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229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24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s/slide227.xml" ContentType="application/vnd.openxmlformats-officedocument.presentationml.slide+xml"/>
  <Override PartName="/ppt/slides/slide25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s/slide216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23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230.xml" ContentType="application/vnd.openxmlformats-officedocument.presentationml.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239.xml" ContentType="application/vnd.openxmlformats-officedocument.presentationml.slide+xml"/>
  <Override PartName="/ppt/slides/slide257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46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35.xml" ContentType="application/vnd.openxmlformats-officedocument.presentationml.slide+xml"/>
  <Override PartName="/ppt/slides/slide253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42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231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0"/>
  </p:notesMasterIdLst>
  <p:sldIdLst>
    <p:sldId id="561" r:id="rId2"/>
    <p:sldId id="257" r:id="rId3"/>
    <p:sldId id="562" r:id="rId4"/>
    <p:sldId id="563" r:id="rId5"/>
    <p:sldId id="564" r:id="rId6"/>
    <p:sldId id="565" r:id="rId7"/>
    <p:sldId id="566" r:id="rId8"/>
    <p:sldId id="567" r:id="rId9"/>
    <p:sldId id="568" r:id="rId10"/>
    <p:sldId id="569" r:id="rId11"/>
    <p:sldId id="570" r:id="rId12"/>
    <p:sldId id="571" r:id="rId13"/>
    <p:sldId id="572" r:id="rId14"/>
    <p:sldId id="573" r:id="rId15"/>
    <p:sldId id="574" r:id="rId16"/>
    <p:sldId id="575" r:id="rId17"/>
    <p:sldId id="576" r:id="rId18"/>
    <p:sldId id="577" r:id="rId19"/>
    <p:sldId id="578" r:id="rId20"/>
    <p:sldId id="579" r:id="rId21"/>
    <p:sldId id="580" r:id="rId22"/>
    <p:sldId id="581" r:id="rId23"/>
    <p:sldId id="582" r:id="rId24"/>
    <p:sldId id="583" r:id="rId25"/>
    <p:sldId id="584" r:id="rId26"/>
    <p:sldId id="585" r:id="rId27"/>
    <p:sldId id="586" r:id="rId28"/>
    <p:sldId id="587" r:id="rId29"/>
    <p:sldId id="588" r:id="rId30"/>
    <p:sldId id="589" r:id="rId31"/>
    <p:sldId id="590" r:id="rId32"/>
    <p:sldId id="591" r:id="rId33"/>
    <p:sldId id="592" r:id="rId34"/>
    <p:sldId id="593" r:id="rId35"/>
    <p:sldId id="594" r:id="rId36"/>
    <p:sldId id="595" r:id="rId37"/>
    <p:sldId id="596" r:id="rId38"/>
    <p:sldId id="597" r:id="rId39"/>
    <p:sldId id="598" r:id="rId40"/>
    <p:sldId id="599" r:id="rId41"/>
    <p:sldId id="600" r:id="rId42"/>
    <p:sldId id="601" r:id="rId43"/>
    <p:sldId id="602" r:id="rId44"/>
    <p:sldId id="603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611" r:id="rId53"/>
    <p:sldId id="612" r:id="rId54"/>
    <p:sldId id="613" r:id="rId55"/>
    <p:sldId id="614" r:id="rId56"/>
    <p:sldId id="615" r:id="rId57"/>
    <p:sldId id="616" r:id="rId58"/>
    <p:sldId id="617" r:id="rId59"/>
    <p:sldId id="790" r:id="rId60"/>
    <p:sldId id="623" r:id="rId61"/>
    <p:sldId id="624" r:id="rId62"/>
    <p:sldId id="625" r:id="rId63"/>
    <p:sldId id="626" r:id="rId64"/>
    <p:sldId id="627" r:id="rId65"/>
    <p:sldId id="628" r:id="rId66"/>
    <p:sldId id="629" r:id="rId67"/>
    <p:sldId id="630" r:id="rId68"/>
    <p:sldId id="631" r:id="rId69"/>
    <p:sldId id="632" r:id="rId70"/>
    <p:sldId id="633" r:id="rId71"/>
    <p:sldId id="634" r:id="rId72"/>
    <p:sldId id="635" r:id="rId73"/>
    <p:sldId id="636" r:id="rId74"/>
    <p:sldId id="637" r:id="rId75"/>
    <p:sldId id="638" r:id="rId76"/>
    <p:sldId id="639" r:id="rId77"/>
    <p:sldId id="640" r:id="rId78"/>
    <p:sldId id="641" r:id="rId79"/>
    <p:sldId id="642" r:id="rId80"/>
    <p:sldId id="643" r:id="rId81"/>
    <p:sldId id="644" r:id="rId82"/>
    <p:sldId id="645" r:id="rId83"/>
    <p:sldId id="646" r:id="rId84"/>
    <p:sldId id="647" r:id="rId85"/>
    <p:sldId id="648" r:id="rId86"/>
    <p:sldId id="649" r:id="rId87"/>
    <p:sldId id="650" r:id="rId88"/>
    <p:sldId id="651" r:id="rId89"/>
    <p:sldId id="652" r:id="rId90"/>
    <p:sldId id="653" r:id="rId91"/>
    <p:sldId id="654" r:id="rId92"/>
    <p:sldId id="655" r:id="rId93"/>
    <p:sldId id="656" r:id="rId94"/>
    <p:sldId id="657" r:id="rId95"/>
    <p:sldId id="658" r:id="rId96"/>
    <p:sldId id="659" r:id="rId97"/>
    <p:sldId id="660" r:id="rId98"/>
    <p:sldId id="661" r:id="rId99"/>
    <p:sldId id="662" r:id="rId100"/>
    <p:sldId id="663" r:id="rId101"/>
    <p:sldId id="664" r:id="rId102"/>
    <p:sldId id="665" r:id="rId103"/>
    <p:sldId id="666" r:id="rId104"/>
    <p:sldId id="667" r:id="rId105"/>
    <p:sldId id="668" r:id="rId106"/>
    <p:sldId id="669" r:id="rId107"/>
    <p:sldId id="670" r:id="rId108"/>
    <p:sldId id="671" r:id="rId109"/>
    <p:sldId id="672" r:id="rId110"/>
    <p:sldId id="673" r:id="rId111"/>
    <p:sldId id="674" r:id="rId112"/>
    <p:sldId id="675" r:id="rId113"/>
    <p:sldId id="676" r:id="rId114"/>
    <p:sldId id="677" r:id="rId115"/>
    <p:sldId id="678" r:id="rId116"/>
    <p:sldId id="679" r:id="rId117"/>
    <p:sldId id="680" r:id="rId118"/>
    <p:sldId id="681" r:id="rId119"/>
    <p:sldId id="682" r:id="rId120"/>
    <p:sldId id="683" r:id="rId121"/>
    <p:sldId id="684" r:id="rId122"/>
    <p:sldId id="685" r:id="rId123"/>
    <p:sldId id="686" r:id="rId124"/>
    <p:sldId id="687" r:id="rId125"/>
    <p:sldId id="688" r:id="rId126"/>
    <p:sldId id="689" r:id="rId127"/>
    <p:sldId id="690" r:id="rId128"/>
    <p:sldId id="691" r:id="rId129"/>
    <p:sldId id="692" r:id="rId130"/>
    <p:sldId id="693" r:id="rId131"/>
    <p:sldId id="694" r:id="rId132"/>
    <p:sldId id="695" r:id="rId133"/>
    <p:sldId id="696" r:id="rId134"/>
    <p:sldId id="697" r:id="rId135"/>
    <p:sldId id="698" r:id="rId136"/>
    <p:sldId id="699" r:id="rId137"/>
    <p:sldId id="700" r:id="rId138"/>
    <p:sldId id="701" r:id="rId139"/>
    <p:sldId id="702" r:id="rId140"/>
    <p:sldId id="703" r:id="rId141"/>
    <p:sldId id="704" r:id="rId142"/>
    <p:sldId id="705" r:id="rId143"/>
    <p:sldId id="706" r:id="rId144"/>
    <p:sldId id="707" r:id="rId145"/>
    <p:sldId id="788" r:id="rId146"/>
    <p:sldId id="708" r:id="rId147"/>
    <p:sldId id="709" r:id="rId148"/>
    <p:sldId id="710" r:id="rId149"/>
    <p:sldId id="711" r:id="rId150"/>
    <p:sldId id="712" r:id="rId151"/>
    <p:sldId id="713" r:id="rId152"/>
    <p:sldId id="714" r:id="rId153"/>
    <p:sldId id="715" r:id="rId154"/>
    <p:sldId id="716" r:id="rId155"/>
    <p:sldId id="717" r:id="rId156"/>
    <p:sldId id="718" r:id="rId157"/>
    <p:sldId id="791" r:id="rId158"/>
    <p:sldId id="719" r:id="rId159"/>
    <p:sldId id="802" r:id="rId160"/>
    <p:sldId id="803" r:id="rId161"/>
    <p:sldId id="805" r:id="rId162"/>
    <p:sldId id="806" r:id="rId163"/>
    <p:sldId id="807" r:id="rId164"/>
    <p:sldId id="808" r:id="rId165"/>
    <p:sldId id="804" r:id="rId166"/>
    <p:sldId id="809" r:id="rId167"/>
    <p:sldId id="810" r:id="rId168"/>
    <p:sldId id="811" r:id="rId169"/>
    <p:sldId id="812" r:id="rId170"/>
    <p:sldId id="813" r:id="rId171"/>
    <p:sldId id="814" r:id="rId172"/>
    <p:sldId id="815" r:id="rId173"/>
    <p:sldId id="816" r:id="rId174"/>
    <p:sldId id="817" r:id="rId175"/>
    <p:sldId id="818" r:id="rId176"/>
    <p:sldId id="819" r:id="rId177"/>
    <p:sldId id="820" r:id="rId178"/>
    <p:sldId id="821" r:id="rId179"/>
    <p:sldId id="822" r:id="rId180"/>
    <p:sldId id="828" r:id="rId181"/>
    <p:sldId id="829" r:id="rId182"/>
    <p:sldId id="830" r:id="rId183"/>
    <p:sldId id="831" r:id="rId184"/>
    <p:sldId id="832" r:id="rId185"/>
    <p:sldId id="720" r:id="rId186"/>
    <p:sldId id="721" r:id="rId187"/>
    <p:sldId id="722" r:id="rId188"/>
    <p:sldId id="723" r:id="rId189"/>
    <p:sldId id="724" r:id="rId190"/>
    <p:sldId id="725" r:id="rId191"/>
    <p:sldId id="726" r:id="rId192"/>
    <p:sldId id="786" r:id="rId193"/>
    <p:sldId id="785" r:id="rId194"/>
    <p:sldId id="787" r:id="rId195"/>
    <p:sldId id="730" r:id="rId196"/>
    <p:sldId id="731" r:id="rId197"/>
    <p:sldId id="732" r:id="rId198"/>
    <p:sldId id="733" r:id="rId199"/>
    <p:sldId id="734" r:id="rId200"/>
    <p:sldId id="735" r:id="rId201"/>
    <p:sldId id="736" r:id="rId202"/>
    <p:sldId id="737" r:id="rId203"/>
    <p:sldId id="738" r:id="rId204"/>
    <p:sldId id="739" r:id="rId205"/>
    <p:sldId id="740" r:id="rId206"/>
    <p:sldId id="741" r:id="rId207"/>
    <p:sldId id="742" r:id="rId208"/>
    <p:sldId id="743" r:id="rId209"/>
    <p:sldId id="744" r:id="rId210"/>
    <p:sldId id="745" r:id="rId211"/>
    <p:sldId id="746" r:id="rId212"/>
    <p:sldId id="747" r:id="rId213"/>
    <p:sldId id="748" r:id="rId214"/>
    <p:sldId id="749" r:id="rId215"/>
    <p:sldId id="750" r:id="rId216"/>
    <p:sldId id="751" r:id="rId217"/>
    <p:sldId id="752" r:id="rId218"/>
    <p:sldId id="753" r:id="rId219"/>
    <p:sldId id="754" r:id="rId220"/>
    <p:sldId id="755" r:id="rId221"/>
    <p:sldId id="756" r:id="rId222"/>
    <p:sldId id="757" r:id="rId223"/>
    <p:sldId id="758" r:id="rId224"/>
    <p:sldId id="759" r:id="rId225"/>
    <p:sldId id="760" r:id="rId226"/>
    <p:sldId id="761" r:id="rId227"/>
    <p:sldId id="762" r:id="rId228"/>
    <p:sldId id="763" r:id="rId229"/>
    <p:sldId id="764" r:id="rId230"/>
    <p:sldId id="765" r:id="rId231"/>
    <p:sldId id="766" r:id="rId232"/>
    <p:sldId id="767" r:id="rId233"/>
    <p:sldId id="768" r:id="rId234"/>
    <p:sldId id="769" r:id="rId235"/>
    <p:sldId id="770" r:id="rId236"/>
    <p:sldId id="771" r:id="rId237"/>
    <p:sldId id="772" r:id="rId238"/>
    <p:sldId id="773" r:id="rId239"/>
    <p:sldId id="774" r:id="rId240"/>
    <p:sldId id="775" r:id="rId241"/>
    <p:sldId id="776" r:id="rId242"/>
    <p:sldId id="777" r:id="rId243"/>
    <p:sldId id="778" r:id="rId244"/>
    <p:sldId id="779" r:id="rId245"/>
    <p:sldId id="796" r:id="rId246"/>
    <p:sldId id="833" r:id="rId247"/>
    <p:sldId id="834" r:id="rId248"/>
    <p:sldId id="835" r:id="rId249"/>
    <p:sldId id="836" r:id="rId250"/>
    <p:sldId id="838" r:id="rId251"/>
    <p:sldId id="837" r:id="rId252"/>
    <p:sldId id="839" r:id="rId253"/>
    <p:sldId id="841" r:id="rId254"/>
    <p:sldId id="843" r:id="rId255"/>
    <p:sldId id="844" r:id="rId256"/>
    <p:sldId id="845" r:id="rId257"/>
    <p:sldId id="780" r:id="rId258"/>
    <p:sldId id="795" r:id="rId259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6699"/>
    <a:srgbClr val="CC3300"/>
    <a:srgbClr val="FFCCCC"/>
    <a:srgbClr val="003399"/>
    <a:srgbClr val="0066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967" autoAdjust="0"/>
    <p:restoredTop sz="86344" autoAdjust="0"/>
  </p:normalViewPr>
  <p:slideViewPr>
    <p:cSldViewPr>
      <p:cViewPr>
        <p:scale>
          <a:sx n="50" d="100"/>
          <a:sy n="50" d="100"/>
        </p:scale>
        <p:origin x="-89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77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54" Type="http://schemas.openxmlformats.org/officeDocument/2006/relationships/slide" Target="slides/slide253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presProps" Target="presProps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theme" Target="theme/theme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7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2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7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7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9D4CF9D-BDF9-403C-ACAB-72663786C6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129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102350"/>
            <a:ext cx="6842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33"/>
          <p:cNvSpPr>
            <a:spLocks noChangeArrowheads="1"/>
          </p:cNvSpPr>
          <p:nvPr userDrawn="1"/>
        </p:nvSpPr>
        <p:spPr bwMode="auto">
          <a:xfrm>
            <a:off x="0" y="6477000"/>
            <a:ext cx="2428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t">
              <a:lnSpc>
                <a:spcPct val="140000"/>
              </a:lnSpc>
              <a:buClr>
                <a:schemeClr val="bg1"/>
              </a:buClr>
              <a:defRPr/>
            </a:pPr>
            <a:r>
              <a:rPr lang="zh-CN" altLang="en-US" sz="1000" b="1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lang="en-US" altLang="zh-CN" sz="1000" b="1" dirty="0" smtClean="0">
                <a:solidFill>
                  <a:schemeClr val="bg2"/>
                </a:solidFill>
                <a:latin typeface="宋体" pitchFamily="2" charset="-122"/>
              </a:rPr>
              <a:t>2016</a:t>
            </a:r>
            <a:endParaRPr lang="en-US" altLang="zh-CN" sz="1000" b="1" dirty="0">
              <a:solidFill>
                <a:schemeClr val="bg2"/>
              </a:solidFill>
              <a:latin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../slides/slide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9" descr="129">
            <a:hlinkClick r:id="rId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383588" y="6096000"/>
            <a:ext cx="6842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6477000"/>
            <a:ext cx="2364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t">
              <a:lnSpc>
                <a:spcPct val="140000"/>
              </a:lnSpc>
              <a:buClr>
                <a:schemeClr val="bg1"/>
              </a:buClr>
              <a:defRPr/>
            </a:pPr>
            <a:r>
              <a:rPr lang="zh-CN" altLang="en-US" sz="1000" b="1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lang="en-US" altLang="zh-CN" sz="1000" b="1" dirty="0" smtClean="0">
                <a:solidFill>
                  <a:schemeClr val="bg2"/>
                </a:solidFill>
                <a:latin typeface="宋体" pitchFamily="2" charset="-122"/>
              </a:rPr>
              <a:t>2016</a:t>
            </a:r>
            <a:endParaRPr lang="en-US" altLang="zh-CN" sz="1000" b="1" dirty="0">
              <a:solidFill>
                <a:schemeClr val="bg2"/>
              </a:solidFill>
              <a:latin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C++&#31243;&#24207;&#35774;&#35745;&#22522;&#30784;&#35838;&#20214;2&#29256;(&#20363;&#39064;&#32534;&#21495;)/c++&#65288;5&#65289;/5-&#31867;&#19982;&#23545;&#35937;(5.2).ppt" TargetMode="External"/><Relationship Id="rId13" Type="http://schemas.openxmlformats.org/officeDocument/2006/relationships/oleObject" Target="../embeddings/oleObject3.bin"/><Relationship Id="rId18" Type="http://schemas.openxmlformats.org/officeDocument/2006/relationships/slide" Target="slide257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12" Type="http://schemas.openxmlformats.org/officeDocument/2006/relationships/slide" Target="slide158.xml"/><Relationship Id="rId17" Type="http://schemas.openxmlformats.org/officeDocument/2006/relationships/hyperlink" Target="../C++&#31243;&#24207;&#35774;&#35745;&#22522;&#30784;&#35838;&#20214;2&#29256;(&#20363;&#39064;&#32534;&#21495;)/c++&#65288;5&#65289;/5-&#31867;&#19982;&#23545;&#35937;(&#23567;&#32467;).ppt" TargetMode="External"/><Relationship Id="rId2" Type="http://schemas.openxmlformats.org/officeDocument/2006/relationships/vmlDrawing" Target="../drawings/vmlDrawing1.vml"/><Relationship Id="rId16" Type="http://schemas.openxmlformats.org/officeDocument/2006/relationships/oleObject" Target="../embeddings/oleObject4.bin"/><Relationship Id="rId20" Type="http://schemas.openxmlformats.org/officeDocument/2006/relationships/hyperlink" Target="0-&#39044;&#22791;&#30693;&#35782;.ppt" TargetMode="External"/><Relationship Id="rId1" Type="http://schemas.openxmlformats.org/officeDocument/2006/relationships/themeOverride" Target="../theme/themeOverride1.xml"/><Relationship Id="rId6" Type="http://schemas.openxmlformats.org/officeDocument/2006/relationships/slide" Target="slide3.xml"/><Relationship Id="rId11" Type="http://schemas.openxmlformats.org/officeDocument/2006/relationships/hyperlink" Target="../C++&#31243;&#24207;&#35774;&#35745;&#22522;&#30784;&#35838;&#20214;2&#29256;(&#20363;&#39064;&#32534;&#21495;)/c++&#65288;5&#65289;/5-&#31867;&#19982;&#23545;&#35937;(5.3).ppt" TargetMode="External"/><Relationship Id="rId5" Type="http://schemas.openxmlformats.org/officeDocument/2006/relationships/slide" Target="slide2.xml"/><Relationship Id="rId15" Type="http://schemas.openxmlformats.org/officeDocument/2006/relationships/slide" Target="slide246.xml"/><Relationship Id="rId10" Type="http://schemas.openxmlformats.org/officeDocument/2006/relationships/oleObject" Target="../embeddings/oleObject2.bin"/><Relationship Id="rId19" Type="http://schemas.openxmlformats.org/officeDocument/2006/relationships/oleObject" Target="../embeddings/oleObject5.bin"/><Relationship Id="rId4" Type="http://schemas.openxmlformats.org/officeDocument/2006/relationships/image" Target="../media/image3.jpeg"/><Relationship Id="rId9" Type="http://schemas.openxmlformats.org/officeDocument/2006/relationships/slide" Target="slide60.xml"/><Relationship Id="rId14" Type="http://schemas.openxmlformats.org/officeDocument/2006/relationships/hyperlink" Target="../C++&#31243;&#24207;&#35774;&#35745;&#22522;&#30784;&#35838;&#20214;2&#29256;(&#20363;&#39064;&#32534;&#21495;)/c++&#65288;5&#65289;/5-&#31867;&#19982;&#23545;&#35937;(5.4).pp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2" descr="face2"/>
          <p:cNvPicPr>
            <a:picLocks noChangeAspect="1" noChangeArrowheads="1"/>
          </p:cNvPicPr>
          <p:nvPr/>
        </p:nvPicPr>
        <p:blipFill>
          <a:blip r:embed="rId4">
            <a:lum bright="4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8423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533400"/>
            <a:ext cx="5561013" cy="838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6</a:t>
            </a:r>
            <a:r>
              <a:rPr lang="zh-CN" altLang="en-US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类与对象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19200" y="2503488"/>
            <a:ext cx="6705600" cy="468312"/>
            <a:chOff x="768" y="1577"/>
            <a:chExt cx="4224" cy="295"/>
          </a:xfrm>
        </p:grpSpPr>
        <p:sp>
          <p:nvSpPr>
            <p:cNvPr id="1043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68" y="1577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6" action="ppaction://hlinksldjump"/>
                </a:rPr>
                <a:t>6.1  </a:t>
              </a:r>
              <a:r>
                <a:rPr lang="zh-CN" altLang="en-US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6" action="ppaction://hlinksldjump"/>
                </a:rPr>
                <a:t>类与对</a:t>
              </a:r>
              <a:r>
                <a:rPr lang="zh-CN" altLang="en-US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5" action="ppaction://hlinksldjump"/>
                </a:rPr>
                <a:t>象</a:t>
              </a:r>
              <a:r>
                <a:rPr lang="zh-CN" altLang="en-US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 </a:t>
              </a:r>
            </a:p>
          </p:txBody>
        </p:sp>
        <p:graphicFrame>
          <p:nvGraphicFramePr>
            <p:cNvPr id="1030" name="Object 15"/>
            <p:cNvGraphicFramePr>
              <a:graphicFrameLocks noChangeAspect="1"/>
            </p:cNvGraphicFramePr>
            <p:nvPr/>
          </p:nvGraphicFramePr>
          <p:xfrm>
            <a:off x="1536" y="1610"/>
            <a:ext cx="227" cy="229"/>
          </p:xfrm>
          <a:graphic>
            <a:graphicData uri="http://schemas.openxmlformats.org/presentationml/2006/ole">
              <p:oleObj spid="_x0000_s1030" name="BMP 图象" r:id="rId7" imgW="1276190" imgH="1286055" progId="PBrush">
                <p:embed/>
              </p:oleObj>
            </a:graphicData>
          </a:graphic>
        </p:graphicFrame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219200" y="3038475"/>
            <a:ext cx="6705600" cy="468313"/>
            <a:chOff x="768" y="1914"/>
            <a:chExt cx="4224" cy="295"/>
          </a:xfrm>
        </p:grpSpPr>
        <p:sp>
          <p:nvSpPr>
            <p:cNvPr id="1042" name="Rectangle 9">
              <a:hlinkClick r:id="rId8" action="ppaction://hlinkpres?slideindex=1&amp;slidetitle=5.2  类与对象 "/>
            </p:cNvPr>
            <p:cNvSpPr>
              <a:spLocks noChangeArrowheads="1"/>
            </p:cNvSpPr>
            <p:nvPr/>
          </p:nvSpPr>
          <p:spPr bwMode="auto">
            <a:xfrm>
              <a:off x="768" y="191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9" action="ppaction://hlinksldjump"/>
                </a:rPr>
                <a:t>6.2  </a:t>
              </a:r>
              <a:r>
                <a:rPr lang="zh-CN" altLang="en-US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9" action="ppaction://hlinksldjump"/>
                </a:rPr>
                <a:t>构造函数和析构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9" action="ppaction://hlinksldjump"/>
                </a:rPr>
                <a:t>函数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       </a:t>
              </a:r>
              <a:r>
                <a:rPr lang="en-US" altLang="zh-CN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60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 </a:t>
              </a:r>
              <a:endParaRPr lang="zh-CN" altLang="en-US" sz="20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graphicFrame>
          <p:nvGraphicFramePr>
            <p:cNvPr id="1029" name="Object 16"/>
            <p:cNvGraphicFramePr>
              <a:graphicFrameLocks noChangeAspect="1"/>
            </p:cNvGraphicFramePr>
            <p:nvPr/>
          </p:nvGraphicFramePr>
          <p:xfrm>
            <a:off x="1536" y="1947"/>
            <a:ext cx="227" cy="229"/>
          </p:xfrm>
          <a:graphic>
            <a:graphicData uri="http://schemas.openxmlformats.org/presentationml/2006/ole">
              <p:oleObj spid="_x0000_s1029" name="BMP 图象" r:id="rId10" imgW="1276190" imgH="1286055" progId="PBrush">
                <p:embed/>
              </p:oleObj>
            </a:graphicData>
          </a:graphic>
        </p:graphicFrame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219200" y="3573463"/>
            <a:ext cx="6705600" cy="468312"/>
            <a:chOff x="768" y="2251"/>
            <a:chExt cx="4224" cy="295"/>
          </a:xfrm>
        </p:grpSpPr>
        <p:sp>
          <p:nvSpPr>
            <p:cNvPr id="1041" name="Rectangle 10">
              <a:hlinkClick r:id="rId11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8" y="2251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2" action="ppaction://hlinksldjump"/>
                </a:rPr>
                <a:t>6.3  </a:t>
              </a:r>
              <a:r>
                <a:rPr lang="zh-CN" altLang="en-US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2" action="ppaction://hlinksldjump"/>
                </a:rPr>
                <a:t>类的其他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2" action="ppaction://hlinksldjump"/>
                </a:rPr>
                <a:t>成员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             </a:t>
              </a:r>
              <a:r>
                <a:rPr lang="en-US" altLang="zh-CN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158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 </a:t>
              </a:r>
              <a:endParaRPr lang="zh-CN" altLang="en-US" sz="20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graphicFrame>
          <p:nvGraphicFramePr>
            <p:cNvPr id="1028" name="Object 17"/>
            <p:cNvGraphicFramePr>
              <a:graphicFrameLocks noChangeAspect="1"/>
            </p:cNvGraphicFramePr>
            <p:nvPr/>
          </p:nvGraphicFramePr>
          <p:xfrm>
            <a:off x="1536" y="2284"/>
            <a:ext cx="227" cy="229"/>
          </p:xfrm>
          <a:graphic>
            <a:graphicData uri="http://schemas.openxmlformats.org/presentationml/2006/ole">
              <p:oleObj spid="_x0000_s1028" name="BMP 图象" r:id="rId13" imgW="1276190" imgH="1286055" progId="PBrush">
                <p:embed/>
              </p:oleObj>
            </a:graphicData>
          </a:graphic>
        </p:graphicFrame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219200" y="4110038"/>
            <a:ext cx="6705600" cy="468312"/>
            <a:chOff x="768" y="2605"/>
            <a:chExt cx="4224" cy="295"/>
          </a:xfrm>
        </p:grpSpPr>
        <p:sp>
          <p:nvSpPr>
            <p:cNvPr id="1040" name="Rectangle 11">
              <a:hlinkClick r:id="rId14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8" y="2605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5" action="ppaction://hlinksldjump"/>
                </a:rPr>
                <a:t>6.4  </a:t>
              </a:r>
              <a:r>
                <a:rPr lang="zh-CN" altLang="en-US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5" action="ppaction://hlinksldjump"/>
                </a:rPr>
                <a:t>类的包含</a:t>
              </a:r>
              <a:r>
                <a:rPr lang="zh-CN" altLang="en-US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 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                </a:t>
              </a:r>
              <a:r>
                <a:rPr lang="en-US" altLang="zh-CN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246</a:t>
              </a:r>
              <a:endParaRPr lang="zh-CN" altLang="en-US" sz="20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graphicFrame>
          <p:nvGraphicFramePr>
            <p:cNvPr id="1027" name="Object 18"/>
            <p:cNvGraphicFramePr>
              <a:graphicFrameLocks noChangeAspect="1"/>
            </p:cNvGraphicFramePr>
            <p:nvPr/>
          </p:nvGraphicFramePr>
          <p:xfrm>
            <a:off x="1536" y="2639"/>
            <a:ext cx="227" cy="229"/>
          </p:xfrm>
          <a:graphic>
            <a:graphicData uri="http://schemas.openxmlformats.org/presentationml/2006/ole">
              <p:oleObj spid="_x0000_s1027" name="BMP 图象" r:id="rId16" imgW="1276190" imgH="1286055" progId="PBrush">
                <p:embed/>
              </p:oleObj>
            </a:graphicData>
          </a:graphic>
        </p:graphicFrame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219200" y="4652963"/>
            <a:ext cx="6705600" cy="468312"/>
            <a:chOff x="768" y="3264"/>
            <a:chExt cx="4224" cy="295"/>
          </a:xfrm>
        </p:grpSpPr>
        <p:sp>
          <p:nvSpPr>
            <p:cNvPr id="1039" name="Rectangle 13">
              <a:hlinkClick r:id="rId17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8" action="ppaction://hlinksldjump"/>
                </a:rPr>
                <a:t>小结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                          </a:t>
              </a:r>
              <a:r>
                <a:rPr lang="en-US" altLang="zh-CN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258</a:t>
              </a:r>
              <a:endParaRPr lang="zh-CN" altLang="en-US" sz="20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graphicFrame>
          <p:nvGraphicFramePr>
            <p:cNvPr id="1026" name="Object 20"/>
            <p:cNvGraphicFramePr>
              <a:graphicFrameLocks noChangeAspect="1"/>
            </p:cNvGraphicFramePr>
            <p:nvPr/>
          </p:nvGraphicFramePr>
          <p:xfrm>
            <a:off x="1536" y="3297"/>
            <a:ext cx="227" cy="229"/>
          </p:xfrm>
          <a:graphic>
            <a:graphicData uri="http://schemas.openxmlformats.org/presentationml/2006/ole">
              <p:oleObj spid="_x0000_s1026" name="BMP 图象" r:id="rId19" imgW="1276190" imgH="1286055" progId="PBrush">
                <p:embed/>
              </p:oleObj>
            </a:graphicData>
          </a:graphic>
        </p:graphicFrame>
      </p:grpSp>
      <p:pic>
        <p:nvPicPr>
          <p:cNvPr id="1038" name="Picture 29" descr="129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951788" y="5735638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137667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  </a:t>
            </a:r>
            <a:r>
              <a:rPr lang="zh-CN" altLang="en-US" sz="2000" b="1" i="1">
                <a:solidFill>
                  <a:srgbClr val="00800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{  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   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3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"/>
                                        <p:tgtEl>
                                          <p:spTgt spid="113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"/>
                                        <p:tgtEl>
                                          <p:spTgt spid="113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"/>
                                        <p:tgtEl>
                                          <p:spTgt spid="113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"/>
                                        <p:tgtEl>
                                          <p:spTgt spid="113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85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5"/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5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75"/>
                                        <p:tgtEl>
                                          <p:spTgt spid="113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9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75"/>
                                        <p:tgtEl>
                                          <p:spTgt spid="113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25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75"/>
                                        <p:tgtEl>
                                          <p:spTgt spid="113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625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75"/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25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75"/>
                                        <p:tgtEl>
                                          <p:spTgt spid="1137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125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75"/>
                                        <p:tgtEl>
                                          <p:spTgt spid="1137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925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75"/>
                                        <p:tgtEl>
                                          <p:spTgt spid="1137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75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75"/>
                                        <p:tgtEl>
                                          <p:spTgt spid="1137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75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75"/>
                                        <p:tgtEl>
                                          <p:spTgt spid="1137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35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75"/>
                                        <p:tgtEl>
                                          <p:spTgt spid="1137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45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75"/>
                                        <p:tgtEl>
                                          <p:spTgt spid="11376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666" grpId="0" build="p" autoUpdateAnimBg="0" advAuto="1000"/>
      <p:bldP spid="1137667" grpId="0" build="p" autoUpdateAnimBg="0" advAuto="100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Text Box 2"/>
          <p:cNvSpPr txBox="1">
            <a:spLocks noChangeArrowheads="1"/>
          </p:cNvSpPr>
          <p:nvPr/>
        </p:nvSpPr>
        <p:spPr bwMode="auto">
          <a:xfrm>
            <a:off x="914400" y="323850"/>
            <a:ext cx="7620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9900"/>
                </a:solidFill>
              </a:rPr>
              <a:t>//</a:t>
            </a:r>
            <a:r>
              <a:rPr lang="zh-CN" altLang="en-US" sz="1800" b="1" i="1">
                <a:solidFill>
                  <a:srgbClr val="009900"/>
                </a:solidFill>
              </a:rPr>
              <a:t>例</a:t>
            </a:r>
            <a:r>
              <a:rPr lang="en-US" altLang="zh-CN" sz="1800" b="1" i="1">
                <a:solidFill>
                  <a:srgbClr val="009900"/>
                </a:solidFill>
              </a:rPr>
              <a:t>6-9  </a:t>
            </a:r>
            <a:r>
              <a:rPr lang="zh-CN" altLang="en-US" sz="1800" b="1" i="1">
                <a:solidFill>
                  <a:srgbClr val="009900"/>
                </a:solidFill>
              </a:rPr>
              <a:t>不同构造函数的匹配</a:t>
            </a:r>
            <a:endParaRPr lang="zh-CN" altLang="en-US" sz="2000" b="1" i="1">
              <a:solidFill>
                <a:srgbClr val="009900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Tdate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Tdate()  { month = 10 ;  day = 1;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d )  { month = 10 ;  day = d 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m,  int  d )  { month = m ;  day = d;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m,  int  d,  int  y )  { month = m ;  day = d ;  year = y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void printDate() {cout &lt;&lt;month &lt;&lt; "/" &lt;&lt; day &lt;&lt; "/" &lt;&lt; year &lt;&lt; endl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protected :   int  month ;   int day ;   int  year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int main ( 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 aday ;</a:t>
            </a:r>
            <a:r>
              <a:rPr lang="en-US" altLang="zh-CN" sz="1800"/>
              <a:t>  aday.printDate()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bday ( 5 ) ;    bday.printDate()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cday ( 2, 12 ) ;    cday.printDate()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dday ( 1, 2, 1998 ) ;    dday.printDate()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6.2.3  </a:t>
            </a:r>
            <a:r>
              <a:rPr lang="zh-CN" altLang="en-US" smtClean="0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Text Box 2"/>
          <p:cNvSpPr txBox="1">
            <a:spLocks noChangeArrowheads="1"/>
          </p:cNvSpPr>
          <p:nvPr/>
        </p:nvSpPr>
        <p:spPr bwMode="auto">
          <a:xfrm>
            <a:off x="914400" y="323850"/>
            <a:ext cx="7620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9900"/>
                </a:solidFill>
              </a:rPr>
              <a:t>//</a:t>
            </a:r>
            <a:r>
              <a:rPr lang="zh-CN" altLang="en-US" sz="1800" b="1" i="1">
                <a:solidFill>
                  <a:srgbClr val="009900"/>
                </a:solidFill>
              </a:rPr>
              <a:t>例</a:t>
            </a:r>
            <a:r>
              <a:rPr lang="en-US" altLang="zh-CN" sz="1800" b="1" i="1">
                <a:solidFill>
                  <a:srgbClr val="009900"/>
                </a:solidFill>
              </a:rPr>
              <a:t>6-9  </a:t>
            </a:r>
            <a:r>
              <a:rPr lang="zh-CN" altLang="en-US" sz="1800" b="1" i="1">
                <a:solidFill>
                  <a:srgbClr val="009900"/>
                </a:solidFill>
              </a:rPr>
              <a:t>不同构造函数的匹配</a:t>
            </a:r>
            <a:endParaRPr lang="zh-CN" altLang="en-US" sz="2000" b="1" i="1">
              <a:solidFill>
                <a:srgbClr val="009900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Tdate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Tdate()  { month = 10 ;  day = 1;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( int  d )  { month = 10 ;  day = d 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m,  int  d )  { month = m ;  day = d;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m,  int  d,  int  y )  { month = m ;  day = d ;  year = y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void printDate() {cout &lt;&lt;month &lt;&lt; "/" &lt;&lt; day &lt;&lt; "/" &lt;&lt; year &lt;&lt; endl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protected :   int  month ;   int day ;   int  year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int main ( 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Tdate  aday ;  aday.printDate()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 bday ( 5 ) ;</a:t>
            </a:r>
            <a:r>
              <a:rPr lang="en-US" altLang="zh-CN" sz="1800"/>
              <a:t>    bday.printDate()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cday ( 2, 12 ) ;    cday.printDate()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dday ( 1, 2, 1998 ) ;    dday.printDate()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6.2.3  </a:t>
            </a:r>
            <a:r>
              <a:rPr lang="zh-CN" altLang="en-US" smtClean="0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Text Box 2"/>
          <p:cNvSpPr txBox="1">
            <a:spLocks noChangeArrowheads="1"/>
          </p:cNvSpPr>
          <p:nvPr/>
        </p:nvSpPr>
        <p:spPr bwMode="auto">
          <a:xfrm>
            <a:off x="914400" y="323850"/>
            <a:ext cx="7620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9900"/>
                </a:solidFill>
              </a:rPr>
              <a:t>//</a:t>
            </a:r>
            <a:r>
              <a:rPr lang="zh-CN" altLang="en-US" sz="1800" b="1" i="1">
                <a:solidFill>
                  <a:srgbClr val="009900"/>
                </a:solidFill>
              </a:rPr>
              <a:t>例</a:t>
            </a:r>
            <a:r>
              <a:rPr lang="en-US" altLang="zh-CN" sz="1800" b="1" i="1">
                <a:solidFill>
                  <a:srgbClr val="009900"/>
                </a:solidFill>
              </a:rPr>
              <a:t>6-9  </a:t>
            </a:r>
            <a:r>
              <a:rPr lang="zh-CN" altLang="en-US" sz="1800" b="1" i="1">
                <a:solidFill>
                  <a:srgbClr val="009900"/>
                </a:solidFill>
              </a:rPr>
              <a:t>不同构造函数的匹配</a:t>
            </a:r>
            <a:endParaRPr lang="zh-CN" altLang="en-US" sz="2000" b="1" i="1">
              <a:solidFill>
                <a:srgbClr val="009900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Tdate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Tdate()  { month = 10 ;  day = 1;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d )  { month = 10 ;  day = d 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( int  m,  int  d )  { month = m ;  day = d;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m,  int  d,  int  y )  { month = m ;  day = d ;  year = y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void printDate() {cout &lt;&lt;month &lt;&lt; "/" &lt;&lt; day &lt;&lt; "/" &lt;&lt; year &lt;&lt; endl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protected :   int  month ;   int day ;   int  year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int main ( 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Tdate  aday ;  aday.printDate()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bday ( 5 ) ;    bday.printDate()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 cday ( 2, 12 ) ;</a:t>
            </a:r>
            <a:r>
              <a:rPr lang="en-US" altLang="zh-CN" sz="1800"/>
              <a:t>    cday.printDate()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dday ( 1, 2, 1998 ) ;    dday.printDate()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6.2.3  </a:t>
            </a:r>
            <a:r>
              <a:rPr lang="zh-CN" altLang="en-US" smtClean="0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Text Box 2"/>
          <p:cNvSpPr txBox="1">
            <a:spLocks noChangeArrowheads="1"/>
          </p:cNvSpPr>
          <p:nvPr/>
        </p:nvSpPr>
        <p:spPr bwMode="auto">
          <a:xfrm>
            <a:off x="914400" y="323850"/>
            <a:ext cx="7620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9900"/>
                </a:solidFill>
              </a:rPr>
              <a:t>//</a:t>
            </a:r>
            <a:r>
              <a:rPr lang="zh-CN" altLang="en-US" sz="1800" b="1" i="1">
                <a:solidFill>
                  <a:srgbClr val="009900"/>
                </a:solidFill>
              </a:rPr>
              <a:t>例</a:t>
            </a:r>
            <a:r>
              <a:rPr lang="en-US" altLang="zh-CN" sz="1800" b="1" i="1">
                <a:solidFill>
                  <a:srgbClr val="009900"/>
                </a:solidFill>
              </a:rPr>
              <a:t>6-9  </a:t>
            </a:r>
            <a:r>
              <a:rPr lang="zh-CN" altLang="en-US" sz="1800" b="1" i="1">
                <a:solidFill>
                  <a:srgbClr val="009900"/>
                </a:solidFill>
              </a:rPr>
              <a:t>不同构造函数的匹配</a:t>
            </a:r>
            <a:endParaRPr lang="zh-CN" altLang="en-US" sz="2000" b="1" i="1">
              <a:solidFill>
                <a:srgbClr val="009900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Tdate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Tdate()  { month = 10 ;  day = 1;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d )  { month = 10 ;  day = d 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m,  int  d )  { month = m ;  day = d;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( int  m,  int  d,  int  y )  { month = m ;  day = d ;  year = y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void printDate() {cout &lt;&lt;month &lt;&lt; "/" &lt;&lt; day &lt;&lt; "/" &lt;&lt; year &lt;&lt; endl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protected :   int  month ;   int day ;   int  year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int main ( 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Tdate  aday ;  aday.printDate()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bday ( 5 ) ;    bday.printDate()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cday ( 2, 12 ) ;    cday.printDate()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 dday ( 1, 2, 1998 ) ;</a:t>
            </a:r>
            <a:r>
              <a:rPr lang="en-US" altLang="zh-CN" sz="1800"/>
              <a:t>    dday.printDate()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6.2.3  </a:t>
            </a:r>
            <a:r>
              <a:rPr lang="zh-CN" altLang="en-US" smtClean="0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914400" y="323850"/>
            <a:ext cx="7620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rgbClr val="009900"/>
                </a:solidFill>
              </a:rPr>
              <a:t>//</a:t>
            </a:r>
            <a:r>
              <a:rPr lang="zh-CN" altLang="en-US" sz="1800" b="1" i="1">
                <a:solidFill>
                  <a:srgbClr val="009900"/>
                </a:solidFill>
              </a:rPr>
              <a:t>例</a:t>
            </a:r>
            <a:r>
              <a:rPr lang="en-US" altLang="zh-CN" sz="1800" b="1" i="1">
                <a:solidFill>
                  <a:srgbClr val="009900"/>
                </a:solidFill>
              </a:rPr>
              <a:t>6-9  </a:t>
            </a:r>
            <a:r>
              <a:rPr lang="zh-CN" altLang="en-US" sz="1800" b="1" i="1">
                <a:solidFill>
                  <a:srgbClr val="009900"/>
                </a:solidFill>
              </a:rPr>
              <a:t>不同构造函数的匹配</a:t>
            </a:r>
            <a:endParaRPr lang="zh-CN" altLang="en-US" sz="2000" b="1" i="1">
              <a:solidFill>
                <a:srgbClr val="0099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Tdate()  { month = 10 ;  day = 1;  year = 2000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Tdate ( int  d )  { month = 10 ;  day = d ;  year = 2000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Tdate ( int  m,  int  d )  { month = m ;  day = d;  year = 2000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Tdate ( int  m,  int  d,  int  y )  { month = m ;  day = d ;  year = y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void printDate() {cout &lt;&lt;month &lt;&lt; "/" &lt;&lt; day &lt;&lt; "/" &lt;&lt; year &lt;&lt; endl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protected :   int  month ;   int day ;   int  year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 ( 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Tdate  aday ;  aday.printDate()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Tdate  bday ( 5 ) ;    bday.printDate()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Tdate  cday ( 2, 12 ) ;    cday.printDate()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Tdate  dday ( 1, 2, 1998 ) ;    dday.printDate()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0752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6.2.3  </a:t>
            </a:r>
            <a:r>
              <a:rPr lang="zh-CN" altLang="en-US" smtClean="0"/>
              <a:t>重载构造函数</a:t>
            </a:r>
          </a:p>
        </p:txBody>
      </p:sp>
      <p:pic>
        <p:nvPicPr>
          <p:cNvPr id="12380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149725"/>
            <a:ext cx="355282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Text Box 2"/>
          <p:cNvSpPr txBox="1">
            <a:spLocks noChangeArrowheads="1"/>
          </p:cNvSpPr>
          <p:nvPr/>
        </p:nvSpPr>
        <p:spPr bwMode="auto">
          <a:xfrm>
            <a:off x="952500" y="1428750"/>
            <a:ext cx="72390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复制构造函数用一个已有同类对象的数据对正在建立的对象</a:t>
            </a:r>
          </a:p>
          <a:p>
            <a:pPr algn="l">
              <a:lnSpc>
                <a:spcPct val="2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 进行数据初始化</a:t>
            </a:r>
          </a:p>
          <a:p>
            <a:pPr algn="l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为类提供默认版本的复制构造函数</a:t>
            </a:r>
          </a:p>
          <a:p>
            <a:pPr algn="l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程序员可以定义用户版本的复制构造函数 </a:t>
            </a:r>
          </a:p>
          <a:p>
            <a:pPr algn="l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语法形式</a:t>
            </a:r>
          </a:p>
          <a:p>
            <a:pPr algn="l">
              <a:lnSpc>
                <a:spcPct val="2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::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 b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const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&amp; 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引用名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,  …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）；</a:t>
            </a:r>
            <a:endParaRPr lang="zh-CN" altLang="en-US" sz="2000" b="1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39043" name="Rectangle 3"/>
          <p:cNvSpPr>
            <a:spLocks noChangeArrowheads="1"/>
          </p:cNvSpPr>
          <p:nvPr/>
        </p:nvSpPr>
        <p:spPr bwMode="auto">
          <a:xfrm>
            <a:off x="685800" y="4381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6.2.4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复制构造函数</a:t>
            </a:r>
          </a:p>
        </p:txBody>
      </p:sp>
      <p:sp>
        <p:nvSpPr>
          <p:cNvPr id="1239044" name="AutoShape 4"/>
          <p:cNvSpPr>
            <a:spLocks/>
          </p:cNvSpPr>
          <p:nvPr/>
        </p:nvSpPr>
        <p:spPr bwMode="auto">
          <a:xfrm>
            <a:off x="6227763" y="2533650"/>
            <a:ext cx="1752600" cy="838200"/>
          </a:xfrm>
          <a:prstGeom prst="borderCallout2">
            <a:avLst>
              <a:gd name="adj1" fmla="val 13634"/>
              <a:gd name="adj2" fmla="val -4347"/>
              <a:gd name="adj3" fmla="val 13634"/>
              <a:gd name="adj4" fmla="val -33968"/>
              <a:gd name="adj5" fmla="val 289963"/>
              <a:gd name="adj6" fmla="val -12862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保护实参对象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只读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23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42" grpId="0" autoUpdateAnimBg="0"/>
      <p:bldP spid="1239043" grpId="0" autoUpdateAnimBg="0"/>
      <p:bldP spid="1239044" grpId="0" animBg="1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Text Box 2"/>
          <p:cNvSpPr txBox="1">
            <a:spLocks noChangeArrowheads="1"/>
          </p:cNvSpPr>
          <p:nvPr/>
        </p:nvSpPr>
        <p:spPr bwMode="auto">
          <a:xfrm>
            <a:off x="1257300" y="1428750"/>
            <a:ext cx="3314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class  A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public :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A ( int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A ( const A &amp; ,  int =1 )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>
                <a:latin typeface="宋体" pitchFamily="2" charset="-122"/>
              </a:rPr>
              <a:t>  </a:t>
            </a:r>
            <a:r>
              <a:rPr lang="en-US" altLang="zh-CN" sz="2000"/>
              <a:t>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a ( 1 )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b ( a , 0 )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c = b ;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685800" y="4381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6.2.4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复制构造函数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4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66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257300" y="1428750"/>
            <a:ext cx="3314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class  A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public :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</a:t>
            </a:r>
            <a:r>
              <a:rPr lang="en-US" altLang="zh-CN" sz="2000" b="1" i="1">
                <a:solidFill>
                  <a:srgbClr val="0000FF"/>
                </a:solidFill>
              </a:rPr>
              <a:t>A ( int ) ;</a:t>
            </a:r>
            <a:r>
              <a:rPr lang="en-US" altLang="zh-CN" sz="2000">
                <a:solidFill>
                  <a:srgbClr val="0000FF"/>
                </a:solidFill>
              </a:rPr>
              <a:t>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A ( const A &amp; ,  int =1 )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>
                <a:latin typeface="宋体" pitchFamily="2" charset="-122"/>
              </a:rPr>
              <a:t>  </a:t>
            </a:r>
            <a:r>
              <a:rPr lang="en-US" altLang="zh-CN" sz="2000"/>
              <a:t>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a ( 1 )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b ( a , 0 )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c = b ;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685800" y="4381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6.2.4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复制构造函数</a:t>
            </a:r>
          </a:p>
        </p:txBody>
      </p:sp>
      <p:sp>
        <p:nvSpPr>
          <p:cNvPr id="1241092" name="Rectangle 4"/>
          <p:cNvSpPr>
            <a:spLocks noChangeArrowheads="1"/>
          </p:cNvSpPr>
          <p:nvPr/>
        </p:nvSpPr>
        <p:spPr bwMode="auto">
          <a:xfrm>
            <a:off x="3854450" y="2403475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构造函数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092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Text Box 2"/>
          <p:cNvSpPr txBox="1">
            <a:spLocks noChangeArrowheads="1"/>
          </p:cNvSpPr>
          <p:nvPr/>
        </p:nvSpPr>
        <p:spPr bwMode="auto">
          <a:xfrm>
            <a:off x="1257300" y="1428750"/>
            <a:ext cx="3314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 class  A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{ public :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       A ( int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       </a:t>
            </a:r>
            <a:r>
              <a:rPr lang="en-US" altLang="zh-CN" sz="2000" b="1" i="1"/>
              <a:t>A ( </a:t>
            </a:r>
            <a:r>
              <a:rPr lang="en-US" altLang="zh-CN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 A &amp;</a:t>
            </a:r>
            <a:r>
              <a:rPr lang="en-US" altLang="zh-CN" sz="2000" b="1" i="1"/>
              <a:t> ,  int =1 )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    </a:t>
            </a:r>
            <a:r>
              <a:rPr lang="en-US" altLang="zh-CN" sz="2000">
                <a:latin typeface="Times New Roman"/>
              </a:rPr>
              <a:t>…</a:t>
            </a:r>
            <a:endParaRPr lang="en-US" altLang="zh-CN" sz="2000"/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>
                <a:latin typeface="宋体" pitchFamily="2" charset="-122"/>
              </a:rPr>
              <a:t>  </a:t>
            </a:r>
            <a:r>
              <a:rPr lang="en-US" altLang="zh-CN" sz="2000">
                <a:latin typeface="Times New Roman"/>
              </a:rPr>
              <a:t>…</a:t>
            </a:r>
            <a:endParaRPr lang="en-US" altLang="zh-CN" sz="2000"/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A  a ( 1 )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A  b ( a , 0 )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A  c = b ;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85800" y="4381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6.2.4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复制构造函数</a:t>
            </a:r>
          </a:p>
        </p:txBody>
      </p:sp>
      <p:sp>
        <p:nvSpPr>
          <p:cNvPr id="1242116" name="Rectangle 4"/>
          <p:cNvSpPr>
            <a:spLocks noChangeArrowheads="1"/>
          </p:cNvSpPr>
          <p:nvPr/>
        </p:nvSpPr>
        <p:spPr bwMode="auto">
          <a:xfrm>
            <a:off x="4876800" y="280035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复制构造函数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16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143000" y="4552950"/>
            <a:ext cx="2514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257300" y="1428750"/>
            <a:ext cx="3314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class  A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public :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</a:t>
            </a:r>
            <a:r>
              <a:rPr lang="en-US" altLang="zh-CN" sz="2000" b="1">
                <a:solidFill>
                  <a:srgbClr val="0000FF"/>
                </a:solidFill>
              </a:rPr>
              <a:t>A ( int ) ;</a:t>
            </a:r>
            <a:r>
              <a:rPr lang="en-US" altLang="zh-CN" sz="2000"/>
              <a:t>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A ( const A &amp; ,  int =1 )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>
                <a:latin typeface="宋体" pitchFamily="2" charset="-122"/>
              </a:rPr>
              <a:t>  </a:t>
            </a:r>
            <a:r>
              <a:rPr lang="en-US" altLang="zh-CN" sz="2000"/>
              <a:t>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FFFFFF"/>
                </a:solidFill>
              </a:rPr>
              <a:t>A  a ( 1 )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b ( a , 0 )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c = b ;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685800" y="4381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6.2.4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复制构造函数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4876800" y="280035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复制构造函数</a:t>
            </a:r>
          </a:p>
        </p:txBody>
      </p:sp>
      <p:sp>
        <p:nvSpPr>
          <p:cNvPr id="1243142" name="Rectangle 6"/>
          <p:cNvSpPr>
            <a:spLocks noChangeArrowheads="1"/>
          </p:cNvSpPr>
          <p:nvPr/>
        </p:nvSpPr>
        <p:spPr bwMode="auto">
          <a:xfrm>
            <a:off x="4114800" y="4537075"/>
            <a:ext cx="3481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创建对象 </a:t>
            </a:r>
            <a:r>
              <a:rPr lang="en-US" altLang="zh-CN" sz="2000" b="1" i="1">
                <a:solidFill>
                  <a:srgbClr val="008000"/>
                </a:solidFill>
              </a:rPr>
              <a:t>a</a:t>
            </a:r>
            <a:r>
              <a:rPr lang="zh-CN" altLang="en-US" sz="2000" b="1" i="1">
                <a:solidFill>
                  <a:srgbClr val="008000"/>
                </a:solidFill>
              </a:rPr>
              <a:t>，调用 </a:t>
            </a:r>
            <a:r>
              <a:rPr lang="en-US" altLang="zh-CN" sz="2000" b="1" i="1">
                <a:solidFill>
                  <a:srgbClr val="008000"/>
                </a:solidFill>
              </a:rPr>
              <a:t>A (int) </a:t>
            </a: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4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i="1">
                <a:solidFill>
                  <a:srgbClr val="C0C0C0"/>
                </a:solidFill>
              </a:rPr>
              <a:t>// </a:t>
            </a:r>
            <a:r>
              <a:rPr lang="zh-CN" altLang="en-US" sz="2000" i="1">
                <a:solidFill>
                  <a:srgbClr val="C0C0C0"/>
                </a:solidFill>
              </a:rPr>
              <a:t>例</a:t>
            </a:r>
            <a:r>
              <a:rPr lang="en-US" altLang="zh-CN" sz="2000" i="1">
                <a:solidFill>
                  <a:srgbClr val="C0C0C0"/>
                </a:solidFill>
              </a:rPr>
              <a:t>6-1  </a:t>
            </a:r>
            <a:r>
              <a:rPr lang="zh-CN" altLang="en-US" sz="2000" i="1">
                <a:solidFill>
                  <a:srgbClr val="C0C0C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138692" name="Rectangle 4"/>
          <p:cNvSpPr>
            <a:spLocks noChangeArrowheads="1"/>
          </p:cNvSpPr>
          <p:nvPr/>
        </p:nvSpPr>
        <p:spPr bwMode="auto">
          <a:xfrm>
            <a:off x="838200" y="2020888"/>
            <a:ext cx="7467600" cy="3063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99FF99"/>
              </a:gs>
              <a:gs pos="100000">
                <a:srgbClr val="FFFFF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public: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private: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2" grpId="0" animBg="1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143000" y="4933950"/>
            <a:ext cx="2514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257300" y="1428750"/>
            <a:ext cx="3314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class  A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public :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A ( int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</a:t>
            </a:r>
            <a:r>
              <a:rPr lang="en-US" altLang="zh-CN" sz="2000" b="1">
                <a:solidFill>
                  <a:srgbClr val="0000FF"/>
                </a:solidFill>
              </a:rPr>
              <a:t>A ( const A &amp; ,  int =1 )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>
                <a:latin typeface="宋体" pitchFamily="2" charset="-122"/>
              </a:rPr>
              <a:t>  </a:t>
            </a:r>
            <a:r>
              <a:rPr lang="en-US" altLang="zh-CN" sz="2000"/>
              <a:t>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a ( 1 )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FFFFFF"/>
                </a:solidFill>
              </a:rPr>
              <a:t>A  b ( a , 0 ) ;</a:t>
            </a:r>
            <a:r>
              <a:rPr lang="en-US" altLang="zh-CN" sz="2000"/>
              <a:t>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c = b ;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685800" y="4381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6.2.4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复制构造函数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4876800" y="2800350"/>
            <a:ext cx="214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复制构造函数</a:t>
            </a:r>
          </a:p>
        </p:txBody>
      </p:sp>
      <p:sp>
        <p:nvSpPr>
          <p:cNvPr id="1244166" name="Rectangle 6"/>
          <p:cNvSpPr>
            <a:spLocks noChangeArrowheads="1"/>
          </p:cNvSpPr>
          <p:nvPr/>
        </p:nvSpPr>
        <p:spPr bwMode="auto">
          <a:xfrm>
            <a:off x="4114800" y="4933950"/>
            <a:ext cx="4606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创建对象 </a:t>
            </a:r>
            <a:r>
              <a:rPr lang="en-US" altLang="zh-CN" sz="2000" b="1" i="1">
                <a:solidFill>
                  <a:srgbClr val="008000"/>
                </a:solidFill>
              </a:rPr>
              <a:t>b</a:t>
            </a:r>
            <a:r>
              <a:rPr lang="zh-CN" altLang="en-US" sz="2000" b="1" i="1">
                <a:solidFill>
                  <a:srgbClr val="008000"/>
                </a:solidFill>
              </a:rPr>
              <a:t>，调用 </a:t>
            </a:r>
            <a:r>
              <a:rPr lang="en-US" altLang="zh-CN" sz="2000" b="1" i="1">
                <a:solidFill>
                  <a:srgbClr val="008000"/>
                </a:solidFill>
              </a:rPr>
              <a:t>A (const A &amp; , int =1)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6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1143000" y="5391150"/>
            <a:ext cx="2514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257300" y="1428750"/>
            <a:ext cx="3314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class  A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public :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A ( int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</a:t>
            </a:r>
            <a:r>
              <a:rPr lang="en-US" altLang="zh-CN" sz="2000" b="1">
                <a:solidFill>
                  <a:srgbClr val="0000FF"/>
                </a:solidFill>
              </a:rPr>
              <a:t>A ( const A &amp; ,  int =1 )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>
                <a:latin typeface="宋体" pitchFamily="2" charset="-122"/>
              </a:rPr>
              <a:t>  </a:t>
            </a:r>
            <a:r>
              <a:rPr lang="en-US" altLang="zh-CN" sz="2000"/>
              <a:t>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a ( 1 )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b ( a , 0 )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FFFFFF"/>
                </a:solidFill>
              </a:rPr>
              <a:t>A  c = b ;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685800" y="4381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6.2.4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复制构造函数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4876800" y="2800350"/>
            <a:ext cx="214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复制构造函数</a:t>
            </a:r>
          </a:p>
        </p:txBody>
      </p:sp>
      <p:sp>
        <p:nvSpPr>
          <p:cNvPr id="1245190" name="Rectangle 6"/>
          <p:cNvSpPr>
            <a:spLocks noChangeArrowheads="1"/>
          </p:cNvSpPr>
          <p:nvPr/>
        </p:nvSpPr>
        <p:spPr bwMode="auto">
          <a:xfrm>
            <a:off x="4114800" y="5375275"/>
            <a:ext cx="459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创建对象 </a:t>
            </a:r>
            <a:r>
              <a:rPr lang="en-US" altLang="zh-CN" sz="2000" b="1" i="1">
                <a:solidFill>
                  <a:srgbClr val="008000"/>
                </a:solidFill>
              </a:rPr>
              <a:t>c</a:t>
            </a:r>
            <a:r>
              <a:rPr lang="zh-CN" altLang="en-US" sz="2000" b="1" i="1">
                <a:solidFill>
                  <a:srgbClr val="008000"/>
                </a:solidFill>
              </a:rPr>
              <a:t>，调用 </a:t>
            </a:r>
            <a:r>
              <a:rPr lang="en-US" altLang="zh-CN" sz="2000" b="1" i="1">
                <a:solidFill>
                  <a:srgbClr val="008000"/>
                </a:solidFill>
              </a:rPr>
              <a:t>A (const A &amp; , int =1)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90" grpId="0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Text Box 2"/>
          <p:cNvSpPr txBox="1">
            <a:spLocks noChangeArrowheads="1"/>
          </p:cNvSpPr>
          <p:nvPr/>
        </p:nvSpPr>
        <p:spPr bwMode="auto">
          <a:xfrm>
            <a:off x="1257300" y="1428750"/>
            <a:ext cx="3314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 class  A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{ public :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       A ( int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       A ( const A &amp; ,  int =1 )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    </a:t>
            </a:r>
            <a:r>
              <a:rPr lang="en-US" altLang="zh-CN" sz="2000">
                <a:latin typeface="Times New Roman"/>
              </a:rPr>
              <a:t>…</a:t>
            </a:r>
            <a:endParaRPr lang="en-US" altLang="zh-CN" sz="2000"/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>
                <a:latin typeface="宋体" pitchFamily="2" charset="-122"/>
              </a:rPr>
              <a:t>  </a:t>
            </a:r>
            <a:r>
              <a:rPr lang="en-US" altLang="zh-CN" sz="2000">
                <a:latin typeface="Times New Roman"/>
              </a:rPr>
              <a:t>…</a:t>
            </a:r>
            <a:endParaRPr lang="en-US" altLang="zh-CN" sz="2000"/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A  a ( 1 )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 b ( a , 0 )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 c = b ;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685800" y="4381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6.2.4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复制构造函数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4876800" y="2800350"/>
            <a:ext cx="214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复制构造函数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114800" y="5375275"/>
            <a:ext cx="459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创建对象 </a:t>
            </a:r>
            <a:r>
              <a:rPr lang="en-US" altLang="zh-CN" sz="2000" b="1" i="1">
                <a:solidFill>
                  <a:srgbClr val="008000"/>
                </a:solidFill>
              </a:rPr>
              <a:t>c</a:t>
            </a:r>
            <a:r>
              <a:rPr lang="zh-CN" altLang="en-US" sz="2000" b="1" i="1">
                <a:solidFill>
                  <a:srgbClr val="008000"/>
                </a:solidFill>
              </a:rPr>
              <a:t>，调用 </a:t>
            </a:r>
            <a:r>
              <a:rPr lang="en-US" altLang="zh-CN" sz="2000" b="1" i="1">
                <a:solidFill>
                  <a:srgbClr val="008000"/>
                </a:solidFill>
              </a:rPr>
              <a:t>A (const A &amp; , int =1)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4114800" y="4933950"/>
            <a:ext cx="4606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创建对象 </a:t>
            </a:r>
            <a:r>
              <a:rPr lang="en-US" altLang="zh-CN" sz="2000" b="1" i="1">
                <a:solidFill>
                  <a:srgbClr val="008000"/>
                </a:solidFill>
              </a:rPr>
              <a:t>b</a:t>
            </a:r>
            <a:r>
              <a:rPr lang="zh-CN" altLang="en-US" sz="2000" b="1" i="1">
                <a:solidFill>
                  <a:srgbClr val="008000"/>
                </a:solidFill>
              </a:rPr>
              <a:t>，调用 </a:t>
            </a:r>
            <a:r>
              <a:rPr lang="en-US" altLang="zh-CN" sz="2000" b="1" i="1">
                <a:solidFill>
                  <a:srgbClr val="008000"/>
                </a:solidFill>
              </a:rPr>
              <a:t>A (const A &amp; , int =1)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4114800" y="4537075"/>
            <a:ext cx="3165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创建对象 </a:t>
            </a:r>
            <a:r>
              <a:rPr lang="en-US" altLang="zh-CN" sz="2000" b="1" i="1">
                <a:solidFill>
                  <a:srgbClr val="008000"/>
                </a:solidFill>
              </a:rPr>
              <a:t>a</a:t>
            </a:r>
            <a:r>
              <a:rPr lang="zh-CN" altLang="en-US" sz="2000" b="1" i="1">
                <a:solidFill>
                  <a:srgbClr val="008000"/>
                </a:solidFill>
              </a:rPr>
              <a:t>，调用 </a:t>
            </a:r>
            <a:r>
              <a:rPr lang="en-US" altLang="zh-CN" sz="2000" b="1" i="1">
                <a:solidFill>
                  <a:srgbClr val="008000"/>
                </a:solidFill>
              </a:rPr>
              <a:t>A (int) </a:t>
            </a:r>
          </a:p>
        </p:txBody>
      </p:sp>
      <p:sp>
        <p:nvSpPr>
          <p:cNvPr id="1246216" name="Oval 8"/>
          <p:cNvSpPr>
            <a:spLocks noChangeArrowheads="1"/>
          </p:cNvSpPr>
          <p:nvPr/>
        </p:nvSpPr>
        <p:spPr bwMode="auto">
          <a:xfrm>
            <a:off x="914400" y="4933950"/>
            <a:ext cx="2209800" cy="914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6217" name="AutoShape 9"/>
          <p:cNvSpPr>
            <a:spLocks/>
          </p:cNvSpPr>
          <p:nvPr/>
        </p:nvSpPr>
        <p:spPr bwMode="auto">
          <a:xfrm>
            <a:off x="4724400" y="1733550"/>
            <a:ext cx="2057400" cy="914400"/>
          </a:xfrm>
          <a:prstGeom prst="borderCallout2">
            <a:avLst>
              <a:gd name="adj1" fmla="val 12500"/>
              <a:gd name="adj2" fmla="val -3704"/>
              <a:gd name="adj3" fmla="val 12500"/>
              <a:gd name="adj4" fmla="val -23380"/>
              <a:gd name="adj5" fmla="val 346356"/>
              <a:gd name="adj6" fmla="val -8672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调用复制构造函数的两种典型方法 </a:t>
            </a:r>
          </a:p>
        </p:txBody>
      </p:sp>
      <p:sp>
        <p:nvSpPr>
          <p:cNvPr id="11572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23813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4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4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16" grpId="0" animBg="1"/>
      <p:bldP spid="1246217" grpId="0" animBg="1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47234" name="Text Box 2"/>
          <p:cNvSpPr txBox="1">
            <a:spLocks noChangeArrowheads="1"/>
          </p:cNvSpPr>
          <p:nvPr/>
        </p:nvSpPr>
        <p:spPr bwMode="auto">
          <a:xfrm>
            <a:off x="762000" y="588963"/>
            <a:ext cx="7467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6-10   </a:t>
            </a:r>
            <a:r>
              <a:rPr lang="en-US" altLang="zh-CN" sz="1800" b="1" i="1">
                <a:solidFill>
                  <a:srgbClr val="CC3300"/>
                </a:solidFill>
              </a:rPr>
              <a:t>(1)</a:t>
            </a:r>
            <a:r>
              <a:rPr lang="zh-CN" altLang="en-US" sz="1800" b="1" i="1">
                <a:solidFill>
                  <a:srgbClr val="CC3300"/>
                </a:solidFill>
              </a:rPr>
              <a:t>用已有对象初始化新创建对象</a:t>
            </a:r>
            <a:r>
              <a:rPr lang="zh-CN" altLang="en-US" sz="1800"/>
              <a:t> </a:t>
            </a:r>
          </a:p>
          <a:p>
            <a:pPr marL="457200" indent="-457200"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marL="457200" indent="-457200"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 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 ( int xx = 0, int yy = 0 )  { X = xx ;  Y = yy ; }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 ( const Location  &amp; p ) 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X = p.X ;  Y = p.Y ;   cout &lt;&lt; "Copy_constructor called." &lt;&lt; endl ; }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GetX() { return  X ; }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GetY() { return  Y ; }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 ,  Y ;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Location  A ( 1, 2 ) ;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Location B ( A ) ;		</a:t>
            </a:r>
            <a:endParaRPr lang="en-US" altLang="zh-CN" sz="1800" i="1">
              <a:solidFill>
                <a:srgbClr val="0000FF"/>
              </a:solidFill>
            </a:endParaRP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cout &lt;&lt; "B : " &lt;&lt; B.GetX() &lt;&lt; " , " &lt;&lt; B.GetY() &lt;&lt; endl ;</a:t>
            </a:r>
          </a:p>
          <a:p>
            <a:pPr marL="457200" indent="-457200"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</a:t>
            </a:r>
          </a:p>
        </p:txBody>
      </p:sp>
      <p:sp>
        <p:nvSpPr>
          <p:cNvPr id="1247235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4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24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34" grpId="0" autoUpdateAnimBg="0"/>
      <p:bldP spid="1247235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17763" name="Rectangle 2"/>
          <p:cNvSpPr>
            <a:spLocks noChangeArrowheads="1"/>
          </p:cNvSpPr>
          <p:nvPr/>
        </p:nvSpPr>
        <p:spPr bwMode="auto">
          <a:xfrm>
            <a:off x="990600" y="5229225"/>
            <a:ext cx="2514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64" name="Text Box 3"/>
          <p:cNvSpPr txBox="1">
            <a:spLocks noChangeArrowheads="1"/>
          </p:cNvSpPr>
          <p:nvPr/>
        </p:nvSpPr>
        <p:spPr bwMode="auto">
          <a:xfrm>
            <a:off x="762000" y="590550"/>
            <a:ext cx="7467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6-10   </a:t>
            </a:r>
            <a:r>
              <a:rPr lang="en-US" altLang="zh-CN" sz="1800" b="1" i="1">
                <a:solidFill>
                  <a:srgbClr val="CC3300"/>
                </a:solidFill>
              </a:rPr>
              <a:t>(1)</a:t>
            </a:r>
            <a:r>
              <a:rPr lang="zh-CN" altLang="en-US" sz="1800" b="1" i="1">
                <a:solidFill>
                  <a:srgbClr val="CC3300"/>
                </a:solidFill>
              </a:rPr>
              <a:t>用已有对象初始化新创建对象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r>
              <a:rPr lang="zh-CN" altLang="en-US" sz="1800"/>
              <a:t>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 ( int xx = 0, int yy = 0 )  { X = xx ;  Y = yy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 ( const Location  &amp; p )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X = p.X ;  Y = p.Y ;   cout &lt;&lt; "Copy_constructor called." &lt;&lt; endl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GetX() { return  X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GetY() { return  Y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 ,  Y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Location  A ( 1, 2 )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Location B ( A ) ;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cout &lt;&lt; "B : " &lt;&lt; B.GetX() &lt;&lt; " , " &lt;&lt; B.GetY()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</a:t>
            </a:r>
          </a:p>
        </p:txBody>
      </p:sp>
      <p:sp>
        <p:nvSpPr>
          <p:cNvPr id="1248260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48261" name="Rectangle 5"/>
          <p:cNvSpPr>
            <a:spLocks noChangeArrowheads="1"/>
          </p:cNvSpPr>
          <p:nvPr/>
        </p:nvSpPr>
        <p:spPr bwMode="auto">
          <a:xfrm>
            <a:off x="4114800" y="5229200"/>
            <a:ext cx="240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8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8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61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18787" name="Rectangle 2"/>
          <p:cNvSpPr>
            <a:spLocks noChangeArrowheads="1"/>
          </p:cNvSpPr>
          <p:nvPr/>
        </p:nvSpPr>
        <p:spPr bwMode="auto">
          <a:xfrm>
            <a:off x="990600" y="5229225"/>
            <a:ext cx="2514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788" name="Text Box 3"/>
          <p:cNvSpPr txBox="1">
            <a:spLocks noChangeArrowheads="1"/>
          </p:cNvSpPr>
          <p:nvPr/>
        </p:nvSpPr>
        <p:spPr bwMode="auto">
          <a:xfrm>
            <a:off x="762000" y="590550"/>
            <a:ext cx="7467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6-10   </a:t>
            </a:r>
            <a:r>
              <a:rPr lang="en-US" altLang="zh-CN" sz="1800" b="1" i="1">
                <a:solidFill>
                  <a:srgbClr val="CC3300"/>
                </a:solidFill>
              </a:rPr>
              <a:t>(1)</a:t>
            </a:r>
            <a:r>
              <a:rPr lang="zh-CN" altLang="en-US" sz="1800" b="1" i="1">
                <a:solidFill>
                  <a:srgbClr val="CC3300"/>
                </a:solidFill>
              </a:rPr>
              <a:t>用已有对象初始化新创建对象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r>
              <a:rPr lang="zh-CN" altLang="en-US" sz="1800"/>
              <a:t>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 ( int xx = 0, int yy = 0 )  { X = xx ;  Y = yy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</a:t>
            </a:r>
            <a:r>
              <a:rPr lang="en-US" altLang="zh-CN" sz="1800" b="1">
                <a:solidFill>
                  <a:srgbClr val="0000FF"/>
                </a:solidFill>
              </a:rPr>
              <a:t>Location ( const Location  &amp; p )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{ X = p.X ;  Y = p.Y ;   cout &lt;&lt; "Copy_constructor called." &lt;&lt; endl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GetX() { return  X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GetY() { return  Y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 ,  Y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Location  A ( 1, 2 )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Location B ( A ) ;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cout &lt;&lt; "B : " &lt;&lt; B.GetX() &lt;&lt; " , " &lt;&lt; B.GetY()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</a:t>
            </a:r>
          </a:p>
        </p:txBody>
      </p:sp>
      <p:sp>
        <p:nvSpPr>
          <p:cNvPr id="1249284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18790" name="Rectangle 5"/>
          <p:cNvSpPr>
            <a:spLocks noChangeArrowheads="1"/>
          </p:cNvSpPr>
          <p:nvPr/>
        </p:nvSpPr>
        <p:spPr bwMode="auto">
          <a:xfrm>
            <a:off x="4114800" y="5229200"/>
            <a:ext cx="240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19811" name="Rectangle 2"/>
          <p:cNvSpPr>
            <a:spLocks noChangeArrowheads="1"/>
          </p:cNvSpPr>
          <p:nvPr/>
        </p:nvSpPr>
        <p:spPr bwMode="auto">
          <a:xfrm>
            <a:off x="914400" y="5589588"/>
            <a:ext cx="6096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12" name="Text Box 3"/>
          <p:cNvSpPr txBox="1">
            <a:spLocks noChangeArrowheads="1"/>
          </p:cNvSpPr>
          <p:nvPr/>
        </p:nvSpPr>
        <p:spPr bwMode="auto">
          <a:xfrm>
            <a:off x="762000" y="590550"/>
            <a:ext cx="7467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6-10   </a:t>
            </a:r>
            <a:r>
              <a:rPr lang="en-US" altLang="zh-CN" sz="1800" b="1" i="1">
                <a:solidFill>
                  <a:srgbClr val="CC3300"/>
                </a:solidFill>
              </a:rPr>
              <a:t>(1)</a:t>
            </a:r>
            <a:r>
              <a:rPr lang="zh-CN" altLang="en-US" sz="1800" b="1" i="1">
                <a:solidFill>
                  <a:srgbClr val="CC3300"/>
                </a:solidFill>
              </a:rPr>
              <a:t>用已有对象初始化新创建对象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r>
              <a:rPr lang="zh-CN" altLang="en-US" sz="1800"/>
              <a:t>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 ( int xx = 0, int yy = 0 )  { X = xx ;  Y = yy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 ( const Location  &amp; p )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X = p.X ;  Y = p.Y ;   cout &lt;&lt; "Copy_constructor called." &lt;&lt; endl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GetX() { return  X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GetY() { return  Y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 ,  Y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Location  A ( 1, 2 )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Location B ( A ) ;</a:t>
            </a:r>
            <a:r>
              <a:rPr lang="en-US" altLang="zh-CN" sz="1800" b="1">
                <a:solidFill>
                  <a:srgbClr val="FFFFFF"/>
                </a:solidFill>
              </a:rPr>
              <a:t>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cout &lt;&lt; "B : " &lt;&lt; B.GetX() &lt;&lt; " , " &lt;&lt; B.GetY()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</a:t>
            </a:r>
          </a:p>
        </p:txBody>
      </p:sp>
      <p:sp>
        <p:nvSpPr>
          <p:cNvPr id="1250308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19814" name="Rectangle 5"/>
          <p:cNvSpPr>
            <a:spLocks noChangeArrowheads="1"/>
          </p:cNvSpPr>
          <p:nvPr/>
        </p:nvSpPr>
        <p:spPr bwMode="auto">
          <a:xfrm>
            <a:off x="4114800" y="5229200"/>
            <a:ext cx="240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调用复制构造函数</a:t>
            </a:r>
          </a:p>
        </p:txBody>
      </p:sp>
      <p:pic>
        <p:nvPicPr>
          <p:cNvPr id="125031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644900"/>
            <a:ext cx="366077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51330" name="Text Box 2"/>
          <p:cNvSpPr txBox="1">
            <a:spLocks noChangeArrowheads="1"/>
          </p:cNvSpPr>
          <p:nvPr/>
        </p:nvSpPr>
        <p:spPr bwMode="auto">
          <a:xfrm>
            <a:off x="381000" y="742950"/>
            <a:ext cx="8382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00FF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void f ( Location  p 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f ( A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 </a:t>
            </a:r>
          </a:p>
        </p:txBody>
      </p:sp>
      <p:sp>
        <p:nvSpPr>
          <p:cNvPr id="1251331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0" grpId="0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52354" name="Text Box 2"/>
          <p:cNvSpPr txBox="1">
            <a:spLocks noChangeArrowheads="1"/>
          </p:cNvSpPr>
          <p:nvPr/>
        </p:nvSpPr>
        <p:spPr bwMode="auto">
          <a:xfrm>
            <a:off x="381000" y="742950"/>
            <a:ext cx="8382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Location( const Location &amp; p ) </a:t>
            </a:r>
            <a:r>
              <a:rPr lang="en-US" altLang="zh-CN" sz="1800" b="1">
                <a:solidFill>
                  <a:srgbClr val="008000"/>
                </a:solidFill>
              </a:rPr>
              <a:t>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void f (</a:t>
            </a:r>
            <a:r>
              <a:rPr lang="en-US" altLang="zh-CN" sz="1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Location  p</a:t>
            </a:r>
            <a:r>
              <a:rPr lang="en-US" altLang="zh-CN" sz="1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f ( A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} </a:t>
            </a:r>
          </a:p>
        </p:txBody>
      </p:sp>
      <p:sp>
        <p:nvSpPr>
          <p:cNvPr id="1252355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52356" name="AutoShape 4"/>
          <p:cNvSpPr>
            <a:spLocks/>
          </p:cNvSpPr>
          <p:nvPr/>
        </p:nvSpPr>
        <p:spPr bwMode="auto">
          <a:xfrm>
            <a:off x="4343400" y="3486150"/>
            <a:ext cx="2133600" cy="838200"/>
          </a:xfrm>
          <a:prstGeom prst="borderCallout2">
            <a:avLst>
              <a:gd name="adj1" fmla="val 13634"/>
              <a:gd name="adj2" fmla="val -3569"/>
              <a:gd name="adj3" fmla="val 13634"/>
              <a:gd name="adj4" fmla="val -27977"/>
              <a:gd name="adj5" fmla="val 155116"/>
              <a:gd name="adj6" fmla="val -106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一个带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类参数的函数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5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56" grpId="0" animBg="1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2883" name="Rectangle 2"/>
          <p:cNvSpPr>
            <a:spLocks noChangeArrowheads="1"/>
          </p:cNvSpPr>
          <p:nvPr/>
        </p:nvSpPr>
        <p:spPr bwMode="auto">
          <a:xfrm>
            <a:off x="381000" y="5572125"/>
            <a:ext cx="28194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84" name="Text Box 3"/>
          <p:cNvSpPr txBox="1">
            <a:spLocks noChangeArrowheads="1"/>
          </p:cNvSpPr>
          <p:nvPr/>
        </p:nvSpPr>
        <p:spPr bwMode="auto">
          <a:xfrm>
            <a:off x="381000" y="742950"/>
            <a:ext cx="8382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</a:t>
            </a:r>
            <a:r>
              <a:rPr lang="en-US" altLang="zh-CN" sz="1800" b="1">
                <a:solidFill>
                  <a:srgbClr val="0000FF"/>
                </a:solidFill>
              </a:rPr>
              <a:t>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void f ( Location  p 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{ 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Location A ( 1, 2 ) ;</a:t>
            </a:r>
            <a:r>
              <a:rPr lang="en-US" altLang="zh-CN" sz="1800"/>
              <a:t>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f ( A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 </a:t>
            </a:r>
          </a:p>
        </p:txBody>
      </p:sp>
      <p:sp>
        <p:nvSpPr>
          <p:cNvPr id="1253380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53381" name="AutoShape 5"/>
          <p:cNvSpPr>
            <a:spLocks/>
          </p:cNvSpPr>
          <p:nvPr/>
        </p:nvSpPr>
        <p:spPr bwMode="auto">
          <a:xfrm>
            <a:off x="4800600" y="4246563"/>
            <a:ext cx="2133600" cy="838200"/>
          </a:xfrm>
          <a:prstGeom prst="borderCallout2">
            <a:avLst>
              <a:gd name="adj1" fmla="val 13634"/>
              <a:gd name="adj2" fmla="val -3569"/>
              <a:gd name="adj3" fmla="val 13634"/>
              <a:gd name="adj4" fmla="val -27977"/>
              <a:gd name="adj5" fmla="val 155116"/>
              <a:gd name="adj6" fmla="val -106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建立对象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调用构造函数</a:t>
            </a:r>
          </a:p>
        </p:txBody>
      </p:sp>
      <p:sp>
        <p:nvSpPr>
          <p:cNvPr id="1253382" name="Line 6"/>
          <p:cNvSpPr>
            <a:spLocks noChangeShapeType="1"/>
          </p:cNvSpPr>
          <p:nvPr/>
        </p:nvSpPr>
        <p:spPr bwMode="auto">
          <a:xfrm flipH="1" flipV="1">
            <a:off x="2590800" y="2765425"/>
            <a:ext cx="1600200" cy="1600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lg" len="lg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5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3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3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3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381" grpId="0" animBg="1" autoUpdateAnimBg="0"/>
      <p:bldP spid="12533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i="1">
                <a:solidFill>
                  <a:srgbClr val="C0C0C0"/>
                </a:solidFill>
              </a:rPr>
              <a:t>// </a:t>
            </a:r>
            <a:r>
              <a:rPr lang="zh-CN" altLang="en-US" sz="2000" i="1">
                <a:solidFill>
                  <a:srgbClr val="C0C0C0"/>
                </a:solidFill>
              </a:rPr>
              <a:t>例</a:t>
            </a:r>
            <a:r>
              <a:rPr lang="en-US" altLang="zh-CN" sz="2000" i="1">
                <a:solidFill>
                  <a:srgbClr val="C0C0C0"/>
                </a:solidFill>
              </a:rPr>
              <a:t>6-1  </a:t>
            </a:r>
            <a:r>
              <a:rPr lang="zh-CN" altLang="en-US" sz="2000" i="1">
                <a:solidFill>
                  <a:srgbClr val="C0C0C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38200" y="2020888"/>
            <a:ext cx="7467600" cy="3063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99FF99"/>
              </a:gs>
              <a:gs pos="100000">
                <a:srgbClr val="FFFFF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class</a:t>
            </a:r>
            <a:r>
              <a:rPr lang="en-US" altLang="zh-CN" sz="1800"/>
              <a:t> </a:t>
            </a:r>
            <a:r>
              <a:rPr lang="en-US" altLang="zh-CN" sz="1800" b="1" i="1">
                <a:solidFill>
                  <a:srgbClr val="0000FF"/>
                </a:solidFill>
              </a:rPr>
              <a:t>Tdate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public: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private: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};</a:t>
            </a:r>
          </a:p>
        </p:txBody>
      </p:sp>
      <p:sp>
        <p:nvSpPr>
          <p:cNvPr id="1139717" name="AutoShape 5"/>
          <p:cNvSpPr>
            <a:spLocks/>
          </p:cNvSpPr>
          <p:nvPr/>
        </p:nvSpPr>
        <p:spPr bwMode="auto">
          <a:xfrm>
            <a:off x="3857620" y="0"/>
            <a:ext cx="1828800" cy="838200"/>
          </a:xfrm>
          <a:prstGeom prst="borderCallout2">
            <a:avLst>
              <a:gd name="adj1" fmla="val 13634"/>
              <a:gd name="adj2" fmla="val -4167"/>
              <a:gd name="adj3" fmla="val 13634"/>
              <a:gd name="adj4" fmla="val -39065"/>
              <a:gd name="adj5" fmla="val 261214"/>
              <a:gd name="adj6" fmla="val -14481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关键字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定义一个类</a:t>
            </a:r>
            <a:endParaRPr lang="zh-CN" altLang="en-US" sz="1800" b="1"/>
          </a:p>
        </p:txBody>
      </p:sp>
      <p:sp>
        <p:nvSpPr>
          <p:cNvPr id="1139718" name="AutoShape 6"/>
          <p:cNvSpPr>
            <a:spLocks/>
          </p:cNvSpPr>
          <p:nvPr/>
        </p:nvSpPr>
        <p:spPr bwMode="auto">
          <a:xfrm>
            <a:off x="6858016" y="428604"/>
            <a:ext cx="1524000" cy="838200"/>
          </a:xfrm>
          <a:prstGeom prst="borderCallout2">
            <a:avLst>
              <a:gd name="adj1" fmla="val 13634"/>
              <a:gd name="adj2" fmla="val -5000"/>
              <a:gd name="adj3" fmla="val 13634"/>
              <a:gd name="adj4" fmla="val -46667"/>
              <a:gd name="adj5" fmla="val 199395"/>
              <a:gd name="adj6" fmla="val -31594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标识符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类名</a:t>
            </a:r>
            <a:endParaRPr lang="zh-CN" altLang="en-US" sz="1800" b="1"/>
          </a:p>
        </p:txBody>
      </p:sp>
      <p:sp>
        <p:nvSpPr>
          <p:cNvPr id="1139719" name="AutoShape 7"/>
          <p:cNvSpPr>
            <a:spLocks noChangeArrowheads="1"/>
          </p:cNvSpPr>
          <p:nvPr/>
        </p:nvSpPr>
        <p:spPr bwMode="auto">
          <a:xfrm>
            <a:off x="4286248" y="1714488"/>
            <a:ext cx="4586287" cy="4664075"/>
          </a:xfrm>
          <a:prstGeom prst="verticalScroll">
            <a:avLst>
              <a:gd name="adj" fmla="val 5903"/>
            </a:avLst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63500" dir="19387806" algn="ctr" rotWithShape="0">
              <a:srgbClr val="808080"/>
            </a:outerShdw>
          </a:effectLst>
        </p:spPr>
        <p:txBody>
          <a:bodyPr wrap="none" anchor="ctr"/>
          <a:lstStyle/>
          <a:p>
            <a:pPr algn="l">
              <a:lnSpc>
                <a:spcPct val="160000"/>
              </a:lnSpc>
              <a:defRPr/>
            </a:pPr>
            <a:r>
              <a:rPr lang="en-US" altLang="zh-CN" sz="1800" b="1"/>
              <a:t>   </a:t>
            </a:r>
            <a:r>
              <a:rPr lang="en-US" altLang="zh-CN" sz="1800" b="1">
                <a:solidFill>
                  <a:srgbClr val="FF0000"/>
                </a:solidFill>
              </a:rPr>
              <a:t>class</a:t>
            </a:r>
            <a:r>
              <a:rPr lang="en-US" altLang="zh-CN" sz="1800" b="1"/>
              <a:t> </a:t>
            </a:r>
            <a:r>
              <a:rPr lang="zh-CN" altLang="en-US" sz="1800" b="1"/>
              <a:t>，</a:t>
            </a:r>
            <a:r>
              <a:rPr lang="en-US" altLang="zh-CN" sz="1800" b="1">
                <a:solidFill>
                  <a:srgbClr val="339933"/>
                </a:solidFill>
              </a:rPr>
              <a:t>struct</a:t>
            </a:r>
            <a:r>
              <a:rPr lang="zh-CN" altLang="en-US" sz="1800" b="1"/>
              <a:t>，</a:t>
            </a:r>
            <a:r>
              <a:rPr lang="en-US" altLang="zh-CN" sz="1800" b="1">
                <a:solidFill>
                  <a:srgbClr val="777777"/>
                </a:solidFill>
              </a:rPr>
              <a:t>union</a:t>
            </a:r>
          </a:p>
          <a:p>
            <a:pPr algn="l">
              <a:lnSpc>
                <a:spcPct val="160000"/>
              </a:lnSpc>
              <a:defRPr/>
            </a:pPr>
            <a:r>
              <a:rPr lang="en-US" altLang="zh-CN" sz="1800" b="1"/>
              <a:t>   </a:t>
            </a:r>
            <a:r>
              <a:rPr lang="zh-CN" altLang="en-US" sz="1800" b="1"/>
              <a:t>都可以定义一个类：</a:t>
            </a:r>
          </a:p>
          <a:p>
            <a:pPr algn="l">
              <a:lnSpc>
                <a:spcPct val="160000"/>
              </a:lnSpc>
              <a:defRPr/>
            </a:pPr>
            <a:r>
              <a:rPr lang="zh-CN" altLang="en-US" sz="1800" b="1">
                <a:solidFill>
                  <a:srgbClr val="339933"/>
                </a:solidFill>
              </a:rPr>
              <a:t>   </a:t>
            </a:r>
            <a:r>
              <a:rPr lang="en-US" altLang="zh-CN" sz="1800" b="1">
                <a:solidFill>
                  <a:srgbClr val="FF0000"/>
                </a:solidFill>
              </a:rPr>
              <a:t>class</a:t>
            </a:r>
            <a:r>
              <a:rPr lang="en-US" altLang="zh-CN" sz="1800" b="1"/>
              <a:t>	</a:t>
            </a:r>
            <a:r>
              <a:rPr lang="zh-CN" altLang="en-US" sz="1800" b="1"/>
              <a:t>缺省说明时，其成员被认为</a:t>
            </a:r>
          </a:p>
          <a:p>
            <a:pPr algn="l">
              <a:lnSpc>
                <a:spcPct val="160000"/>
              </a:lnSpc>
              <a:defRPr/>
            </a:pPr>
            <a:r>
              <a:rPr lang="zh-CN" altLang="en-US" sz="1800" b="1"/>
              <a:t>	是私有的</a:t>
            </a:r>
          </a:p>
          <a:p>
            <a:pPr algn="l">
              <a:lnSpc>
                <a:spcPct val="160000"/>
              </a:lnSpc>
              <a:defRPr/>
            </a:pPr>
            <a:r>
              <a:rPr lang="zh-CN" altLang="en-US" sz="1800" b="1">
                <a:solidFill>
                  <a:srgbClr val="339933"/>
                </a:solidFill>
              </a:rPr>
              <a:t>   </a:t>
            </a:r>
            <a:r>
              <a:rPr lang="en-US" altLang="zh-CN" sz="1800" b="1">
                <a:solidFill>
                  <a:srgbClr val="339933"/>
                </a:solidFill>
              </a:rPr>
              <a:t>struct</a:t>
            </a:r>
            <a:r>
              <a:rPr lang="en-US" altLang="zh-CN" sz="1800" b="1"/>
              <a:t>	</a:t>
            </a:r>
            <a:r>
              <a:rPr lang="zh-CN" altLang="en-US" sz="1800" b="1"/>
              <a:t>若不特别指出，其所有成员</a:t>
            </a:r>
          </a:p>
          <a:p>
            <a:pPr algn="l">
              <a:lnSpc>
                <a:spcPct val="160000"/>
              </a:lnSpc>
              <a:defRPr/>
            </a:pPr>
            <a:r>
              <a:rPr lang="zh-CN" altLang="en-US" sz="1800" b="1"/>
              <a:t>	都是公有的</a:t>
            </a:r>
          </a:p>
          <a:p>
            <a:pPr algn="l">
              <a:lnSpc>
                <a:spcPct val="160000"/>
              </a:lnSpc>
              <a:defRPr/>
            </a:pPr>
            <a:r>
              <a:rPr lang="zh-CN" altLang="en-US" sz="1800" b="1"/>
              <a:t>   </a:t>
            </a:r>
            <a:r>
              <a:rPr lang="en-US" altLang="zh-CN" sz="1800" b="1">
                <a:solidFill>
                  <a:srgbClr val="777777"/>
                </a:solidFill>
              </a:rPr>
              <a:t>union</a:t>
            </a:r>
            <a:r>
              <a:rPr lang="en-US" altLang="zh-CN" sz="1800" b="1"/>
              <a:t>	</a:t>
            </a:r>
            <a:r>
              <a:rPr lang="zh-CN" altLang="en-US" sz="1800" b="1"/>
              <a:t>其所有成员都是公有的，且</a:t>
            </a:r>
          </a:p>
          <a:p>
            <a:pPr algn="l">
              <a:lnSpc>
                <a:spcPct val="160000"/>
              </a:lnSpc>
              <a:defRPr/>
            </a:pPr>
            <a:r>
              <a:rPr lang="zh-CN" altLang="en-US" sz="1800" b="1"/>
              <a:t>	不能更改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39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39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7" grpId="0" animBg="1" autoUpdateAnimBg="0"/>
      <p:bldP spid="1139718" grpId="0" animBg="1" autoUpdateAnimBg="0"/>
      <p:bldP spid="1139719" grpId="0" animBg="1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3907" name="Rectangle 2"/>
          <p:cNvSpPr>
            <a:spLocks noChangeArrowheads="1"/>
          </p:cNvSpPr>
          <p:nvPr/>
        </p:nvSpPr>
        <p:spPr bwMode="auto">
          <a:xfrm>
            <a:off x="381000" y="5861050"/>
            <a:ext cx="28194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08" name="Text Box 3"/>
          <p:cNvSpPr txBox="1">
            <a:spLocks noChangeArrowheads="1"/>
          </p:cNvSpPr>
          <p:nvPr/>
        </p:nvSpPr>
        <p:spPr bwMode="auto">
          <a:xfrm>
            <a:off x="381000" y="742950"/>
            <a:ext cx="86106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Location( const Location &amp; p ) </a:t>
            </a:r>
            <a:r>
              <a:rPr lang="en-US" altLang="zh-CN" sz="1800" b="1">
                <a:solidFill>
                  <a:srgbClr val="008000"/>
                </a:solidFill>
              </a:rPr>
              <a:t>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void f ( Location  p 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    f ( </a:t>
            </a:r>
            <a:r>
              <a:rPr lang="en-US" altLang="zh-CN" sz="1800" b="1">
                <a:solidFill>
                  <a:srgbClr val="FF0000"/>
                </a:solidFill>
              </a:rPr>
              <a:t>A</a:t>
            </a:r>
            <a:r>
              <a:rPr lang="en-US" altLang="zh-CN" sz="1800" b="1">
                <a:solidFill>
                  <a:srgbClr val="FFFFFF"/>
                </a:solidFill>
              </a:rPr>
              <a:t>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 </a:t>
            </a:r>
          </a:p>
        </p:txBody>
      </p:sp>
      <p:sp>
        <p:nvSpPr>
          <p:cNvPr id="1254404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54405" name="AutoShape 5"/>
          <p:cNvSpPr>
            <a:spLocks/>
          </p:cNvSpPr>
          <p:nvPr/>
        </p:nvSpPr>
        <p:spPr bwMode="auto">
          <a:xfrm>
            <a:off x="4211638" y="4246563"/>
            <a:ext cx="3352800" cy="838200"/>
          </a:xfrm>
          <a:prstGeom prst="borderCallout2">
            <a:avLst>
              <a:gd name="adj1" fmla="val 13634"/>
              <a:gd name="adj2" fmla="val -2273"/>
              <a:gd name="adj3" fmla="val 13634"/>
              <a:gd name="adj4" fmla="val -15625"/>
              <a:gd name="adj5" fmla="val 193560"/>
              <a:gd name="adj6" fmla="val -5838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传值参数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把对象</a:t>
            </a:r>
            <a:r>
              <a:rPr lang="en-US" altLang="zh-CN" sz="1800" b="1"/>
              <a:t>A</a:t>
            </a:r>
            <a:r>
              <a:rPr lang="zh-CN" altLang="en-US" sz="1800" b="1"/>
              <a:t>的数据复制到形参 </a:t>
            </a:r>
            <a:r>
              <a:rPr lang="en-US" altLang="zh-CN" sz="1800" b="1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5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05" grpId="0" animBg="1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4931" name="Rectangle 2"/>
          <p:cNvSpPr>
            <a:spLocks noChangeArrowheads="1"/>
          </p:cNvSpPr>
          <p:nvPr/>
        </p:nvSpPr>
        <p:spPr bwMode="auto">
          <a:xfrm>
            <a:off x="381000" y="4860925"/>
            <a:ext cx="8763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5427" name="Text Box 3"/>
          <p:cNvSpPr txBox="1">
            <a:spLocks noChangeArrowheads="1"/>
          </p:cNvSpPr>
          <p:nvPr/>
        </p:nvSpPr>
        <p:spPr bwMode="auto">
          <a:xfrm>
            <a:off x="381000" y="742950"/>
            <a:ext cx="86106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FFFFFF"/>
                </a:solidFill>
              </a:rPr>
              <a:t>void f ( Location</a:t>
            </a:r>
            <a:r>
              <a:rPr lang="en-US" altLang="zh-CN" sz="1800" b="1">
                <a:solidFill>
                  <a:srgbClr val="0000FF"/>
                </a:solidFill>
              </a:rPr>
              <a:t> </a:t>
            </a: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</a:t>
            </a:r>
            <a:r>
              <a:rPr lang="en-US" altLang="zh-CN" sz="1800" b="1">
                <a:solidFill>
                  <a:srgbClr val="0000FF"/>
                </a:solidFill>
              </a:rPr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       f (</a:t>
            </a: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} </a:t>
            </a:r>
          </a:p>
        </p:txBody>
      </p:sp>
      <p:sp>
        <p:nvSpPr>
          <p:cNvPr id="1255428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93800" y="5470525"/>
            <a:ext cx="1131888" cy="304800"/>
            <a:chOff x="752" y="3552"/>
            <a:chExt cx="713" cy="192"/>
          </a:xfrm>
        </p:grpSpPr>
        <p:sp>
          <p:nvSpPr>
            <p:cNvPr id="124936" name="AutoShape 6"/>
            <p:cNvSpPr>
              <a:spLocks noChangeArrowheads="1"/>
            </p:cNvSpPr>
            <p:nvPr/>
          </p:nvSpPr>
          <p:spPr bwMode="auto">
            <a:xfrm rot="-7807033">
              <a:off x="1080" y="3260"/>
              <a:ext cx="58" cy="713"/>
            </a:xfrm>
            <a:prstGeom prst="downArrow">
              <a:avLst>
                <a:gd name="adj1" fmla="val 50000"/>
                <a:gd name="adj2" fmla="val 107223"/>
              </a:avLst>
            </a:prstGeom>
            <a:solidFill>
              <a:srgbClr val="FF6600">
                <a:alpha val="50195"/>
              </a:srgbClr>
            </a:solid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4937" name="Oval 7"/>
            <p:cNvSpPr>
              <a:spLocks noChangeArrowheads="1"/>
            </p:cNvSpPr>
            <p:nvPr/>
          </p:nvSpPr>
          <p:spPr bwMode="auto">
            <a:xfrm>
              <a:off x="960" y="3552"/>
              <a:ext cx="192" cy="19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55432" name="AutoShape 8"/>
          <p:cNvSpPr>
            <a:spLocks/>
          </p:cNvSpPr>
          <p:nvPr/>
        </p:nvSpPr>
        <p:spPr bwMode="auto">
          <a:xfrm>
            <a:off x="2667000" y="5775325"/>
            <a:ext cx="2286000" cy="533400"/>
          </a:xfrm>
          <a:prstGeom prst="borderCallout2">
            <a:avLst>
              <a:gd name="adj1" fmla="val 21431"/>
              <a:gd name="adj2" fmla="val -3333"/>
              <a:gd name="adj3" fmla="val 21431"/>
              <a:gd name="adj4" fmla="val -12917"/>
              <a:gd name="adj5" fmla="val -30060"/>
              <a:gd name="adj6" fmla="val -4361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5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32" grpId="0" animBg="1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5955" name="Rectangle 2"/>
          <p:cNvSpPr>
            <a:spLocks noChangeArrowheads="1"/>
          </p:cNvSpPr>
          <p:nvPr/>
        </p:nvSpPr>
        <p:spPr bwMode="auto">
          <a:xfrm>
            <a:off x="381000" y="3030538"/>
            <a:ext cx="8610600" cy="685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6451" name="Text Box 3"/>
          <p:cNvSpPr txBox="1">
            <a:spLocks noChangeArrowheads="1"/>
          </p:cNvSpPr>
          <p:nvPr/>
        </p:nvSpPr>
        <p:spPr bwMode="auto">
          <a:xfrm>
            <a:off x="381000" y="742950"/>
            <a:ext cx="86106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</a:t>
            </a:r>
            <a:r>
              <a:rPr lang="en-US" altLang="zh-CN" sz="1800" b="1">
                <a:solidFill>
                  <a:srgbClr val="FFFFFF"/>
                </a:solidFill>
              </a:rPr>
              <a:t>Location( const Location &amp; p )</a:t>
            </a:r>
            <a:r>
              <a:rPr lang="en-US" altLang="zh-CN" sz="1800"/>
              <a:t> 	    </a:t>
            </a:r>
            <a:r>
              <a:rPr lang="en-US" altLang="zh-CN" sz="1800" i="1">
                <a:solidFill>
                  <a:srgbClr val="0000FF"/>
                </a:solidFill>
              </a:rPr>
              <a:t>//</a:t>
            </a:r>
            <a:r>
              <a:rPr lang="zh-CN" altLang="en-US" sz="1800" i="1">
                <a:solidFill>
                  <a:srgbClr val="0000FF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1800"/>
              <a:t>       </a:t>
            </a:r>
            <a:r>
              <a:rPr lang="en-US" altLang="zh-CN" sz="1800" b="1">
                <a:solidFill>
                  <a:srgbClr val="FFFFFF"/>
                </a:solidFill>
              </a:rPr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void f ( Location</a:t>
            </a:r>
            <a:r>
              <a:rPr lang="en-US" altLang="zh-CN" sz="1800" b="1">
                <a:solidFill>
                  <a:srgbClr val="0000FF"/>
                </a:solidFill>
              </a:rPr>
              <a:t> </a:t>
            </a: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</a:t>
            </a:r>
            <a:r>
              <a:rPr lang="en-US" altLang="zh-CN" sz="1800" b="1">
                <a:solidFill>
                  <a:srgbClr val="0000FF"/>
                </a:solidFill>
              </a:rPr>
              <a:t> </a:t>
            </a:r>
            <a:r>
              <a:rPr lang="en-US" altLang="zh-CN" sz="1800" b="1"/>
              <a:t>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       f (</a:t>
            </a: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} </a:t>
            </a:r>
          </a:p>
        </p:txBody>
      </p:sp>
      <p:sp>
        <p:nvSpPr>
          <p:cNvPr id="1256452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381000" y="4840288"/>
            <a:ext cx="87630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7475" name="Text Box 3"/>
          <p:cNvSpPr txBox="1">
            <a:spLocks noChangeArrowheads="1"/>
          </p:cNvSpPr>
          <p:nvPr/>
        </p:nvSpPr>
        <p:spPr bwMode="auto">
          <a:xfrm>
            <a:off x="381000" y="742950"/>
            <a:ext cx="8763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FFFFFF"/>
                </a:solidFill>
              </a:rPr>
              <a:t>void f ( Location</a:t>
            </a:r>
            <a:r>
              <a:rPr lang="en-US" altLang="zh-CN" sz="1800" b="1">
                <a:solidFill>
                  <a:srgbClr val="0000FF"/>
                </a:solidFill>
              </a:rPr>
              <a:t> </a:t>
            </a: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</a:t>
            </a:r>
            <a:r>
              <a:rPr lang="en-US" altLang="zh-CN" sz="1800" b="1">
                <a:solidFill>
                  <a:srgbClr val="0000FF"/>
                </a:solidFill>
              </a:rPr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       f (</a:t>
            </a: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} </a:t>
            </a:r>
          </a:p>
        </p:txBody>
      </p:sp>
      <p:sp>
        <p:nvSpPr>
          <p:cNvPr id="1257476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57477" name="Oval 5"/>
          <p:cNvSpPr>
            <a:spLocks noChangeArrowheads="1"/>
          </p:cNvSpPr>
          <p:nvPr/>
        </p:nvSpPr>
        <p:spPr bwMode="auto">
          <a:xfrm>
            <a:off x="4953000" y="4764088"/>
            <a:ext cx="10668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7478" name="Oval 6"/>
          <p:cNvSpPr>
            <a:spLocks noChangeArrowheads="1"/>
          </p:cNvSpPr>
          <p:nvPr/>
        </p:nvSpPr>
        <p:spPr bwMode="auto">
          <a:xfrm>
            <a:off x="6934200" y="4764088"/>
            <a:ext cx="10668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7479" name="AutoShape 7"/>
          <p:cNvSpPr>
            <a:spLocks/>
          </p:cNvSpPr>
          <p:nvPr/>
        </p:nvSpPr>
        <p:spPr bwMode="auto">
          <a:xfrm>
            <a:off x="3276600" y="2824163"/>
            <a:ext cx="2286000" cy="533400"/>
          </a:xfrm>
          <a:prstGeom prst="borderCallout2">
            <a:avLst>
              <a:gd name="adj1" fmla="val 21431"/>
              <a:gd name="adj2" fmla="val 103333"/>
              <a:gd name="adj3" fmla="val 21431"/>
              <a:gd name="adj4" fmla="val 113056"/>
              <a:gd name="adj5" fmla="val 338986"/>
              <a:gd name="adj6" fmla="val 1441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在形参对象上操作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5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5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25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7477" grpId="0" animBg="1"/>
      <p:bldP spid="1257478" grpId="0" animBg="1"/>
      <p:bldP spid="1257479" grpId="0" animBg="1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381000" y="742950"/>
            <a:ext cx="8763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void f ( Location  p 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f ( A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 </a:t>
            </a:r>
          </a:p>
        </p:txBody>
      </p:sp>
      <p:sp>
        <p:nvSpPr>
          <p:cNvPr id="1258499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58503" name="Oval 7"/>
          <p:cNvSpPr>
            <a:spLocks noChangeArrowheads="1"/>
          </p:cNvSpPr>
          <p:nvPr/>
        </p:nvSpPr>
        <p:spPr bwMode="auto">
          <a:xfrm>
            <a:off x="685800" y="5516563"/>
            <a:ext cx="2133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5850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38" y="3995738"/>
            <a:ext cx="369887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8501" name="Oval 5"/>
          <p:cNvSpPr>
            <a:spLocks noChangeArrowheads="1"/>
          </p:cNvSpPr>
          <p:nvPr/>
        </p:nvSpPr>
        <p:spPr bwMode="auto">
          <a:xfrm>
            <a:off x="4572000" y="4276725"/>
            <a:ext cx="3048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8502" name="AutoShape 6"/>
          <p:cNvSpPr>
            <a:spLocks/>
          </p:cNvSpPr>
          <p:nvPr/>
        </p:nvSpPr>
        <p:spPr bwMode="auto">
          <a:xfrm>
            <a:off x="3581400" y="2419350"/>
            <a:ext cx="1752600" cy="533400"/>
          </a:xfrm>
          <a:prstGeom prst="borderCallout2">
            <a:avLst>
              <a:gd name="adj1" fmla="val 21431"/>
              <a:gd name="adj2" fmla="val 104347"/>
              <a:gd name="adj3" fmla="val 21431"/>
              <a:gd name="adj4" fmla="val 120106"/>
              <a:gd name="adj5" fmla="val 324704"/>
              <a:gd name="adj6" fmla="val 17065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建立对象 </a:t>
            </a:r>
            <a:r>
              <a:rPr lang="en-US" altLang="zh-CN" sz="1800" b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5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5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25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503" grpId="0" animBg="1"/>
      <p:bldP spid="1258501" grpId="0" animBg="1"/>
      <p:bldP spid="1258502" grpId="0" animBg="1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381000" y="742950"/>
            <a:ext cx="8763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 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void f ( Location  p 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f ( A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 </a:t>
            </a:r>
          </a:p>
        </p:txBody>
      </p:sp>
      <p:sp>
        <p:nvSpPr>
          <p:cNvPr id="1259523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59527" name="Oval 7"/>
          <p:cNvSpPr>
            <a:spLocks noChangeArrowheads="1"/>
          </p:cNvSpPr>
          <p:nvPr/>
        </p:nvSpPr>
        <p:spPr bwMode="auto">
          <a:xfrm>
            <a:off x="685800" y="5859463"/>
            <a:ext cx="990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528" name="Oval 8"/>
          <p:cNvSpPr>
            <a:spLocks noChangeArrowheads="1"/>
          </p:cNvSpPr>
          <p:nvPr/>
        </p:nvSpPr>
        <p:spPr bwMode="auto">
          <a:xfrm>
            <a:off x="1143000" y="4924425"/>
            <a:ext cx="12192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903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38" y="3995738"/>
            <a:ext cx="369887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25" name="Oval 5"/>
          <p:cNvSpPr>
            <a:spLocks noChangeArrowheads="1"/>
          </p:cNvSpPr>
          <p:nvPr/>
        </p:nvSpPr>
        <p:spPr bwMode="auto">
          <a:xfrm>
            <a:off x="4572000" y="4533900"/>
            <a:ext cx="3352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526" name="AutoShape 6"/>
          <p:cNvSpPr>
            <a:spLocks/>
          </p:cNvSpPr>
          <p:nvPr/>
        </p:nvSpPr>
        <p:spPr bwMode="auto">
          <a:xfrm>
            <a:off x="3429000" y="2781300"/>
            <a:ext cx="2346325" cy="533400"/>
          </a:xfrm>
          <a:prstGeom prst="borderCallout2">
            <a:avLst>
              <a:gd name="adj1" fmla="val 21431"/>
              <a:gd name="adj2" fmla="val 103245"/>
              <a:gd name="adj3" fmla="val 21431"/>
              <a:gd name="adj4" fmla="val 110556"/>
              <a:gd name="adj5" fmla="val 324704"/>
              <a:gd name="adj6" fmla="val 13396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复制构造形参对象 </a:t>
            </a:r>
            <a:r>
              <a:rPr lang="en-US" altLang="zh-CN" sz="1800" b="1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5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5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5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25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27" grpId="0" animBg="1"/>
      <p:bldP spid="1259528" grpId="0" animBg="1"/>
      <p:bldP spid="1259525" grpId="0" animBg="1"/>
      <p:bldP spid="1259526" grpId="0" animBg="1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30051" name="Text Box 2"/>
          <p:cNvSpPr txBox="1">
            <a:spLocks noChangeArrowheads="1"/>
          </p:cNvSpPr>
          <p:nvPr/>
        </p:nvSpPr>
        <p:spPr bwMode="auto">
          <a:xfrm>
            <a:off x="381000" y="742950"/>
            <a:ext cx="8763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void f ( Location  p 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f ( A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 </a:t>
            </a:r>
          </a:p>
        </p:txBody>
      </p:sp>
      <p:sp>
        <p:nvSpPr>
          <p:cNvPr id="1260547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300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38" y="3995738"/>
            <a:ext cx="369887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0549" name="Oval 5"/>
          <p:cNvSpPr>
            <a:spLocks noChangeArrowheads="1"/>
          </p:cNvSpPr>
          <p:nvPr/>
        </p:nvSpPr>
        <p:spPr bwMode="auto">
          <a:xfrm>
            <a:off x="4687888" y="4781550"/>
            <a:ext cx="1828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0550" name="AutoShape 6"/>
          <p:cNvSpPr>
            <a:spLocks/>
          </p:cNvSpPr>
          <p:nvPr/>
        </p:nvSpPr>
        <p:spPr bwMode="auto">
          <a:xfrm>
            <a:off x="2782888" y="2952750"/>
            <a:ext cx="1524000" cy="533400"/>
          </a:xfrm>
          <a:prstGeom prst="borderCallout2">
            <a:avLst>
              <a:gd name="adj1" fmla="val 21431"/>
              <a:gd name="adj2" fmla="val 105000"/>
              <a:gd name="adj3" fmla="val 21431"/>
              <a:gd name="adj4" fmla="val 123125"/>
              <a:gd name="adj5" fmla="val 324704"/>
              <a:gd name="adj6" fmla="val 181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执行函数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6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549" grpId="0" animBg="1"/>
      <p:bldP spid="1260550" grpId="0" animBg="1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9"/>
          <p:cNvSpPr txBox="1">
            <a:spLocks noChangeArrowheads="1"/>
          </p:cNvSpPr>
          <p:nvPr/>
        </p:nvSpPr>
        <p:spPr bwMode="auto">
          <a:xfrm>
            <a:off x="381000" y="742950"/>
            <a:ext cx="8763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void f ( Location  p 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f ( A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 </a:t>
            </a:r>
          </a:p>
        </p:txBody>
      </p:sp>
      <p:sp>
        <p:nvSpPr>
          <p:cNvPr id="13107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61571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3107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38" y="3995738"/>
            <a:ext cx="369887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1573" name="Oval 5"/>
          <p:cNvSpPr>
            <a:spLocks noChangeArrowheads="1"/>
          </p:cNvSpPr>
          <p:nvPr/>
        </p:nvSpPr>
        <p:spPr bwMode="auto">
          <a:xfrm>
            <a:off x="4572000" y="5010150"/>
            <a:ext cx="3048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1574" name="AutoShape 6"/>
          <p:cNvSpPr>
            <a:spLocks/>
          </p:cNvSpPr>
          <p:nvPr/>
        </p:nvSpPr>
        <p:spPr bwMode="auto">
          <a:xfrm>
            <a:off x="3429000" y="3257550"/>
            <a:ext cx="2133600" cy="533400"/>
          </a:xfrm>
          <a:prstGeom prst="borderCallout2">
            <a:avLst>
              <a:gd name="adj1" fmla="val 21431"/>
              <a:gd name="adj2" fmla="val 103569"/>
              <a:gd name="adj3" fmla="val 21431"/>
              <a:gd name="adj4" fmla="val 113986"/>
              <a:gd name="adj5" fmla="val 324704"/>
              <a:gd name="adj6" fmla="val 1473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析构形参对象 </a:t>
            </a:r>
            <a:r>
              <a:rPr lang="en-US" altLang="zh-CN" sz="1800" b="1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6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573" grpId="0" animBg="1"/>
      <p:bldP spid="1261574" grpId="0" animBg="1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9"/>
          <p:cNvSpPr txBox="1">
            <a:spLocks noChangeArrowheads="1"/>
          </p:cNvSpPr>
          <p:nvPr/>
        </p:nvSpPr>
        <p:spPr bwMode="auto">
          <a:xfrm>
            <a:off x="381000" y="742950"/>
            <a:ext cx="8763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void f ( Location  p 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f ( A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 </a:t>
            </a:r>
          </a:p>
        </p:txBody>
      </p:sp>
      <p:sp>
        <p:nvSpPr>
          <p:cNvPr id="13209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62595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3210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38" y="3995738"/>
            <a:ext cx="369887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2597" name="Oval 5"/>
          <p:cNvSpPr>
            <a:spLocks noChangeArrowheads="1"/>
          </p:cNvSpPr>
          <p:nvPr/>
        </p:nvSpPr>
        <p:spPr bwMode="auto">
          <a:xfrm>
            <a:off x="4619625" y="5257800"/>
            <a:ext cx="3048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2598" name="AutoShape 6"/>
          <p:cNvSpPr>
            <a:spLocks/>
          </p:cNvSpPr>
          <p:nvPr/>
        </p:nvSpPr>
        <p:spPr bwMode="auto">
          <a:xfrm>
            <a:off x="2562225" y="3429000"/>
            <a:ext cx="1752600" cy="533400"/>
          </a:xfrm>
          <a:prstGeom prst="borderCallout2">
            <a:avLst>
              <a:gd name="adj1" fmla="val 21431"/>
              <a:gd name="adj2" fmla="val 104347"/>
              <a:gd name="adj3" fmla="val 21431"/>
              <a:gd name="adj4" fmla="val 122190"/>
              <a:gd name="adj5" fmla="val 324704"/>
              <a:gd name="adj6" fmla="val 17934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析构对象 </a:t>
            </a:r>
            <a:r>
              <a:rPr lang="en-US" altLang="zh-CN" sz="1800" b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6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597" grpId="0" animBg="1"/>
      <p:bldP spid="1262598" grpId="0" animBg="1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63618" name="Text Box 2"/>
          <p:cNvSpPr txBox="1">
            <a:spLocks noChangeArrowheads="1"/>
          </p:cNvSpPr>
          <p:nvPr/>
        </p:nvSpPr>
        <p:spPr bwMode="auto">
          <a:xfrm>
            <a:off x="304800" y="666750"/>
            <a:ext cx="69310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263619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63620" name="Rectangle 4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6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26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18" grpId="0" autoUpdateAnimBg="0"/>
      <p:bldP spid="126362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140739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defRPr/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  </a:t>
            </a:r>
            <a:r>
              <a:rPr lang="zh-CN" altLang="en-US" sz="2000" b="1" i="1">
                <a:solidFill>
                  <a:srgbClr val="00800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class </a:t>
            </a:r>
            <a:r>
              <a:rPr lang="en-US" altLang="zh-CN" sz="1800" b="1" i="1">
                <a:solidFill>
                  <a:srgbClr val="0000FF"/>
                </a:solidFill>
              </a:rPr>
              <a:t>Tdate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{  public: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   private: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};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{  </a:t>
            </a:r>
            <a:r>
              <a:rPr lang="en-US" altLang="zh-CN" sz="1800" b="1" i="1">
                <a:solidFill>
                  <a:srgbClr val="0000FF"/>
                </a:solidFill>
              </a:rPr>
              <a:t>Tdate</a:t>
            </a:r>
            <a:r>
              <a:rPr lang="en-US" altLang="zh-CN" sz="1800"/>
              <a:t>  </a:t>
            </a:r>
            <a:r>
              <a:rPr lang="en-US" altLang="zh-CN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zh-CN" sz="1800"/>
              <a:t>  ;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    a.Set (10, 16, 2003) ;    a.Print() ;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}</a:t>
            </a:r>
          </a:p>
        </p:txBody>
      </p:sp>
      <p:sp useBgFill="1">
        <p:nvSpPr>
          <p:cNvPr id="1140740" name="Rectangle 4"/>
          <p:cNvSpPr>
            <a:spLocks noChangeArrowheads="1"/>
          </p:cNvSpPr>
          <p:nvPr/>
        </p:nvSpPr>
        <p:spPr bwMode="auto">
          <a:xfrm>
            <a:off x="1752600" y="5300663"/>
            <a:ext cx="304800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1140741" name="AutoShape 5"/>
          <p:cNvSpPr>
            <a:spLocks/>
          </p:cNvSpPr>
          <p:nvPr/>
        </p:nvSpPr>
        <p:spPr bwMode="auto">
          <a:xfrm>
            <a:off x="5181600" y="2933700"/>
            <a:ext cx="2133600" cy="876300"/>
          </a:xfrm>
          <a:prstGeom prst="borderCallout2">
            <a:avLst>
              <a:gd name="adj1" fmla="val 13042"/>
              <a:gd name="adj2" fmla="val -3569"/>
              <a:gd name="adj3" fmla="val 13042"/>
              <a:gd name="adj4" fmla="val -37648"/>
              <a:gd name="adj5" fmla="val 268657"/>
              <a:gd name="adj6" fmla="val -1473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Tdate </a:t>
            </a:r>
            <a:r>
              <a:rPr lang="zh-CN" altLang="en-US" sz="1800" b="1"/>
              <a:t>类型的一个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对象（实例）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4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40" grpId="0" animBg="1" autoUpdateAnimBg="0"/>
      <p:bldP spid="1140741" grpId="0" animBg="1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64642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0040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34149" name="Rectangle 4"/>
          <p:cNvSpPr>
            <a:spLocks noChangeArrowheads="1"/>
          </p:cNvSpPr>
          <p:nvPr/>
        </p:nvSpPr>
        <p:spPr bwMode="auto">
          <a:xfrm>
            <a:off x="6019800" y="29114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{ Location  B ;</a:t>
            </a:r>
            <a:endParaRPr lang="en-US" altLang="zh-CN"/>
          </a:p>
        </p:txBody>
      </p:sp>
      <p:sp>
        <p:nvSpPr>
          <p:cNvPr id="1264645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003800" y="3933825"/>
            <a:ext cx="3692525" cy="2578100"/>
            <a:chOff x="3152" y="2478"/>
            <a:chExt cx="2326" cy="1624"/>
          </a:xfrm>
        </p:grpSpPr>
        <p:pic>
          <p:nvPicPr>
            <p:cNvPr id="134154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52" y="2478"/>
              <a:ext cx="2326" cy="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155" name="Rectangle 8"/>
            <p:cNvSpPr>
              <a:spLocks noChangeArrowheads="1"/>
            </p:cNvSpPr>
            <p:nvPr/>
          </p:nvSpPr>
          <p:spPr bwMode="auto">
            <a:xfrm>
              <a:off x="3198" y="2840"/>
              <a:ext cx="2067" cy="10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64649" name="Oval 9"/>
          <p:cNvSpPr>
            <a:spLocks noChangeArrowheads="1"/>
          </p:cNvSpPr>
          <p:nvPr/>
        </p:nvSpPr>
        <p:spPr bwMode="auto">
          <a:xfrm>
            <a:off x="4764088" y="4225925"/>
            <a:ext cx="3048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4650" name="AutoShape 10"/>
          <p:cNvSpPr>
            <a:spLocks/>
          </p:cNvSpPr>
          <p:nvPr/>
        </p:nvSpPr>
        <p:spPr bwMode="auto">
          <a:xfrm>
            <a:off x="2020888" y="4911725"/>
            <a:ext cx="1524000" cy="533400"/>
          </a:xfrm>
          <a:prstGeom prst="borderCallout2">
            <a:avLst>
              <a:gd name="adj1" fmla="val 21431"/>
              <a:gd name="adj2" fmla="val 105000"/>
              <a:gd name="adj3" fmla="val 21431"/>
              <a:gd name="adj4" fmla="val 127292"/>
              <a:gd name="adj5" fmla="val -75296"/>
              <a:gd name="adj6" fmla="val 1987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构造对象 </a:t>
            </a:r>
            <a:r>
              <a:rPr lang="en-US" altLang="zh-CN" sz="1800" b="1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6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26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649" grpId="0" animBg="1"/>
      <p:bldP spid="1264650" grpId="0" animBg="1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65666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35172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1469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35173" name="Rectangle 4"/>
          <p:cNvSpPr>
            <a:spLocks noChangeArrowheads="1"/>
          </p:cNvSpPr>
          <p:nvPr/>
        </p:nvSpPr>
        <p:spPr bwMode="auto">
          <a:xfrm>
            <a:off x="5867400" y="32924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   B = g() ;</a:t>
            </a:r>
          </a:p>
        </p:txBody>
      </p:sp>
      <p:sp>
        <p:nvSpPr>
          <p:cNvPr id="1265669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grpSp>
        <p:nvGrpSpPr>
          <p:cNvPr id="135175" name="Group 11"/>
          <p:cNvGrpSpPr>
            <a:grpSpLocks/>
          </p:cNvGrpSpPr>
          <p:nvPr/>
        </p:nvGrpSpPr>
        <p:grpSpPr bwMode="auto">
          <a:xfrm>
            <a:off x="5003800" y="3933825"/>
            <a:ext cx="3692525" cy="2578100"/>
            <a:chOff x="3152" y="2478"/>
            <a:chExt cx="2326" cy="1624"/>
          </a:xfrm>
        </p:grpSpPr>
        <p:pic>
          <p:nvPicPr>
            <p:cNvPr id="135176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52" y="2478"/>
              <a:ext cx="2326" cy="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77" name="Rectangle 13"/>
            <p:cNvSpPr>
              <a:spLocks noChangeArrowheads="1"/>
            </p:cNvSpPr>
            <p:nvPr/>
          </p:nvSpPr>
          <p:spPr bwMode="auto">
            <a:xfrm>
              <a:off x="3198" y="2840"/>
              <a:ext cx="2067" cy="10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66690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291388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36197" name="Rectangle 4"/>
          <p:cNvSpPr>
            <a:spLocks noChangeArrowheads="1"/>
          </p:cNvSpPr>
          <p:nvPr/>
        </p:nvSpPr>
        <p:spPr bwMode="auto">
          <a:xfrm>
            <a:off x="5943600" y="14636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{ Location A ( 1, 2 ) ;</a:t>
            </a:r>
          </a:p>
        </p:txBody>
      </p:sp>
      <p:sp>
        <p:nvSpPr>
          <p:cNvPr id="1266693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grpSp>
        <p:nvGrpSpPr>
          <p:cNvPr id="136199" name="Group 11"/>
          <p:cNvGrpSpPr>
            <a:grpSpLocks/>
          </p:cNvGrpSpPr>
          <p:nvPr/>
        </p:nvGrpSpPr>
        <p:grpSpPr bwMode="auto">
          <a:xfrm>
            <a:off x="5003800" y="3933825"/>
            <a:ext cx="3692525" cy="2578100"/>
            <a:chOff x="3152" y="2478"/>
            <a:chExt cx="2326" cy="1624"/>
          </a:xfrm>
        </p:grpSpPr>
        <p:pic>
          <p:nvPicPr>
            <p:cNvPr id="136200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52" y="2478"/>
              <a:ext cx="2326" cy="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201" name="Rectangle 13"/>
            <p:cNvSpPr>
              <a:spLocks noChangeArrowheads="1"/>
            </p:cNvSpPr>
            <p:nvPr/>
          </p:nvSpPr>
          <p:spPr bwMode="auto">
            <a:xfrm>
              <a:off x="3198" y="2840"/>
              <a:ext cx="2067" cy="10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67716" name="Rectangle 4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37220" name="Text Box 5"/>
          <p:cNvSpPr txBox="1">
            <a:spLocks noChangeArrowheads="1"/>
          </p:cNvSpPr>
          <p:nvPr/>
        </p:nvSpPr>
        <p:spPr bwMode="auto">
          <a:xfrm>
            <a:off x="304800" y="666750"/>
            <a:ext cx="70040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37221" name="Rectangle 6"/>
          <p:cNvSpPr>
            <a:spLocks noChangeArrowheads="1"/>
          </p:cNvSpPr>
          <p:nvPr/>
        </p:nvSpPr>
        <p:spPr bwMode="auto">
          <a:xfrm>
            <a:off x="5943600" y="14636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{ Location A ( 1, 2 ) ;</a:t>
            </a:r>
          </a:p>
        </p:txBody>
      </p:sp>
      <p:sp>
        <p:nvSpPr>
          <p:cNvPr id="1267719" name="Rectangle 7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67721" name="AutoShape 9"/>
          <p:cNvSpPr>
            <a:spLocks/>
          </p:cNvSpPr>
          <p:nvPr/>
        </p:nvSpPr>
        <p:spPr bwMode="auto">
          <a:xfrm>
            <a:off x="1658938" y="3333750"/>
            <a:ext cx="1905000" cy="533400"/>
          </a:xfrm>
          <a:prstGeom prst="borderCallout2">
            <a:avLst>
              <a:gd name="adj1" fmla="val 21431"/>
              <a:gd name="adj2" fmla="val 104000"/>
              <a:gd name="adj3" fmla="val 21431"/>
              <a:gd name="adj4" fmla="val 120250"/>
              <a:gd name="adj5" fmla="val 203273"/>
              <a:gd name="adj6" fmla="val 172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构造局部对象 </a:t>
            </a:r>
            <a:r>
              <a:rPr lang="en-US" altLang="zh-CN" sz="1800" b="1"/>
              <a:t>A</a:t>
            </a:r>
          </a:p>
        </p:txBody>
      </p:sp>
      <p:pic>
        <p:nvPicPr>
          <p:cNvPr id="13722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Rectangle 3"/>
          <p:cNvSpPr>
            <a:spLocks noChangeArrowheads="1"/>
          </p:cNvSpPr>
          <p:nvPr/>
        </p:nvSpPr>
        <p:spPr bwMode="auto">
          <a:xfrm>
            <a:off x="5076825" y="4786313"/>
            <a:ext cx="3209925" cy="13795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7720" name="Oval 8"/>
          <p:cNvSpPr>
            <a:spLocks noChangeArrowheads="1"/>
          </p:cNvSpPr>
          <p:nvPr/>
        </p:nvSpPr>
        <p:spPr bwMode="auto">
          <a:xfrm>
            <a:off x="4764088" y="4492625"/>
            <a:ext cx="3048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6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7721" grpId="0" animBg="1" autoUpdateAnimBg="0"/>
      <p:bldP spid="1267720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68738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0040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38245" name="Rectangle 4"/>
          <p:cNvSpPr>
            <a:spLocks noChangeArrowheads="1"/>
          </p:cNvSpPr>
          <p:nvPr/>
        </p:nvSpPr>
        <p:spPr bwMode="auto">
          <a:xfrm>
            <a:off x="5943600" y="18446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  return A ;</a:t>
            </a:r>
          </a:p>
        </p:txBody>
      </p:sp>
      <p:sp>
        <p:nvSpPr>
          <p:cNvPr id="1268741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3824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8" name="Rectangle 11"/>
          <p:cNvSpPr>
            <a:spLocks noChangeArrowheads="1"/>
          </p:cNvSpPr>
          <p:nvPr/>
        </p:nvSpPr>
        <p:spPr bwMode="auto">
          <a:xfrm>
            <a:off x="5076825" y="4786313"/>
            <a:ext cx="3209925" cy="13795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69762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3628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39269" name="Rectangle 4"/>
          <p:cNvSpPr>
            <a:spLocks noChangeArrowheads="1"/>
          </p:cNvSpPr>
          <p:nvPr/>
        </p:nvSpPr>
        <p:spPr bwMode="auto">
          <a:xfrm>
            <a:off x="5943600" y="18446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  return A ;</a:t>
            </a:r>
          </a:p>
        </p:txBody>
      </p:sp>
      <p:sp>
        <p:nvSpPr>
          <p:cNvPr id="1269765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3927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2" name="Rectangle 13"/>
          <p:cNvSpPr>
            <a:spLocks noChangeArrowheads="1"/>
          </p:cNvSpPr>
          <p:nvPr/>
        </p:nvSpPr>
        <p:spPr bwMode="auto">
          <a:xfrm>
            <a:off x="5076825" y="5013325"/>
            <a:ext cx="3209925" cy="1079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769" name="Oval 9"/>
          <p:cNvSpPr>
            <a:spLocks noChangeArrowheads="1"/>
          </p:cNvSpPr>
          <p:nvPr/>
        </p:nvSpPr>
        <p:spPr bwMode="auto">
          <a:xfrm>
            <a:off x="4814888" y="4724400"/>
            <a:ext cx="3429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768" name="AutoShape 8"/>
          <p:cNvSpPr>
            <a:spLocks/>
          </p:cNvSpPr>
          <p:nvPr/>
        </p:nvSpPr>
        <p:spPr bwMode="auto">
          <a:xfrm>
            <a:off x="1676400" y="1962150"/>
            <a:ext cx="1981200" cy="838200"/>
          </a:xfrm>
          <a:prstGeom prst="borderCallout2">
            <a:avLst>
              <a:gd name="adj1" fmla="val 13634"/>
              <a:gd name="adj2" fmla="val 103847"/>
              <a:gd name="adj3" fmla="val 13634"/>
              <a:gd name="adj4" fmla="val 125241"/>
              <a:gd name="adj5" fmla="val 318750"/>
              <a:gd name="adj6" fmla="val 19391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把局部对象 </a:t>
            </a:r>
            <a:r>
              <a:rPr lang="en-US" altLang="zh-CN" sz="1800" b="1"/>
              <a:t>A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en-US" sz="1800" b="1"/>
              <a:t>复制到匿名对象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6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69" grpId="0" animBg="1"/>
      <p:bldP spid="1269768" grpId="0" animBg="1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70786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40292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075488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943600" y="32924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  B = g() ;</a:t>
            </a:r>
          </a:p>
        </p:txBody>
      </p:sp>
      <p:sp>
        <p:nvSpPr>
          <p:cNvPr id="1270789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70790" name="AutoShape 6"/>
          <p:cNvSpPr>
            <a:spLocks/>
          </p:cNvSpPr>
          <p:nvPr/>
        </p:nvSpPr>
        <p:spPr bwMode="auto">
          <a:xfrm>
            <a:off x="1447800" y="1276350"/>
            <a:ext cx="2819400" cy="990600"/>
          </a:xfrm>
          <a:prstGeom prst="borderCallout2">
            <a:avLst>
              <a:gd name="adj1" fmla="val 11537"/>
              <a:gd name="adj2" fmla="val 102704"/>
              <a:gd name="adj3" fmla="val 11537"/>
              <a:gd name="adj4" fmla="val 121565"/>
              <a:gd name="adj5" fmla="val 209454"/>
              <a:gd name="adj6" fmla="val 1822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执行默认赋值重载运算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匿名对象数据赋给对象 </a:t>
            </a:r>
            <a:r>
              <a:rPr lang="en-US" altLang="zh-CN" sz="1800" b="1"/>
              <a:t>B</a:t>
            </a:r>
          </a:p>
        </p:txBody>
      </p:sp>
      <p:pic>
        <p:nvPicPr>
          <p:cNvPr id="14029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7" name="Rectangle 14"/>
          <p:cNvSpPr>
            <a:spLocks noChangeArrowheads="1"/>
          </p:cNvSpPr>
          <p:nvPr/>
        </p:nvSpPr>
        <p:spPr bwMode="auto">
          <a:xfrm>
            <a:off x="5076825" y="5013325"/>
            <a:ext cx="3209925" cy="1079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7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90" grpId="0" animBg="1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71810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41316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291388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{ cout &lt;&lt; X &lt;&lt; "," &lt;&lt; Y &lt;&lt; " Object destroyed." &lt;&lt; endl ; }</a:t>
            </a:r>
            <a:r>
              <a:rPr lang="en-US" altLang="zh-CN" sz="1800"/>
              <a:t>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41317" name="Rectangle 4"/>
          <p:cNvSpPr>
            <a:spLocks noChangeArrowheads="1"/>
          </p:cNvSpPr>
          <p:nvPr/>
        </p:nvSpPr>
        <p:spPr bwMode="auto">
          <a:xfrm>
            <a:off x="5943600" y="35972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rgbClr val="FFFFFF"/>
                </a:solidFill>
              </a:rPr>
              <a:t>  }</a:t>
            </a:r>
          </a:p>
        </p:txBody>
      </p:sp>
      <p:sp>
        <p:nvSpPr>
          <p:cNvPr id="1271813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4131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0" name="Rectangle 11"/>
          <p:cNvSpPr>
            <a:spLocks noChangeArrowheads="1"/>
          </p:cNvSpPr>
          <p:nvPr/>
        </p:nvSpPr>
        <p:spPr bwMode="auto">
          <a:xfrm>
            <a:off x="5076825" y="5013325"/>
            <a:ext cx="3209925" cy="1079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72834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42340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2199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{ cout &lt;&lt; X &lt;&lt; "," &lt;&lt; Y &lt;&lt; " Object destroyed." &lt;&lt; endl ;</a:t>
            </a:r>
            <a:r>
              <a:rPr lang="en-US" altLang="zh-CN" sz="1800">
                <a:solidFill>
                  <a:srgbClr val="0000FF"/>
                </a:solidFill>
              </a:rPr>
              <a:t>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42341" name="Rectangle 4"/>
          <p:cNvSpPr>
            <a:spLocks noChangeArrowheads="1"/>
          </p:cNvSpPr>
          <p:nvPr/>
        </p:nvSpPr>
        <p:spPr bwMode="auto">
          <a:xfrm>
            <a:off x="5943600" y="35972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rgbClr val="FFFFFF"/>
                </a:solidFill>
              </a:rPr>
              <a:t>  }</a:t>
            </a:r>
          </a:p>
        </p:txBody>
      </p:sp>
      <p:sp>
        <p:nvSpPr>
          <p:cNvPr id="1272837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42343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2840" name="AutoShape 8"/>
          <p:cNvSpPr>
            <a:spLocks/>
          </p:cNvSpPr>
          <p:nvPr/>
        </p:nvSpPr>
        <p:spPr bwMode="auto">
          <a:xfrm>
            <a:off x="1752600" y="2762250"/>
            <a:ext cx="1752600" cy="571500"/>
          </a:xfrm>
          <a:prstGeom prst="borderCallout2">
            <a:avLst>
              <a:gd name="adj1" fmla="val 20000"/>
              <a:gd name="adj2" fmla="val 104347"/>
              <a:gd name="adj3" fmla="val 20000"/>
              <a:gd name="adj4" fmla="val 129708"/>
              <a:gd name="adj5" fmla="val 385278"/>
              <a:gd name="adj6" fmla="val 2112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析构匿名对象</a:t>
            </a:r>
          </a:p>
        </p:txBody>
      </p:sp>
      <p:sp>
        <p:nvSpPr>
          <p:cNvPr id="142345" name="Rectangle 7"/>
          <p:cNvSpPr>
            <a:spLocks noChangeArrowheads="1"/>
          </p:cNvSpPr>
          <p:nvPr/>
        </p:nvSpPr>
        <p:spPr bwMode="auto">
          <a:xfrm>
            <a:off x="5076825" y="5229225"/>
            <a:ext cx="3240088" cy="7699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2841" name="Oval 9"/>
          <p:cNvSpPr>
            <a:spLocks noChangeArrowheads="1"/>
          </p:cNvSpPr>
          <p:nvPr/>
        </p:nvSpPr>
        <p:spPr bwMode="auto">
          <a:xfrm>
            <a:off x="4787900" y="4995863"/>
            <a:ext cx="3429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7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7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840" grpId="0" animBg="1" autoUpdateAnimBg="0"/>
      <p:bldP spid="1272841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115888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73858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43364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291388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{ cout &lt;&lt; X &lt;&lt; "," &lt;&lt; Y &lt;&lt; " Object destroyed." &lt;&lt; endl ;</a:t>
            </a:r>
            <a:r>
              <a:rPr lang="en-US" altLang="zh-CN" sz="1800">
                <a:solidFill>
                  <a:srgbClr val="0000FF"/>
                </a:solidFill>
              </a:rPr>
              <a:t>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43365" name="Rectangle 4"/>
          <p:cNvSpPr>
            <a:spLocks noChangeArrowheads="1"/>
          </p:cNvSpPr>
          <p:nvPr/>
        </p:nvSpPr>
        <p:spPr bwMode="auto">
          <a:xfrm>
            <a:off x="5943600" y="35972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rgbClr val="FFFFFF"/>
                </a:solidFill>
              </a:rPr>
              <a:t>  }</a:t>
            </a:r>
          </a:p>
        </p:txBody>
      </p:sp>
      <p:sp>
        <p:nvSpPr>
          <p:cNvPr id="1273861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4336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3864" name="AutoShape 8"/>
          <p:cNvSpPr>
            <a:spLocks/>
          </p:cNvSpPr>
          <p:nvPr/>
        </p:nvSpPr>
        <p:spPr bwMode="auto">
          <a:xfrm>
            <a:off x="1700213" y="2990850"/>
            <a:ext cx="1905000" cy="571500"/>
          </a:xfrm>
          <a:prstGeom prst="borderCallout2">
            <a:avLst>
              <a:gd name="adj1" fmla="val 20000"/>
              <a:gd name="adj2" fmla="val 104000"/>
              <a:gd name="adj3" fmla="val 20000"/>
              <a:gd name="adj4" fmla="val 127333"/>
              <a:gd name="adj5" fmla="val 385278"/>
              <a:gd name="adj6" fmla="val 202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析构局部对象 </a:t>
            </a:r>
            <a:r>
              <a:rPr lang="en-US" altLang="zh-CN" sz="1800" b="1"/>
              <a:t>A</a:t>
            </a:r>
          </a:p>
        </p:txBody>
      </p:sp>
      <p:sp>
        <p:nvSpPr>
          <p:cNvPr id="143369" name="Rectangle 7"/>
          <p:cNvSpPr>
            <a:spLocks noChangeArrowheads="1"/>
          </p:cNvSpPr>
          <p:nvPr/>
        </p:nvSpPr>
        <p:spPr bwMode="auto">
          <a:xfrm>
            <a:off x="5076825" y="5516563"/>
            <a:ext cx="3240088" cy="541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3865" name="Oval 9"/>
          <p:cNvSpPr>
            <a:spLocks noChangeArrowheads="1"/>
          </p:cNvSpPr>
          <p:nvPr/>
        </p:nvSpPr>
        <p:spPr bwMode="auto">
          <a:xfrm>
            <a:off x="4672013" y="5238750"/>
            <a:ext cx="3429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7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7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3864" grpId="0" animBg="1" autoUpdateAnimBg="0"/>
      <p:bldP spid="12738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  </a:t>
            </a:r>
            <a:r>
              <a:rPr lang="zh-CN" altLang="en-US" sz="2000" b="1" i="1">
                <a:solidFill>
                  <a:srgbClr val="00800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141764" name="Text Box 4"/>
          <p:cNvSpPr txBox="1">
            <a:spLocks noChangeArrowheads="1"/>
          </p:cNvSpPr>
          <p:nvPr/>
        </p:nvSpPr>
        <p:spPr bwMode="auto">
          <a:xfrm>
            <a:off x="4191000" y="2200275"/>
            <a:ext cx="4284663" cy="1920875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lIns="90000" tIns="46800" rIns="90000" bIns="46800" anchor="ctr">
            <a:spAutoFit/>
            <a:flatTx/>
          </a:bodyPr>
          <a:lstStyle/>
          <a:p>
            <a:pPr algn="l">
              <a:lnSpc>
                <a:spcPct val="200000"/>
              </a:lnSpc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     </a:t>
            </a:r>
            <a:r>
              <a:rPr lang="zh-CN" altLang="en-US" sz="2000" i="1">
                <a:ea typeface="Arial Unicode MS" pitchFamily="34" charset="-122"/>
                <a:cs typeface="Arial Unicode MS" pitchFamily="34" charset="-122"/>
              </a:rPr>
              <a:t>类由成员构成：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       </a:t>
            </a:r>
          </a:p>
          <a:p>
            <a:pPr algn="l">
              <a:lnSpc>
                <a:spcPct val="20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   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数据成员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描述对象的属性</a:t>
            </a:r>
          </a:p>
          <a:p>
            <a:pPr algn="l">
              <a:lnSpc>
                <a:spcPct val="20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   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成员函数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描述对象的方法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4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764" grpId="0" animBg="1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74882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44388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1469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{ cout &lt;&lt; X &lt;&lt; "," &lt;&lt; Y &lt;&lt; " Object destroyed." &lt;&lt; endl ;</a:t>
            </a:r>
            <a:r>
              <a:rPr lang="en-US" altLang="zh-CN" sz="1800">
                <a:solidFill>
                  <a:srgbClr val="0000FF"/>
                </a:solidFill>
              </a:rPr>
              <a:t>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44389" name="Rectangle 4"/>
          <p:cNvSpPr>
            <a:spLocks noChangeArrowheads="1"/>
          </p:cNvSpPr>
          <p:nvPr/>
        </p:nvSpPr>
        <p:spPr bwMode="auto">
          <a:xfrm>
            <a:off x="5943600" y="35972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rgbClr val="FFFFFF"/>
                </a:solidFill>
              </a:rPr>
              <a:t>  }</a:t>
            </a:r>
          </a:p>
        </p:txBody>
      </p:sp>
      <p:sp>
        <p:nvSpPr>
          <p:cNvPr id="1274885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4439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4887" name="AutoShape 7"/>
          <p:cNvSpPr>
            <a:spLocks/>
          </p:cNvSpPr>
          <p:nvPr/>
        </p:nvSpPr>
        <p:spPr bwMode="auto">
          <a:xfrm>
            <a:off x="1931988" y="3213100"/>
            <a:ext cx="1600200" cy="571500"/>
          </a:xfrm>
          <a:prstGeom prst="borderCallout2">
            <a:avLst>
              <a:gd name="adj1" fmla="val 20000"/>
              <a:gd name="adj2" fmla="val 104764"/>
              <a:gd name="adj3" fmla="val 20000"/>
              <a:gd name="adj4" fmla="val 132542"/>
              <a:gd name="adj5" fmla="val 385278"/>
              <a:gd name="adj6" fmla="val 22182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析构对象 </a:t>
            </a:r>
            <a:r>
              <a:rPr lang="en-US" altLang="zh-CN" sz="1800" b="1"/>
              <a:t>B</a:t>
            </a:r>
          </a:p>
        </p:txBody>
      </p:sp>
      <p:sp>
        <p:nvSpPr>
          <p:cNvPr id="1274888" name="Oval 8"/>
          <p:cNvSpPr>
            <a:spLocks noChangeArrowheads="1"/>
          </p:cNvSpPr>
          <p:nvPr/>
        </p:nvSpPr>
        <p:spPr bwMode="auto">
          <a:xfrm>
            <a:off x="4598988" y="5461000"/>
            <a:ext cx="3429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7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7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7" grpId="0" animBg="1" autoUpdateAnimBg="0"/>
      <p:bldP spid="1274888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115888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75906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45412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4358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</a:t>
            </a:r>
            <a:r>
              <a:rPr lang="en-US" altLang="zh-CN" sz="1800">
                <a:solidFill>
                  <a:srgbClr val="0000FF"/>
                </a:solidFill>
              </a:rPr>
              <a:t>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275908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4541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Text Box 2"/>
          <p:cNvSpPr txBox="1">
            <a:spLocks noChangeArrowheads="1"/>
          </p:cNvSpPr>
          <p:nvPr/>
        </p:nvSpPr>
        <p:spPr bwMode="auto">
          <a:xfrm>
            <a:off x="1143000" y="1981200"/>
            <a:ext cx="6858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6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默认复制构造函数可以完成对象的数据成员值简单的复制</a:t>
            </a:r>
          </a:p>
          <a:p>
            <a:pPr algn="just">
              <a:lnSpc>
                <a:spcPct val="26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对象的数据资源是由</a:t>
            </a:r>
            <a:r>
              <a:rPr lang="zh-CN" altLang="en-US" sz="2000" b="1">
                <a:solidFill>
                  <a:schemeClr val="accent1"/>
                </a:solidFill>
                <a:ea typeface="Arial Unicode MS" pitchFamily="34" charset="-122"/>
                <a:cs typeface="Arial Unicode MS" pitchFamily="34" charset="-122"/>
              </a:rPr>
              <a:t>指针指示的堆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时，默认复制构造函数</a:t>
            </a:r>
          </a:p>
          <a:p>
            <a:pPr algn="just">
              <a:lnSpc>
                <a:spcPct val="26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仅作</a:t>
            </a:r>
            <a:r>
              <a:rPr lang="zh-CN" altLang="en-US" sz="2000" b="1">
                <a:solidFill>
                  <a:schemeClr val="accent1"/>
                </a:solidFill>
                <a:ea typeface="Arial Unicode MS" pitchFamily="34" charset="-122"/>
                <a:cs typeface="Arial Unicode MS" pitchFamily="34" charset="-122"/>
              </a:rPr>
              <a:t>指针值复制</a:t>
            </a:r>
          </a:p>
        </p:txBody>
      </p:sp>
      <p:sp>
        <p:nvSpPr>
          <p:cNvPr id="1276931" name="Rectangle 3"/>
          <p:cNvSpPr>
            <a:spLocks noChangeArrowheads="1"/>
          </p:cNvSpPr>
          <p:nvPr/>
        </p:nvSpPr>
        <p:spPr bwMode="auto">
          <a:xfrm>
            <a:off x="6096000" y="276225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7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27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930" grpId="0" autoUpdateAnimBg="0"/>
      <p:bldP spid="1276931" grpId="0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Text Box 2"/>
          <p:cNvSpPr txBox="1">
            <a:spLocks noChangeArrowheads="1"/>
          </p:cNvSpPr>
          <p:nvPr/>
        </p:nvSpPr>
        <p:spPr bwMode="auto">
          <a:xfrm>
            <a:off x="609600" y="288925"/>
            <a:ext cx="45720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6-13 </a:t>
            </a:r>
            <a:r>
              <a:rPr lang="zh-CN" altLang="en-US" sz="2000" b="1" i="1">
                <a:solidFill>
                  <a:srgbClr val="CC3300"/>
                </a:solidFill>
              </a:rPr>
              <a:t>一个有问题的程序   </a:t>
            </a:r>
            <a:endParaRPr lang="zh-CN" altLang="en-US" sz="2000">
              <a:solidFill>
                <a:srgbClr val="CC3300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#include&lt;string.h&gt;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name(char *pn)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char *pname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name :: name(char *pn)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cout &lt;&lt;" Constructing " &lt;&lt; pn &lt;&lt; endl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pname = new char[strlen(pn)+1]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if (pname!=0) strcpy(pname,pn)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size = strlen(pn)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cout &lt;&lt; " Destructing " &lt;&lt; pname &lt;&lt; endl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delete  []pname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1277956" name="Rectangle 4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</a:t>
            </a:r>
          </a:p>
        </p:txBody>
      </p:sp>
      <p:sp>
        <p:nvSpPr>
          <p:cNvPr id="14746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77959" name="Rectangle 7"/>
          <p:cNvSpPr>
            <a:spLocks noChangeArrowheads="1"/>
          </p:cNvSpPr>
          <p:nvPr/>
        </p:nvSpPr>
        <p:spPr bwMode="auto">
          <a:xfrm>
            <a:off x="6096000" y="276225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7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27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54" grpId="0" autoUpdateAnimBg="0"/>
      <p:bldP spid="1277956" grpId="0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5410200" y="1649413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609600" y="288925"/>
            <a:ext cx="45720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6-13 </a:t>
            </a:r>
            <a:r>
              <a:rPr lang="zh-CN" altLang="en-US" sz="2000" b="1" i="1">
                <a:solidFill>
                  <a:srgbClr val="CC3300"/>
                </a:solidFill>
              </a:rPr>
              <a:t>一个有问题的程序</a:t>
            </a:r>
            <a:r>
              <a:rPr lang="zh-CN" altLang="en-US" sz="2000" b="1" i="1">
                <a:solidFill>
                  <a:srgbClr val="008000"/>
                </a:solidFill>
              </a:rPr>
              <a:t>   </a:t>
            </a:r>
            <a:endParaRPr lang="zh-CN" altLang="en-US" sz="200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#include&lt;string.h&gt;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name(char *pn)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char *pname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name :: name(char *pn)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{ cout &lt;&lt;" Constructing " &lt;&lt; pn &lt;&lt; endl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pname </a:t>
            </a:r>
            <a:r>
              <a:rPr lang="en-US" altLang="zh-CN" sz="1800" b="1">
                <a:solidFill>
                  <a:schemeClr val="accent1"/>
                </a:solidFill>
              </a:rPr>
              <a:t>= </a:t>
            </a:r>
            <a:r>
              <a:rPr lang="en-US" altLang="zh-CN" sz="1800" b="1">
                <a:solidFill>
                  <a:srgbClr val="FF0000"/>
                </a:solidFill>
              </a:rPr>
              <a:t>new </a:t>
            </a:r>
            <a:r>
              <a:rPr lang="en-US" altLang="zh-CN" sz="1800" b="1">
                <a:solidFill>
                  <a:srgbClr val="0000FF"/>
                </a:solidFill>
              </a:rPr>
              <a:t>char[strlen(pn)+1]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if (pname!=0) strcpy(pname,pn)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size = strlen(pn)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}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cout &lt;&lt; " Destructing " &lt;&lt; pname &lt;&lt; endl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delete []pname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1278980" name="Rectangle 4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{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34000" y="3249613"/>
            <a:ext cx="1641475" cy="2774950"/>
            <a:chOff x="3238" y="2188"/>
            <a:chExt cx="1034" cy="1748"/>
          </a:xfrm>
        </p:grpSpPr>
        <p:sp>
          <p:nvSpPr>
            <p:cNvPr id="148488" name="Rectangle 7"/>
            <p:cNvSpPr>
              <a:spLocks noChangeArrowheads="1"/>
            </p:cNvSpPr>
            <p:nvPr/>
          </p:nvSpPr>
          <p:spPr bwMode="auto">
            <a:xfrm>
              <a:off x="3419" y="2448"/>
              <a:ext cx="384" cy="144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48489" name="Text Box 8"/>
            <p:cNvSpPr txBox="1">
              <a:spLocks noChangeArrowheads="1"/>
            </p:cNvSpPr>
            <p:nvPr/>
          </p:nvSpPr>
          <p:spPr bwMode="auto">
            <a:xfrm>
              <a:off x="4050" y="2436"/>
              <a:ext cx="222" cy="1247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  <p:sp>
          <p:nvSpPr>
            <p:cNvPr id="148490" name="Line 9"/>
            <p:cNvSpPr>
              <a:spLocks noChangeShapeType="1"/>
            </p:cNvSpPr>
            <p:nvPr/>
          </p:nvSpPr>
          <p:spPr bwMode="auto">
            <a:xfrm>
              <a:off x="3696" y="2520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491" name="Rectangle 10"/>
            <p:cNvSpPr>
              <a:spLocks noChangeArrowheads="1"/>
            </p:cNvSpPr>
            <p:nvPr/>
          </p:nvSpPr>
          <p:spPr bwMode="auto">
            <a:xfrm>
              <a:off x="3419" y="3792"/>
              <a:ext cx="38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7</a:t>
              </a:r>
            </a:p>
          </p:txBody>
        </p:sp>
        <p:sp>
          <p:nvSpPr>
            <p:cNvPr id="148492" name="Text Box 11"/>
            <p:cNvSpPr txBox="1">
              <a:spLocks noChangeArrowheads="1"/>
            </p:cNvSpPr>
            <p:nvPr/>
          </p:nvSpPr>
          <p:spPr bwMode="auto">
            <a:xfrm>
              <a:off x="3238" y="2188"/>
              <a:ext cx="7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Obj1.pname</a:t>
              </a:r>
            </a:p>
          </p:txBody>
        </p:sp>
        <p:sp>
          <p:nvSpPr>
            <p:cNvPr id="148493" name="Text Box 12"/>
            <p:cNvSpPr txBox="1">
              <a:spLocks noChangeArrowheads="1"/>
            </p:cNvSpPr>
            <p:nvPr/>
          </p:nvSpPr>
          <p:spPr bwMode="auto">
            <a:xfrm>
              <a:off x="3309" y="3580"/>
              <a:ext cx="6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Obj1.size</a:t>
              </a:r>
            </a:p>
          </p:txBody>
        </p:sp>
      </p:grpSp>
      <p:sp>
        <p:nvSpPr>
          <p:cNvPr id="14848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5410200" y="2030413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609600" y="288925"/>
            <a:ext cx="45720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6-13 </a:t>
            </a:r>
            <a:r>
              <a:rPr lang="zh-CN" altLang="en-US" sz="2000" b="1" i="1">
                <a:solidFill>
                  <a:srgbClr val="CC3300"/>
                </a:solidFill>
              </a:rPr>
              <a:t>一个有问题的程序</a:t>
            </a:r>
            <a:r>
              <a:rPr lang="zh-CN" altLang="en-US" sz="2000" b="1" i="1">
                <a:solidFill>
                  <a:srgbClr val="008000"/>
                </a:solidFill>
              </a:rPr>
              <a:t>   </a:t>
            </a:r>
            <a:endParaRPr lang="zh-CN" altLang="en-US" sz="200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#include&lt;string.h&gt;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name(char *pn)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char *pname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name :: name(char *pn)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cout &lt;&lt;" Constructing " &lt;&lt; pn &lt;&lt; endl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pname = new char[strlen(pn)+1]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if (pname!=0) strcpy(pname,pn)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size = strlen(pn)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cout &lt;&lt; " Destructing " &lt;&lt; pname &lt;&lt; endl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delete  []pname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1362948" name="Rectangle 4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</a:t>
            </a:r>
          </a:p>
        </p:txBody>
      </p:sp>
      <p:grpSp>
        <p:nvGrpSpPr>
          <p:cNvPr id="149510" name="Group 6"/>
          <p:cNvGrpSpPr>
            <a:grpSpLocks/>
          </p:cNvGrpSpPr>
          <p:nvPr/>
        </p:nvGrpSpPr>
        <p:grpSpPr bwMode="auto">
          <a:xfrm>
            <a:off x="5334000" y="3249613"/>
            <a:ext cx="1641475" cy="2774950"/>
            <a:chOff x="3360" y="2112"/>
            <a:chExt cx="1034" cy="1748"/>
          </a:xfrm>
        </p:grpSpPr>
        <p:sp>
          <p:nvSpPr>
            <p:cNvPr id="149519" name="Rectangle 7"/>
            <p:cNvSpPr>
              <a:spLocks noChangeArrowheads="1"/>
            </p:cNvSpPr>
            <p:nvPr/>
          </p:nvSpPr>
          <p:spPr bwMode="auto">
            <a:xfrm>
              <a:off x="3541" y="2372"/>
              <a:ext cx="384" cy="144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49520" name="Text Box 8"/>
            <p:cNvSpPr txBox="1">
              <a:spLocks noChangeArrowheads="1"/>
            </p:cNvSpPr>
            <p:nvPr/>
          </p:nvSpPr>
          <p:spPr bwMode="auto">
            <a:xfrm>
              <a:off x="4172" y="2360"/>
              <a:ext cx="222" cy="1247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  <p:sp>
          <p:nvSpPr>
            <p:cNvPr id="149521" name="Line 9"/>
            <p:cNvSpPr>
              <a:spLocks noChangeShapeType="1"/>
            </p:cNvSpPr>
            <p:nvPr/>
          </p:nvSpPr>
          <p:spPr bwMode="auto">
            <a:xfrm>
              <a:off x="3818" y="2444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9522" name="Rectangle 10"/>
            <p:cNvSpPr>
              <a:spLocks noChangeArrowheads="1"/>
            </p:cNvSpPr>
            <p:nvPr/>
          </p:nvSpPr>
          <p:spPr bwMode="auto">
            <a:xfrm>
              <a:off x="3541" y="3716"/>
              <a:ext cx="38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7</a:t>
              </a:r>
            </a:p>
          </p:txBody>
        </p:sp>
        <p:sp>
          <p:nvSpPr>
            <p:cNvPr id="149523" name="Text Box 11"/>
            <p:cNvSpPr txBox="1">
              <a:spLocks noChangeArrowheads="1"/>
            </p:cNvSpPr>
            <p:nvPr/>
          </p:nvSpPr>
          <p:spPr bwMode="auto">
            <a:xfrm>
              <a:off x="3360" y="2112"/>
              <a:ext cx="7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Obj1.pname</a:t>
              </a:r>
            </a:p>
          </p:txBody>
        </p:sp>
        <p:sp>
          <p:nvSpPr>
            <p:cNvPr id="149524" name="Text Box 12"/>
            <p:cNvSpPr txBox="1">
              <a:spLocks noChangeArrowheads="1"/>
            </p:cNvSpPr>
            <p:nvPr/>
          </p:nvSpPr>
          <p:spPr bwMode="auto">
            <a:xfrm>
              <a:off x="3431" y="3504"/>
              <a:ext cx="6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Obj1.size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967538" y="3249613"/>
            <a:ext cx="1401762" cy="2774950"/>
            <a:chOff x="4389" y="2112"/>
            <a:chExt cx="883" cy="1748"/>
          </a:xfrm>
        </p:grpSpPr>
        <p:sp>
          <p:nvSpPr>
            <p:cNvPr id="149514" name="Rectangle 14"/>
            <p:cNvSpPr>
              <a:spLocks noChangeArrowheads="1"/>
            </p:cNvSpPr>
            <p:nvPr/>
          </p:nvSpPr>
          <p:spPr bwMode="auto">
            <a:xfrm>
              <a:off x="4693" y="2372"/>
              <a:ext cx="384" cy="1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99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49515" name="Rectangle 15"/>
            <p:cNvSpPr>
              <a:spLocks noChangeArrowheads="1"/>
            </p:cNvSpPr>
            <p:nvPr/>
          </p:nvSpPr>
          <p:spPr bwMode="auto">
            <a:xfrm>
              <a:off x="4693" y="3716"/>
              <a:ext cx="384" cy="1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9933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7</a:t>
              </a:r>
            </a:p>
          </p:txBody>
        </p:sp>
        <p:sp>
          <p:nvSpPr>
            <p:cNvPr id="149516" name="Text Box 16"/>
            <p:cNvSpPr txBox="1">
              <a:spLocks noChangeArrowheads="1"/>
            </p:cNvSpPr>
            <p:nvPr/>
          </p:nvSpPr>
          <p:spPr bwMode="auto">
            <a:xfrm>
              <a:off x="4512" y="2112"/>
              <a:ext cx="7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 i="1"/>
                <a:t>Obj2.pname</a:t>
              </a:r>
            </a:p>
          </p:txBody>
        </p:sp>
        <p:sp>
          <p:nvSpPr>
            <p:cNvPr id="149517" name="Text Box 17"/>
            <p:cNvSpPr txBox="1">
              <a:spLocks noChangeArrowheads="1"/>
            </p:cNvSpPr>
            <p:nvPr/>
          </p:nvSpPr>
          <p:spPr bwMode="auto">
            <a:xfrm>
              <a:off x="4583" y="3504"/>
              <a:ext cx="5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 i="1"/>
                <a:t>Obj2.size</a:t>
              </a:r>
            </a:p>
          </p:txBody>
        </p:sp>
        <p:sp>
          <p:nvSpPr>
            <p:cNvPr id="149518" name="Line 18"/>
            <p:cNvSpPr>
              <a:spLocks noChangeShapeType="1"/>
            </p:cNvSpPr>
            <p:nvPr/>
          </p:nvSpPr>
          <p:spPr bwMode="auto">
            <a:xfrm rot="10800000">
              <a:off x="4389" y="2448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62963" name="AutoShape 19"/>
          <p:cNvSpPr>
            <a:spLocks/>
          </p:cNvSpPr>
          <p:nvPr/>
        </p:nvSpPr>
        <p:spPr bwMode="auto">
          <a:xfrm>
            <a:off x="2743200" y="506413"/>
            <a:ext cx="1828800" cy="914400"/>
          </a:xfrm>
          <a:prstGeom prst="borderCallout2">
            <a:avLst>
              <a:gd name="adj1" fmla="val 12500"/>
              <a:gd name="adj2" fmla="val 104167"/>
              <a:gd name="adj3" fmla="val 12500"/>
              <a:gd name="adj4" fmla="val 133074"/>
              <a:gd name="adj5" fmla="val 169968"/>
              <a:gd name="adj6" fmla="val 22604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调用默认版本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复制构造函数</a:t>
            </a:r>
          </a:p>
        </p:txBody>
      </p:sp>
      <p:sp>
        <p:nvSpPr>
          <p:cNvPr id="149513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6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63" grpId="0" animBg="1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3"/>
          <p:cNvSpPr txBox="1">
            <a:spLocks noChangeArrowheads="1"/>
          </p:cNvSpPr>
          <p:nvPr/>
        </p:nvSpPr>
        <p:spPr bwMode="auto">
          <a:xfrm>
            <a:off x="609600" y="288925"/>
            <a:ext cx="45720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6-13 </a:t>
            </a:r>
            <a:r>
              <a:rPr lang="zh-CN" altLang="en-US" sz="2000" b="1" i="1">
                <a:solidFill>
                  <a:srgbClr val="CC3300"/>
                </a:solidFill>
              </a:rPr>
              <a:t>一个有问题的程序</a:t>
            </a:r>
            <a:r>
              <a:rPr lang="zh-CN" altLang="en-US" sz="2000" b="1" i="1">
                <a:solidFill>
                  <a:srgbClr val="008000"/>
                </a:solidFill>
              </a:rPr>
              <a:t>   </a:t>
            </a:r>
            <a:endParaRPr lang="zh-CN" altLang="en-US" sz="200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#include&lt;string.h&gt;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name(char *pn)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char *pname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name :: name(char *pn)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cout &lt;&lt;" Constructing " &lt;&lt; pn &lt;&lt; endl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pname = new char[strlen(pn)+1]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if (pname!=0) strcpy(pname,pn)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size = strlen(pn)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cout &lt;&lt; " Destructing " &lt;&lt; pname &lt;&lt; endl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delete  []pname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1280004" name="Rectangle 4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0532" name="Rectangle 5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</a:t>
            </a:r>
          </a:p>
        </p:txBody>
      </p:sp>
      <p:grpSp>
        <p:nvGrpSpPr>
          <p:cNvPr id="150533" name="Group 6"/>
          <p:cNvGrpSpPr>
            <a:grpSpLocks/>
          </p:cNvGrpSpPr>
          <p:nvPr/>
        </p:nvGrpSpPr>
        <p:grpSpPr bwMode="auto">
          <a:xfrm>
            <a:off x="5334000" y="3249613"/>
            <a:ext cx="1641475" cy="2774950"/>
            <a:chOff x="3360" y="2112"/>
            <a:chExt cx="1034" cy="1748"/>
          </a:xfrm>
        </p:grpSpPr>
        <p:sp>
          <p:nvSpPr>
            <p:cNvPr id="150543" name="Rectangle 7"/>
            <p:cNvSpPr>
              <a:spLocks noChangeArrowheads="1"/>
            </p:cNvSpPr>
            <p:nvPr/>
          </p:nvSpPr>
          <p:spPr bwMode="auto">
            <a:xfrm>
              <a:off x="3541" y="2372"/>
              <a:ext cx="384" cy="144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0544" name="Text Box 8"/>
            <p:cNvSpPr txBox="1">
              <a:spLocks noChangeArrowheads="1"/>
            </p:cNvSpPr>
            <p:nvPr/>
          </p:nvSpPr>
          <p:spPr bwMode="auto">
            <a:xfrm>
              <a:off x="4172" y="2360"/>
              <a:ext cx="222" cy="1247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  <p:sp>
          <p:nvSpPr>
            <p:cNvPr id="150545" name="Line 9"/>
            <p:cNvSpPr>
              <a:spLocks noChangeShapeType="1"/>
            </p:cNvSpPr>
            <p:nvPr/>
          </p:nvSpPr>
          <p:spPr bwMode="auto">
            <a:xfrm>
              <a:off x="3818" y="2444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0546" name="Rectangle 10"/>
            <p:cNvSpPr>
              <a:spLocks noChangeArrowheads="1"/>
            </p:cNvSpPr>
            <p:nvPr/>
          </p:nvSpPr>
          <p:spPr bwMode="auto">
            <a:xfrm>
              <a:off x="3541" y="3716"/>
              <a:ext cx="38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7</a:t>
              </a:r>
            </a:p>
          </p:txBody>
        </p:sp>
        <p:sp>
          <p:nvSpPr>
            <p:cNvPr id="1280011" name="Text Box 11"/>
            <p:cNvSpPr txBox="1">
              <a:spLocks noChangeArrowheads="1"/>
            </p:cNvSpPr>
            <p:nvPr/>
          </p:nvSpPr>
          <p:spPr bwMode="auto">
            <a:xfrm>
              <a:off x="3360" y="2112"/>
              <a:ext cx="7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zh-CN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Obj1.pname</a:t>
              </a:r>
            </a:p>
          </p:txBody>
        </p:sp>
        <p:sp>
          <p:nvSpPr>
            <p:cNvPr id="150548" name="Text Box 12"/>
            <p:cNvSpPr txBox="1">
              <a:spLocks noChangeArrowheads="1"/>
            </p:cNvSpPr>
            <p:nvPr/>
          </p:nvSpPr>
          <p:spPr bwMode="auto">
            <a:xfrm>
              <a:off x="3431" y="3504"/>
              <a:ext cx="6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Obj1.size</a:t>
              </a:r>
            </a:p>
          </p:txBody>
        </p:sp>
      </p:grpSp>
      <p:grpSp>
        <p:nvGrpSpPr>
          <p:cNvPr id="150534" name="Group 13"/>
          <p:cNvGrpSpPr>
            <a:grpSpLocks/>
          </p:cNvGrpSpPr>
          <p:nvPr/>
        </p:nvGrpSpPr>
        <p:grpSpPr bwMode="auto">
          <a:xfrm>
            <a:off x="6967538" y="3249613"/>
            <a:ext cx="1401762" cy="2774950"/>
            <a:chOff x="4389" y="2112"/>
            <a:chExt cx="883" cy="1748"/>
          </a:xfrm>
        </p:grpSpPr>
        <p:sp>
          <p:nvSpPr>
            <p:cNvPr id="150538" name="Rectangle 14"/>
            <p:cNvSpPr>
              <a:spLocks noChangeArrowheads="1"/>
            </p:cNvSpPr>
            <p:nvPr/>
          </p:nvSpPr>
          <p:spPr bwMode="auto">
            <a:xfrm>
              <a:off x="4693" y="2372"/>
              <a:ext cx="384" cy="1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99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0539" name="Rectangle 15"/>
            <p:cNvSpPr>
              <a:spLocks noChangeArrowheads="1"/>
            </p:cNvSpPr>
            <p:nvPr/>
          </p:nvSpPr>
          <p:spPr bwMode="auto">
            <a:xfrm>
              <a:off x="4693" y="3716"/>
              <a:ext cx="384" cy="1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9933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7</a:t>
              </a:r>
            </a:p>
          </p:txBody>
        </p:sp>
        <p:sp>
          <p:nvSpPr>
            <p:cNvPr id="1280016" name="Text Box 16"/>
            <p:cNvSpPr txBox="1">
              <a:spLocks noChangeArrowheads="1"/>
            </p:cNvSpPr>
            <p:nvPr/>
          </p:nvSpPr>
          <p:spPr bwMode="auto">
            <a:xfrm>
              <a:off x="4512" y="2112"/>
              <a:ext cx="7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zh-CN" sz="16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Obj2.pname</a:t>
              </a:r>
            </a:p>
          </p:txBody>
        </p:sp>
        <p:sp>
          <p:nvSpPr>
            <p:cNvPr id="150541" name="Text Box 17"/>
            <p:cNvSpPr txBox="1">
              <a:spLocks noChangeArrowheads="1"/>
            </p:cNvSpPr>
            <p:nvPr/>
          </p:nvSpPr>
          <p:spPr bwMode="auto">
            <a:xfrm>
              <a:off x="4583" y="3504"/>
              <a:ext cx="5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 i="1"/>
                <a:t>Obj2.size</a:t>
              </a:r>
            </a:p>
          </p:txBody>
        </p:sp>
        <p:sp>
          <p:nvSpPr>
            <p:cNvPr id="150542" name="Line 18"/>
            <p:cNvSpPr>
              <a:spLocks noChangeShapeType="1"/>
            </p:cNvSpPr>
            <p:nvPr/>
          </p:nvSpPr>
          <p:spPr bwMode="auto">
            <a:xfrm rot="10800000">
              <a:off x="4389" y="2448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80019" name="AutoShape 19"/>
          <p:cNvSpPr>
            <a:spLocks/>
          </p:cNvSpPr>
          <p:nvPr/>
        </p:nvSpPr>
        <p:spPr bwMode="auto">
          <a:xfrm>
            <a:off x="2362200" y="1801813"/>
            <a:ext cx="2209800" cy="990600"/>
          </a:xfrm>
          <a:prstGeom prst="borderCallout2">
            <a:avLst>
              <a:gd name="adj1" fmla="val 11537"/>
              <a:gd name="adj2" fmla="val 103449"/>
              <a:gd name="adj3" fmla="val 11537"/>
              <a:gd name="adj4" fmla="val 125718"/>
              <a:gd name="adj5" fmla="val 156889"/>
              <a:gd name="adj6" fmla="val 19741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两个对象共享内存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导致操作异常</a:t>
            </a:r>
          </a:p>
        </p:txBody>
      </p:sp>
      <p:sp>
        <p:nvSpPr>
          <p:cNvPr id="150536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80022" name="Oval 22"/>
          <p:cNvSpPr>
            <a:spLocks noChangeArrowheads="1"/>
          </p:cNvSpPr>
          <p:nvPr/>
        </p:nvSpPr>
        <p:spPr bwMode="auto">
          <a:xfrm>
            <a:off x="3200400" y="735013"/>
            <a:ext cx="1752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zh-CN" altLang="en-US" b="1" i="1">
                <a:solidFill>
                  <a:srgbClr val="FF3300"/>
                </a:solidFill>
              </a:rPr>
              <a:t>问题</a:t>
            </a:r>
            <a:r>
              <a:rPr lang="en-US" altLang="zh-CN" b="1" i="1">
                <a:solidFill>
                  <a:srgbClr val="FF33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8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8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19" grpId="0" animBg="1" autoUpdateAnimBg="0"/>
      <p:bldP spid="1280022" grpId="0" animBg="1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5410200" y="2336800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609600" y="288925"/>
            <a:ext cx="45720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6-13 </a:t>
            </a:r>
            <a:r>
              <a:rPr lang="zh-CN" altLang="en-US" sz="2000" b="1" i="1">
                <a:solidFill>
                  <a:srgbClr val="CC3300"/>
                </a:solidFill>
              </a:rPr>
              <a:t>一个有问题的程序</a:t>
            </a:r>
            <a:r>
              <a:rPr lang="zh-CN" altLang="en-US" sz="2000" b="1" i="1">
                <a:solidFill>
                  <a:srgbClr val="008000"/>
                </a:solidFill>
              </a:rPr>
              <a:t>   </a:t>
            </a:r>
            <a:endParaRPr lang="zh-CN" altLang="en-US" sz="200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#include&lt;string.h&gt;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name(char *pn)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char *pname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name :: name(char *pn)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cout &lt;&lt;" Constructing " &lt;&lt; pn &lt;&lt; endl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pname = new char[strlen(pn)+1]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if (pname!=0) strcpy(pname,pn)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size = strlen(pn)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cout &lt;&lt; " Destructing " &lt;&lt; pname &lt;&lt; endl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delete  []pname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1281028" name="Rectangle 4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}</a:t>
            </a:r>
          </a:p>
        </p:txBody>
      </p:sp>
      <p:grpSp>
        <p:nvGrpSpPr>
          <p:cNvPr id="151558" name="Group 6"/>
          <p:cNvGrpSpPr>
            <a:grpSpLocks/>
          </p:cNvGrpSpPr>
          <p:nvPr/>
        </p:nvGrpSpPr>
        <p:grpSpPr bwMode="auto">
          <a:xfrm>
            <a:off x="5334000" y="3249613"/>
            <a:ext cx="1641475" cy="2774950"/>
            <a:chOff x="3360" y="2112"/>
            <a:chExt cx="1034" cy="1748"/>
          </a:xfrm>
        </p:grpSpPr>
        <p:sp>
          <p:nvSpPr>
            <p:cNvPr id="151568" name="Rectangle 7"/>
            <p:cNvSpPr>
              <a:spLocks noChangeArrowheads="1"/>
            </p:cNvSpPr>
            <p:nvPr/>
          </p:nvSpPr>
          <p:spPr bwMode="auto">
            <a:xfrm>
              <a:off x="3541" y="2372"/>
              <a:ext cx="384" cy="144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1569" name="Text Box 8"/>
            <p:cNvSpPr txBox="1">
              <a:spLocks noChangeArrowheads="1"/>
            </p:cNvSpPr>
            <p:nvPr/>
          </p:nvSpPr>
          <p:spPr bwMode="auto">
            <a:xfrm>
              <a:off x="4172" y="2360"/>
              <a:ext cx="222" cy="1247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  <p:sp>
          <p:nvSpPr>
            <p:cNvPr id="151570" name="Line 9"/>
            <p:cNvSpPr>
              <a:spLocks noChangeShapeType="1"/>
            </p:cNvSpPr>
            <p:nvPr/>
          </p:nvSpPr>
          <p:spPr bwMode="auto">
            <a:xfrm>
              <a:off x="3818" y="2444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1571" name="Rectangle 10"/>
            <p:cNvSpPr>
              <a:spLocks noChangeArrowheads="1"/>
            </p:cNvSpPr>
            <p:nvPr/>
          </p:nvSpPr>
          <p:spPr bwMode="auto">
            <a:xfrm>
              <a:off x="3541" y="3716"/>
              <a:ext cx="38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7</a:t>
              </a:r>
            </a:p>
          </p:txBody>
        </p:sp>
        <p:sp>
          <p:nvSpPr>
            <p:cNvPr id="151572" name="Text Box 11"/>
            <p:cNvSpPr txBox="1">
              <a:spLocks noChangeArrowheads="1"/>
            </p:cNvSpPr>
            <p:nvPr/>
          </p:nvSpPr>
          <p:spPr bwMode="auto">
            <a:xfrm>
              <a:off x="3360" y="2112"/>
              <a:ext cx="7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Obj1.pname</a:t>
              </a:r>
            </a:p>
          </p:txBody>
        </p:sp>
        <p:sp>
          <p:nvSpPr>
            <p:cNvPr id="151573" name="Text Box 12"/>
            <p:cNvSpPr txBox="1">
              <a:spLocks noChangeArrowheads="1"/>
            </p:cNvSpPr>
            <p:nvPr/>
          </p:nvSpPr>
          <p:spPr bwMode="auto">
            <a:xfrm>
              <a:off x="3431" y="3504"/>
              <a:ext cx="6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Obj1.size</a:t>
              </a:r>
            </a:p>
          </p:txBody>
        </p:sp>
      </p:grpSp>
      <p:grpSp>
        <p:nvGrpSpPr>
          <p:cNvPr id="151559" name="Group 13"/>
          <p:cNvGrpSpPr>
            <a:grpSpLocks/>
          </p:cNvGrpSpPr>
          <p:nvPr/>
        </p:nvGrpSpPr>
        <p:grpSpPr bwMode="auto">
          <a:xfrm>
            <a:off x="6967538" y="3249613"/>
            <a:ext cx="1401762" cy="2774950"/>
            <a:chOff x="4389" y="2112"/>
            <a:chExt cx="883" cy="1748"/>
          </a:xfrm>
        </p:grpSpPr>
        <p:sp>
          <p:nvSpPr>
            <p:cNvPr id="151563" name="Rectangle 14"/>
            <p:cNvSpPr>
              <a:spLocks noChangeArrowheads="1"/>
            </p:cNvSpPr>
            <p:nvPr/>
          </p:nvSpPr>
          <p:spPr bwMode="auto">
            <a:xfrm>
              <a:off x="4693" y="2372"/>
              <a:ext cx="384" cy="1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99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1564" name="Rectangle 15"/>
            <p:cNvSpPr>
              <a:spLocks noChangeArrowheads="1"/>
            </p:cNvSpPr>
            <p:nvPr/>
          </p:nvSpPr>
          <p:spPr bwMode="auto">
            <a:xfrm>
              <a:off x="4693" y="3716"/>
              <a:ext cx="384" cy="1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9933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7</a:t>
              </a:r>
            </a:p>
          </p:txBody>
        </p:sp>
        <p:sp>
          <p:nvSpPr>
            <p:cNvPr id="151565" name="Text Box 16"/>
            <p:cNvSpPr txBox="1">
              <a:spLocks noChangeArrowheads="1"/>
            </p:cNvSpPr>
            <p:nvPr/>
          </p:nvSpPr>
          <p:spPr bwMode="auto">
            <a:xfrm>
              <a:off x="4512" y="2112"/>
              <a:ext cx="7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 i="1"/>
                <a:t>Obj2.pname</a:t>
              </a:r>
            </a:p>
          </p:txBody>
        </p:sp>
        <p:sp>
          <p:nvSpPr>
            <p:cNvPr id="151566" name="Text Box 17"/>
            <p:cNvSpPr txBox="1">
              <a:spLocks noChangeArrowheads="1"/>
            </p:cNvSpPr>
            <p:nvPr/>
          </p:nvSpPr>
          <p:spPr bwMode="auto">
            <a:xfrm>
              <a:off x="4583" y="3504"/>
              <a:ext cx="5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 i="1"/>
                <a:t>Obj2.size</a:t>
              </a:r>
            </a:p>
          </p:txBody>
        </p:sp>
        <p:sp>
          <p:nvSpPr>
            <p:cNvPr id="151567" name="Line 18"/>
            <p:cNvSpPr>
              <a:spLocks noChangeShapeType="1"/>
            </p:cNvSpPr>
            <p:nvPr/>
          </p:nvSpPr>
          <p:spPr bwMode="auto">
            <a:xfrm rot="10800000">
              <a:off x="4389" y="2448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81043" name="AutoShape 19"/>
          <p:cNvSpPr>
            <a:spLocks/>
          </p:cNvSpPr>
          <p:nvPr/>
        </p:nvSpPr>
        <p:spPr bwMode="auto">
          <a:xfrm>
            <a:off x="3048000" y="1801813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32727"/>
              <a:gd name="adj5" fmla="val 267449"/>
              <a:gd name="adj6" fmla="val 22465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3300"/>
                </a:solidFill>
              </a:rPr>
              <a:t>①</a:t>
            </a:r>
            <a:r>
              <a:rPr lang="en-US" altLang="zh-CN" sz="1800" b="1"/>
              <a:t> </a:t>
            </a:r>
            <a:r>
              <a:rPr lang="zh-CN" altLang="en-US" sz="1800" b="1"/>
              <a:t>析构 </a:t>
            </a:r>
            <a:r>
              <a:rPr lang="en-US" altLang="zh-CN" sz="1800" b="1"/>
              <a:t>Obj2</a:t>
            </a:r>
          </a:p>
        </p:txBody>
      </p:sp>
      <p:sp>
        <p:nvSpPr>
          <p:cNvPr id="151561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81046" name="Oval 22"/>
          <p:cNvSpPr>
            <a:spLocks noChangeArrowheads="1"/>
          </p:cNvSpPr>
          <p:nvPr/>
        </p:nvSpPr>
        <p:spPr bwMode="auto">
          <a:xfrm>
            <a:off x="3200400" y="735013"/>
            <a:ext cx="1752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zh-CN" altLang="en-US" b="1" i="1">
                <a:solidFill>
                  <a:srgbClr val="FF3300"/>
                </a:solidFill>
              </a:rPr>
              <a:t>问题</a:t>
            </a:r>
            <a:r>
              <a:rPr lang="en-US" altLang="zh-CN" b="1" i="1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8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8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43" grpId="0" animBg="1" autoUpdateAnimBg="0"/>
      <p:bldP spid="1281046" grpId="0" animBg="1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5410200" y="2336800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609600" y="288925"/>
            <a:ext cx="45720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6-13 </a:t>
            </a:r>
            <a:r>
              <a:rPr lang="zh-CN" altLang="en-US" sz="2000" b="1" i="1">
                <a:solidFill>
                  <a:srgbClr val="CC3300"/>
                </a:solidFill>
              </a:rPr>
              <a:t>一个有问题的程序</a:t>
            </a:r>
            <a:r>
              <a:rPr lang="zh-CN" altLang="en-US" sz="2000" b="1" i="1">
                <a:solidFill>
                  <a:srgbClr val="008000"/>
                </a:solidFill>
              </a:rPr>
              <a:t>   </a:t>
            </a:r>
            <a:endParaRPr lang="zh-CN" altLang="en-US" sz="200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#include&lt;string.h&gt;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name(char *pn)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char *pname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name :: name(char *pn)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cout &lt;&lt;" Constructing " &lt;&lt; pn &lt;&lt; endl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pname = new char[strlen(pn)+1]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if (pname!=0) strcpy(pname,pn)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size = strlen(pn)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{ cout &lt;&lt; " Destructing " &lt;&lt; pname &lt;&lt; endl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delete  []pname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1282052" name="Rectangle 4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621338" y="3662363"/>
            <a:ext cx="609600" cy="228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6623050" y="3643313"/>
            <a:ext cx="352425" cy="197961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o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a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m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e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\0</a:t>
            </a:r>
          </a:p>
        </p:txBody>
      </p:sp>
      <p:sp>
        <p:nvSpPr>
          <p:cNvPr id="152584" name="Line 8"/>
          <p:cNvSpPr>
            <a:spLocks noChangeShapeType="1"/>
          </p:cNvSpPr>
          <p:nvPr/>
        </p:nvSpPr>
        <p:spPr bwMode="auto">
          <a:xfrm>
            <a:off x="6061075" y="3776663"/>
            <a:ext cx="576263" cy="0"/>
          </a:xfrm>
          <a:prstGeom prst="line">
            <a:avLst/>
          </a:prstGeom>
          <a:noFill/>
          <a:ln w="12700">
            <a:solidFill>
              <a:srgbClr val="FF7C80"/>
            </a:solidFill>
            <a:prstDash val="dash"/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5621338" y="5795963"/>
            <a:ext cx="609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 b="1"/>
              <a:t>7</a:t>
            </a: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5334000" y="3249613"/>
            <a:ext cx="1263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/>
              <a:t>Obj1.pname</a:t>
            </a: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5446713" y="5459413"/>
            <a:ext cx="993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/>
              <a:t>Obj1.size</a:t>
            </a:r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7450138" y="3662363"/>
            <a:ext cx="609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99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7450138" y="5795963"/>
            <a:ext cx="609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9933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 b="1">
                <a:solidFill>
                  <a:srgbClr val="C0C0C0"/>
                </a:solidFill>
              </a:rPr>
              <a:t>0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7162800" y="3249613"/>
            <a:ext cx="120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 i="1">
                <a:solidFill>
                  <a:srgbClr val="C0C0C0"/>
                </a:solidFill>
              </a:rPr>
              <a:t>Obj2.pname</a:t>
            </a:r>
          </a:p>
        </p:txBody>
      </p:sp>
      <p:sp>
        <p:nvSpPr>
          <p:cNvPr id="152591" name="Text Box 15"/>
          <p:cNvSpPr txBox="1">
            <a:spLocks noChangeArrowheads="1"/>
          </p:cNvSpPr>
          <p:nvPr/>
        </p:nvSpPr>
        <p:spPr bwMode="auto">
          <a:xfrm>
            <a:off x="7275513" y="5459413"/>
            <a:ext cx="947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 i="1">
                <a:solidFill>
                  <a:srgbClr val="C0C0C0"/>
                </a:solidFill>
              </a:rPr>
              <a:t>Obj2.size</a:t>
            </a:r>
          </a:p>
        </p:txBody>
      </p:sp>
      <p:sp>
        <p:nvSpPr>
          <p:cNvPr id="152592" name="AutoShape 16"/>
          <p:cNvSpPr>
            <a:spLocks/>
          </p:cNvSpPr>
          <p:nvPr/>
        </p:nvSpPr>
        <p:spPr bwMode="auto">
          <a:xfrm>
            <a:off x="3048000" y="1801813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32727"/>
              <a:gd name="adj5" fmla="val 267449"/>
              <a:gd name="adj6" fmla="val 22465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3300"/>
                </a:solidFill>
              </a:rPr>
              <a:t>①</a:t>
            </a:r>
            <a:r>
              <a:rPr lang="en-US" altLang="zh-CN" sz="1800" b="1"/>
              <a:t> </a:t>
            </a:r>
            <a:r>
              <a:rPr lang="zh-CN" altLang="en-US" sz="1800" b="1"/>
              <a:t>析构 </a:t>
            </a:r>
            <a:r>
              <a:rPr lang="en-US" altLang="zh-CN" sz="1800" b="1"/>
              <a:t>Obj2</a:t>
            </a:r>
          </a:p>
        </p:txBody>
      </p:sp>
      <p:sp>
        <p:nvSpPr>
          <p:cNvPr id="15259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82067" name="Oval 19"/>
          <p:cNvSpPr>
            <a:spLocks noChangeArrowheads="1"/>
          </p:cNvSpPr>
          <p:nvPr/>
        </p:nvSpPr>
        <p:spPr bwMode="auto">
          <a:xfrm>
            <a:off x="3200400" y="735013"/>
            <a:ext cx="1752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zh-CN" altLang="en-US" b="1" i="1">
                <a:solidFill>
                  <a:srgbClr val="FF3300"/>
                </a:solidFill>
              </a:rPr>
              <a:t>问题</a:t>
            </a:r>
            <a:r>
              <a:rPr lang="en-US" altLang="zh-CN" b="1" i="1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5410200" y="2336800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609600" y="288925"/>
            <a:ext cx="45720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6-13 </a:t>
            </a:r>
            <a:r>
              <a:rPr lang="zh-CN" altLang="en-US" sz="2000" b="1" i="1">
                <a:solidFill>
                  <a:srgbClr val="CC3300"/>
                </a:solidFill>
              </a:rPr>
              <a:t>一个有问题的程序</a:t>
            </a:r>
            <a:r>
              <a:rPr lang="zh-CN" altLang="en-US" sz="2000" b="1" i="1">
                <a:solidFill>
                  <a:srgbClr val="008000"/>
                </a:solidFill>
              </a:rPr>
              <a:t>   </a:t>
            </a:r>
            <a:endParaRPr lang="zh-CN" altLang="en-US" sz="200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#include&lt;string.h&gt;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name(char *pn)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char *pname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name :: name(char *pn)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cout &lt;&lt;" Constructing " &lt;&lt; pn &lt;&lt; endl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pname = new char[strlen(pn)+1]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if (pname!=0) strcpy(pname,pn)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size = strlen(pn)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{ cout &lt;&lt; " Destructing " &lt;&lt; pname &lt;&lt; endl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delete  []pname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1283076" name="Rectangle 4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5621338" y="3662363"/>
            <a:ext cx="609600" cy="228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6623050" y="3643313"/>
            <a:ext cx="352425" cy="197961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o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a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m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e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\0</a:t>
            </a:r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6061075" y="3776663"/>
            <a:ext cx="576263" cy="0"/>
          </a:xfrm>
          <a:prstGeom prst="line">
            <a:avLst/>
          </a:prstGeom>
          <a:noFill/>
          <a:ln w="12700">
            <a:solidFill>
              <a:srgbClr val="FF7C80"/>
            </a:solidFill>
            <a:prstDash val="dash"/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5621338" y="5795963"/>
            <a:ext cx="609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 b="1"/>
              <a:t>7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5334000" y="3249613"/>
            <a:ext cx="1263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/>
              <a:t>Obj1.pname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5446713" y="5459413"/>
            <a:ext cx="993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/>
              <a:t>Obj1.size</a:t>
            </a:r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7450138" y="3662363"/>
            <a:ext cx="609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99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53613" name="Rectangle 13"/>
          <p:cNvSpPr>
            <a:spLocks noChangeArrowheads="1"/>
          </p:cNvSpPr>
          <p:nvPr/>
        </p:nvSpPr>
        <p:spPr bwMode="auto">
          <a:xfrm>
            <a:off x="7450138" y="5795963"/>
            <a:ext cx="609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9933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 b="1">
                <a:solidFill>
                  <a:srgbClr val="C0C0C0"/>
                </a:solidFill>
              </a:rPr>
              <a:t>0</a:t>
            </a:r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7162800" y="3249613"/>
            <a:ext cx="120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 i="1">
                <a:solidFill>
                  <a:srgbClr val="C0C0C0"/>
                </a:solidFill>
              </a:rPr>
              <a:t>Obj2.pname</a:t>
            </a:r>
          </a:p>
        </p:txBody>
      </p:sp>
      <p:sp>
        <p:nvSpPr>
          <p:cNvPr id="153615" name="Text Box 15"/>
          <p:cNvSpPr txBox="1">
            <a:spLocks noChangeArrowheads="1"/>
          </p:cNvSpPr>
          <p:nvPr/>
        </p:nvSpPr>
        <p:spPr bwMode="auto">
          <a:xfrm>
            <a:off x="7275513" y="5459413"/>
            <a:ext cx="947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 i="1">
                <a:solidFill>
                  <a:srgbClr val="C0C0C0"/>
                </a:solidFill>
              </a:rPr>
              <a:t>Obj2.size</a:t>
            </a:r>
          </a:p>
        </p:txBody>
      </p:sp>
      <p:sp>
        <p:nvSpPr>
          <p:cNvPr id="1283088" name="AutoShape 16"/>
          <p:cNvSpPr>
            <a:spLocks/>
          </p:cNvSpPr>
          <p:nvPr/>
        </p:nvSpPr>
        <p:spPr bwMode="auto">
          <a:xfrm>
            <a:off x="3048000" y="1801813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18750"/>
              <a:gd name="adj5" fmla="val 246616"/>
              <a:gd name="adj6" fmla="val 16562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3300"/>
                </a:solidFill>
              </a:rPr>
              <a:t>②</a:t>
            </a:r>
            <a:r>
              <a:rPr lang="en-US" altLang="zh-CN" sz="1800" b="1"/>
              <a:t> </a:t>
            </a:r>
            <a:r>
              <a:rPr lang="zh-CN" altLang="en-US" sz="1800" b="1"/>
              <a:t>析构 </a:t>
            </a:r>
            <a:r>
              <a:rPr lang="en-US" altLang="zh-CN" sz="1800" b="1"/>
              <a:t>Obj1</a:t>
            </a:r>
          </a:p>
        </p:txBody>
      </p:sp>
      <p:sp>
        <p:nvSpPr>
          <p:cNvPr id="1283089" name="AutoShape 17"/>
          <p:cNvSpPr>
            <a:spLocks noChangeArrowheads="1"/>
          </p:cNvSpPr>
          <p:nvPr/>
        </p:nvSpPr>
        <p:spPr bwMode="auto">
          <a:xfrm>
            <a:off x="1676400" y="3249613"/>
            <a:ext cx="3810000" cy="19812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zh-CN" altLang="en-US" sz="1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错误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800" b="1"/>
              <a:t>内存已经释放</a:t>
            </a:r>
          </a:p>
        </p:txBody>
      </p:sp>
      <p:sp>
        <p:nvSpPr>
          <p:cNvPr id="153618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3200400" y="735013"/>
            <a:ext cx="1752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zh-CN" altLang="en-US" b="1" i="1">
                <a:solidFill>
                  <a:srgbClr val="FF3300"/>
                </a:solidFill>
              </a:rPr>
              <a:t>问题</a:t>
            </a:r>
            <a:r>
              <a:rPr lang="en-US" altLang="zh-CN" b="1" i="1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8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088" grpId="0" animBg="1" autoUpdateAnimBg="0"/>
      <p:bldP spid="128308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  </a:t>
            </a:r>
            <a:r>
              <a:rPr lang="zh-CN" altLang="en-US" sz="2000" b="1" i="1">
                <a:solidFill>
                  <a:srgbClr val="00800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142788" name="Rectangle 4"/>
          <p:cNvSpPr>
            <a:spLocks noChangeArrowheads="1"/>
          </p:cNvSpPr>
          <p:nvPr/>
        </p:nvSpPr>
        <p:spPr bwMode="auto">
          <a:xfrm>
            <a:off x="1295400" y="4502150"/>
            <a:ext cx="3435350" cy="366713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en-US" altLang="zh-CN" sz="1800" b="1">
                <a:solidFill>
                  <a:srgbClr val="0000FF"/>
                </a:solidFill>
              </a:rPr>
              <a:t>int  month;    int  day;    int  year;</a:t>
            </a:r>
          </a:p>
        </p:txBody>
      </p:sp>
      <p:sp>
        <p:nvSpPr>
          <p:cNvPr id="1142789" name="AutoShape 5"/>
          <p:cNvSpPr>
            <a:spLocks/>
          </p:cNvSpPr>
          <p:nvPr/>
        </p:nvSpPr>
        <p:spPr bwMode="auto">
          <a:xfrm>
            <a:off x="5486400" y="2459038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35324"/>
              <a:gd name="adj5" fmla="val 309116"/>
              <a:gd name="adj6" fmla="val -13446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数据成员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8" grpId="0" animBg="1" autoUpdateAnimBg="0"/>
      <p:bldP spid="1142789" grpId="0" animBg="1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Text Box 2"/>
          <p:cNvSpPr txBox="1">
            <a:spLocks noChangeArrowheads="1"/>
          </p:cNvSpPr>
          <p:nvPr/>
        </p:nvSpPr>
        <p:spPr bwMode="auto">
          <a:xfrm>
            <a:off x="609600" y="312738"/>
            <a:ext cx="59436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6-14 </a:t>
            </a:r>
            <a:r>
              <a:rPr lang="zh-CN" altLang="en-US" sz="2000" b="1" i="1">
                <a:solidFill>
                  <a:srgbClr val="008000"/>
                </a:solidFill>
              </a:rPr>
              <a:t>修改程序   </a:t>
            </a:r>
            <a:r>
              <a:rPr lang="zh-CN" altLang="en-US" sz="2000"/>
              <a:t>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#include&lt;string.h&gt;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   name(char *pn)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   char *pname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name :: name(char *pn)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{ cout &lt;&lt;" Constructing " &lt;&lt; pn &lt;&lt; endl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pname = new char[strlen(pn)+1]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if (pname!=0) strcpy(pname,pn)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size = strlen(pn)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} </a:t>
            </a:r>
          </a:p>
          <a:p>
            <a:pPr algn="l"/>
            <a:r>
              <a:rPr lang="en-US" altLang="zh-CN" sz="1400"/>
              <a:t>name::name(const name &amp;Obj)</a:t>
            </a:r>
          </a:p>
          <a:p>
            <a:pPr algn="l"/>
            <a:r>
              <a:rPr lang="en-US" altLang="zh-CN" sz="1400"/>
              <a:t>{ cout &lt;&lt; " Copying " &lt;&lt; Obj.pname &lt;&lt; " into its own block\n" ;</a:t>
            </a:r>
          </a:p>
          <a:p>
            <a:pPr algn="l"/>
            <a:r>
              <a:rPr lang="en-US" altLang="zh-CN" sz="1400"/>
              <a:t>  pname = new char[strlen(Obj.pname)+1] ;</a:t>
            </a:r>
          </a:p>
          <a:p>
            <a:pPr algn="l"/>
            <a:r>
              <a:rPr lang="en-US" altLang="zh-CN" sz="1400"/>
              <a:t>  if (pname!=0) strcpy(pname, Obj.pname) ;</a:t>
            </a:r>
          </a:p>
          <a:p>
            <a:pPr algn="l"/>
            <a:r>
              <a:rPr lang="en-US" altLang="zh-CN" sz="1400"/>
              <a:t>  size = Obj.size ;</a:t>
            </a:r>
          </a:p>
          <a:p>
            <a:pPr algn="l"/>
            <a:r>
              <a:rPr lang="en-US" altLang="zh-CN" sz="1400"/>
              <a:t>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{ cout &lt;&lt; " Destructing " &lt;&lt; pname &lt;&lt; endl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delete  []pname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}</a:t>
            </a:r>
          </a:p>
        </p:txBody>
      </p:sp>
      <p:sp>
        <p:nvSpPr>
          <p:cNvPr id="1284099" name="Rectangle 3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098" grpId="0" autoUpdateAnimBg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609600" y="312738"/>
            <a:ext cx="54864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6-14 </a:t>
            </a:r>
            <a:r>
              <a:rPr lang="zh-CN" altLang="en-US" sz="2000" b="1" i="1">
                <a:solidFill>
                  <a:srgbClr val="008000"/>
                </a:solidFill>
              </a:rPr>
              <a:t>修改程序   </a:t>
            </a:r>
            <a:endParaRPr lang="zh-CN" altLang="en-US" sz="2000">
              <a:solidFill>
                <a:schemeClr val="accent2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#include&lt;string.h&gt;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   name(char *pn)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   char *pname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name :: name(char *pn)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{ cout &lt;&lt;" Constructing " &lt;&lt; pn &lt;&lt; endl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pname = new char[strlen(pn)+1]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if (pname!=0) strcpy(pname,pn)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size = strlen(pn)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} </a:t>
            </a:r>
          </a:p>
          <a:p>
            <a:pPr algn="l"/>
            <a:r>
              <a:rPr lang="en-US" altLang="zh-CN" sz="1400" b="1"/>
              <a:t>name::name(const name &amp;Obj)</a:t>
            </a:r>
          </a:p>
          <a:p>
            <a:pPr algn="l"/>
            <a:r>
              <a:rPr lang="en-US" altLang="zh-CN" sz="1400" b="1"/>
              <a:t>{ cout &lt;&lt; " Copying " &lt;&lt; Obj.pname &lt;&lt; " into its own block\n" ;</a:t>
            </a:r>
          </a:p>
          <a:p>
            <a:pPr algn="l"/>
            <a:r>
              <a:rPr lang="en-US" altLang="zh-CN" sz="1400" b="1"/>
              <a:t>  pname = new char[strlen(Obj.pname)+1] ;</a:t>
            </a:r>
          </a:p>
          <a:p>
            <a:pPr algn="l"/>
            <a:r>
              <a:rPr lang="en-US" altLang="zh-CN" sz="1400" b="1"/>
              <a:t>  if (pname!=0) strcpy(pname, Obj.pname) ;</a:t>
            </a:r>
          </a:p>
          <a:p>
            <a:pPr algn="l"/>
            <a:r>
              <a:rPr lang="en-US" altLang="zh-CN" sz="1400" b="1"/>
              <a:t>  size = Obj.size ;</a:t>
            </a:r>
          </a:p>
          <a:p>
            <a:pPr algn="l"/>
            <a:r>
              <a:rPr lang="en-US" altLang="zh-CN" sz="1400" b="1"/>
              <a:t>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{ cout &lt;&lt; " Destructing " &lt;&lt; pname &lt;&lt; endl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delete  []pname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}</a:t>
            </a:r>
          </a:p>
        </p:txBody>
      </p:sp>
      <p:sp>
        <p:nvSpPr>
          <p:cNvPr id="1285123" name="Rectangle 3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285124" name="Rectangle 4"/>
          <p:cNvSpPr>
            <a:spLocks noChangeArrowheads="1"/>
          </p:cNvSpPr>
          <p:nvPr/>
        </p:nvSpPr>
        <p:spPr bwMode="auto">
          <a:xfrm>
            <a:off x="381000" y="3887788"/>
            <a:ext cx="6248400" cy="17732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/>
              <a:t>name::name(const name &amp;Obj)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/>
              <a:t>{ cout &lt;&lt; " Copying " &lt;&lt; Obj.pname &lt;&lt; " into its own block\n"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/>
              <a:t>  pname = new char[strlen(Obj.pname)+1]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/>
              <a:t>  if (pname!=0) strcpy(pname, Obj.pname)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/>
              <a:t>  size = Obj.size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/>
              <a:t>}</a:t>
            </a:r>
          </a:p>
        </p:txBody>
      </p:sp>
      <p:sp>
        <p:nvSpPr>
          <p:cNvPr id="1285125" name="AutoShape 5"/>
          <p:cNvSpPr>
            <a:spLocks/>
          </p:cNvSpPr>
          <p:nvPr/>
        </p:nvSpPr>
        <p:spPr bwMode="auto">
          <a:xfrm>
            <a:off x="685800" y="2030413"/>
            <a:ext cx="2209800" cy="609600"/>
          </a:xfrm>
          <a:prstGeom prst="borderCallout2">
            <a:avLst>
              <a:gd name="adj1" fmla="val 18750"/>
              <a:gd name="adj2" fmla="val 103449"/>
              <a:gd name="adj3" fmla="val 18750"/>
              <a:gd name="adj4" fmla="val 111421"/>
              <a:gd name="adj5" fmla="val 259116"/>
              <a:gd name="adj6" fmla="val 13706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定义复制构造函数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</a:t>
            </a: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28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5124" grpId="0" animBg="1" autoUpdateAnimBg="0"/>
      <p:bldP spid="1285125" grpId="0" animBg="1" autoUpdateAnimBg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609600" y="312738"/>
            <a:ext cx="54864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6-14 </a:t>
            </a:r>
            <a:r>
              <a:rPr lang="zh-CN" altLang="en-US" sz="2000" b="1" i="1">
                <a:solidFill>
                  <a:srgbClr val="008000"/>
                </a:solidFill>
              </a:rPr>
              <a:t>修改程序   </a:t>
            </a:r>
            <a:endParaRPr lang="zh-CN" altLang="en-US" sz="2000">
              <a:solidFill>
                <a:schemeClr val="accent2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#include&lt;string.h&gt;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   name(char *pn)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   char *pname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name :: name(char *pn)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{ cout &lt;&lt;" Constructing " &lt;&lt; pn &lt;&lt; endl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 pname = new char[strlen(pn)+1]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 if (pname!=0) strcpy(pname,pn)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 size = strlen(pn)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} </a:t>
            </a:r>
          </a:p>
          <a:p>
            <a:pPr algn="l"/>
            <a:r>
              <a:rPr lang="en-US" altLang="zh-CN" sz="1400" b="1"/>
              <a:t>name::name(name &amp;Obj)</a:t>
            </a:r>
          </a:p>
          <a:p>
            <a:pPr algn="l"/>
            <a:r>
              <a:rPr lang="en-US" altLang="zh-CN" sz="1400" b="1"/>
              <a:t>{ cout &lt;&lt; " Copying " &lt;&lt; Obj.pname &lt;&lt; " into its own block\n" ;</a:t>
            </a:r>
          </a:p>
          <a:p>
            <a:pPr algn="l"/>
            <a:r>
              <a:rPr lang="en-US" altLang="zh-CN" sz="1400" b="1"/>
              <a:t>  pname = new char[strlen(Obj.pname)+1] ;</a:t>
            </a:r>
          </a:p>
          <a:p>
            <a:pPr algn="l"/>
            <a:r>
              <a:rPr lang="en-US" altLang="zh-CN" sz="1400" b="1"/>
              <a:t>  if (pname!=0) strcpy(pname, Obj.pname) ;</a:t>
            </a:r>
          </a:p>
          <a:p>
            <a:pPr algn="l"/>
            <a:r>
              <a:rPr lang="en-US" altLang="zh-CN" sz="1400" b="1"/>
              <a:t>  size = Obj.size ;</a:t>
            </a:r>
          </a:p>
          <a:p>
            <a:pPr algn="l"/>
            <a:r>
              <a:rPr lang="en-US" altLang="zh-CN" sz="1400" b="1"/>
              <a:t>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{ cout &lt;&lt; " Destructing " &lt;&lt; pname &lt;&lt; endl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delete  []pname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}</a:t>
            </a: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381000" y="3887788"/>
            <a:ext cx="6248400" cy="17732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/>
              <a:t>name::name(const name &amp;Obj)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/>
              <a:t>{ cout &lt;&lt; " Copying " &lt;&lt; Obj.pname &lt;&lt; " into its own block\n"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/>
              <a:t>  pname = new char[strlen(Obj.pname)+1]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/>
              <a:t>  if (pname!=0) strcpy(pname, Obj.pname)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/>
              <a:t>  size = Obj.size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/>
              <a:t>}</a:t>
            </a:r>
          </a:p>
        </p:txBody>
      </p:sp>
      <p:sp>
        <p:nvSpPr>
          <p:cNvPr id="1286148" name="Rectangle 4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5410200" y="1649413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{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257800" y="3173413"/>
            <a:ext cx="3733800" cy="2971800"/>
            <a:chOff x="3312" y="2064"/>
            <a:chExt cx="2352" cy="1872"/>
          </a:xfrm>
        </p:grpSpPr>
        <p:sp>
          <p:nvSpPr>
            <p:cNvPr id="156681" name="Rectangle 8"/>
            <p:cNvSpPr>
              <a:spLocks noChangeArrowheads="1"/>
            </p:cNvSpPr>
            <p:nvPr/>
          </p:nvSpPr>
          <p:spPr bwMode="auto">
            <a:xfrm>
              <a:off x="3312" y="2064"/>
              <a:ext cx="2352" cy="1872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5000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grpSp>
          <p:nvGrpSpPr>
            <p:cNvPr id="156682" name="Group 9"/>
            <p:cNvGrpSpPr>
              <a:grpSpLocks/>
            </p:cNvGrpSpPr>
            <p:nvPr/>
          </p:nvGrpSpPr>
          <p:grpSpPr bwMode="auto">
            <a:xfrm>
              <a:off x="3360" y="2112"/>
              <a:ext cx="1034" cy="1748"/>
              <a:chOff x="3238" y="2188"/>
              <a:chExt cx="1034" cy="1748"/>
            </a:xfrm>
          </p:grpSpPr>
          <p:sp>
            <p:nvSpPr>
              <p:cNvPr id="156683" name="Rectangle 10"/>
              <p:cNvSpPr>
                <a:spLocks noChangeArrowheads="1"/>
              </p:cNvSpPr>
              <p:nvPr/>
            </p:nvSpPr>
            <p:spPr bwMode="auto">
              <a:xfrm>
                <a:off x="3419" y="2448"/>
                <a:ext cx="384" cy="14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156684" name="Text Box 11"/>
              <p:cNvSpPr txBox="1">
                <a:spLocks noChangeArrowheads="1"/>
              </p:cNvSpPr>
              <p:nvPr/>
            </p:nvSpPr>
            <p:spPr bwMode="auto">
              <a:xfrm>
                <a:off x="4050" y="2436"/>
                <a:ext cx="222" cy="1247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1600"/>
                  <a:t>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1600"/>
                  <a:t>o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1600"/>
                  <a:t>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1600"/>
                  <a:t>a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1600"/>
                  <a:t>m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1600"/>
                  <a:t>e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1600"/>
                  <a:t>\0</a:t>
                </a:r>
              </a:p>
            </p:txBody>
          </p:sp>
          <p:sp>
            <p:nvSpPr>
              <p:cNvPr id="156685" name="Line 12"/>
              <p:cNvSpPr>
                <a:spLocks noChangeShapeType="1"/>
              </p:cNvSpPr>
              <p:nvPr/>
            </p:nvSpPr>
            <p:spPr bwMode="auto">
              <a:xfrm>
                <a:off x="3696" y="2520"/>
                <a:ext cx="363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6686" name="Rectangle 13"/>
              <p:cNvSpPr>
                <a:spLocks noChangeArrowheads="1"/>
              </p:cNvSpPr>
              <p:nvPr/>
            </p:nvSpPr>
            <p:spPr bwMode="auto">
              <a:xfrm>
                <a:off x="3419" y="3792"/>
                <a:ext cx="384" cy="144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600" b="1"/>
                  <a:t>6</a:t>
                </a:r>
              </a:p>
            </p:txBody>
          </p:sp>
          <p:sp>
            <p:nvSpPr>
              <p:cNvPr id="156687" name="Text Box 14"/>
              <p:cNvSpPr txBox="1">
                <a:spLocks noChangeArrowheads="1"/>
              </p:cNvSpPr>
              <p:nvPr/>
            </p:nvSpPr>
            <p:spPr bwMode="auto">
              <a:xfrm>
                <a:off x="3238" y="2188"/>
                <a:ext cx="79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 b="1"/>
                  <a:t>Obj1.pname</a:t>
                </a:r>
              </a:p>
            </p:txBody>
          </p:sp>
          <p:sp>
            <p:nvSpPr>
              <p:cNvPr id="156688" name="Text Box 15"/>
              <p:cNvSpPr txBox="1">
                <a:spLocks noChangeArrowheads="1"/>
              </p:cNvSpPr>
              <p:nvPr/>
            </p:nvSpPr>
            <p:spPr bwMode="auto">
              <a:xfrm>
                <a:off x="3309" y="3580"/>
                <a:ext cx="62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 b="1"/>
                  <a:t>Obj1.size</a:t>
                </a:r>
              </a:p>
            </p:txBody>
          </p:sp>
        </p:grpSp>
      </p:grpSp>
      <p:sp>
        <p:nvSpPr>
          <p:cNvPr id="15668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609600" y="312738"/>
            <a:ext cx="54864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6-14 </a:t>
            </a:r>
            <a:r>
              <a:rPr lang="zh-CN" altLang="en-US" sz="2000" b="1" i="1">
                <a:solidFill>
                  <a:srgbClr val="008000"/>
                </a:solidFill>
              </a:rPr>
              <a:t>修改程序   </a:t>
            </a:r>
            <a:endParaRPr lang="zh-CN" altLang="en-US" sz="2000">
              <a:solidFill>
                <a:schemeClr val="accent2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#include&lt;string.h&gt;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   name(char *pn)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   char *pname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name :: name(char *pn)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{ cout &lt;&lt;" Constructing " &lt;&lt; pn &lt;&lt; endl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pname = new char[strlen(pn)+1]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if (pname!=0) strcpy(pname,pn)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size = strlen(pn)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} </a:t>
            </a:r>
          </a:p>
          <a:p>
            <a:pPr algn="l"/>
            <a:r>
              <a:rPr lang="en-US" altLang="zh-CN" sz="1400" b="1"/>
              <a:t>name::name(name &amp;Obj)</a:t>
            </a:r>
          </a:p>
          <a:p>
            <a:pPr algn="l"/>
            <a:r>
              <a:rPr lang="en-US" altLang="zh-CN" sz="1400" b="1"/>
              <a:t>{ cout &lt;&lt; " Copying " &lt;&lt; Obj.pname &lt;&lt; " into its own block\n" ;</a:t>
            </a:r>
          </a:p>
          <a:p>
            <a:pPr algn="l"/>
            <a:r>
              <a:rPr lang="en-US" altLang="zh-CN" sz="1400" b="1"/>
              <a:t>  pname = new char[strlen(Obj.pname)+1] ;</a:t>
            </a:r>
          </a:p>
          <a:p>
            <a:pPr algn="l"/>
            <a:r>
              <a:rPr lang="en-US" altLang="zh-CN" sz="1400" b="1"/>
              <a:t>  if (pname!=0) strcpy(pname, Obj.pname) ;</a:t>
            </a:r>
          </a:p>
          <a:p>
            <a:pPr algn="l"/>
            <a:r>
              <a:rPr lang="en-US" altLang="zh-CN" sz="1400" b="1"/>
              <a:t>  size = Obj.size ;</a:t>
            </a:r>
          </a:p>
          <a:p>
            <a:pPr algn="l"/>
            <a:r>
              <a:rPr lang="en-US" altLang="zh-CN" sz="1400" b="1"/>
              <a:t>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{ cout &lt;&lt; " Destructing " &lt;&lt; pname &lt;&lt; endl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delete  []pname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}</a:t>
            </a: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81000" y="3887788"/>
            <a:ext cx="6705600" cy="17732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name::name(</a:t>
            </a:r>
            <a:r>
              <a:rPr lang="en-US" altLang="zh-CN" sz="1800" b="1">
                <a:solidFill>
                  <a:schemeClr val="accent2"/>
                </a:solidFill>
              </a:rPr>
              <a:t>const name &amp;Obj</a:t>
            </a:r>
            <a:r>
              <a:rPr lang="en-US" altLang="zh-CN" sz="1800" b="1">
                <a:solidFill>
                  <a:srgbClr val="0000FF"/>
                </a:solidFill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{ cout &lt;&lt; " Copying " &lt;&lt; Obj.pname &lt;&lt; " into its own block\n"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  pname = new char[strlen(Obj.pname)+1]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  if (pname!=0) strcpy(pname, Obj.pname)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  size = Obj.size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1287172" name="Rectangle 4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5257800" y="3173413"/>
            <a:ext cx="3733800" cy="297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157702" name="Group 6"/>
          <p:cNvGrpSpPr>
            <a:grpSpLocks/>
          </p:cNvGrpSpPr>
          <p:nvPr/>
        </p:nvGrpSpPr>
        <p:grpSpPr bwMode="auto">
          <a:xfrm>
            <a:off x="5334000" y="3249613"/>
            <a:ext cx="1641475" cy="2774950"/>
            <a:chOff x="3360" y="2112"/>
            <a:chExt cx="1034" cy="1748"/>
          </a:xfrm>
        </p:grpSpPr>
        <p:sp>
          <p:nvSpPr>
            <p:cNvPr id="157714" name="Rectangle 7"/>
            <p:cNvSpPr>
              <a:spLocks noChangeArrowheads="1"/>
            </p:cNvSpPr>
            <p:nvPr/>
          </p:nvSpPr>
          <p:spPr bwMode="auto">
            <a:xfrm>
              <a:off x="3541" y="2372"/>
              <a:ext cx="384" cy="144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7715" name="Text Box 8"/>
            <p:cNvSpPr txBox="1">
              <a:spLocks noChangeArrowheads="1"/>
            </p:cNvSpPr>
            <p:nvPr/>
          </p:nvSpPr>
          <p:spPr bwMode="auto">
            <a:xfrm>
              <a:off x="4172" y="2360"/>
              <a:ext cx="222" cy="1247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  <p:sp>
          <p:nvSpPr>
            <p:cNvPr id="157716" name="Line 9"/>
            <p:cNvSpPr>
              <a:spLocks noChangeShapeType="1"/>
            </p:cNvSpPr>
            <p:nvPr/>
          </p:nvSpPr>
          <p:spPr bwMode="auto">
            <a:xfrm>
              <a:off x="3818" y="2444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7717" name="Rectangle 10"/>
            <p:cNvSpPr>
              <a:spLocks noChangeArrowheads="1"/>
            </p:cNvSpPr>
            <p:nvPr/>
          </p:nvSpPr>
          <p:spPr bwMode="auto">
            <a:xfrm>
              <a:off x="3541" y="3716"/>
              <a:ext cx="38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6</a:t>
              </a:r>
            </a:p>
          </p:txBody>
        </p:sp>
        <p:sp>
          <p:nvSpPr>
            <p:cNvPr id="157718" name="Text Box 11"/>
            <p:cNvSpPr txBox="1">
              <a:spLocks noChangeArrowheads="1"/>
            </p:cNvSpPr>
            <p:nvPr/>
          </p:nvSpPr>
          <p:spPr bwMode="auto">
            <a:xfrm>
              <a:off x="3360" y="2112"/>
              <a:ext cx="7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Obj1.pname</a:t>
              </a:r>
            </a:p>
          </p:txBody>
        </p:sp>
        <p:sp>
          <p:nvSpPr>
            <p:cNvPr id="157719" name="Text Box 12"/>
            <p:cNvSpPr txBox="1">
              <a:spLocks noChangeArrowheads="1"/>
            </p:cNvSpPr>
            <p:nvPr/>
          </p:nvSpPr>
          <p:spPr bwMode="auto">
            <a:xfrm>
              <a:off x="3431" y="3504"/>
              <a:ext cx="6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Obj1.size</a:t>
              </a:r>
            </a:p>
          </p:txBody>
        </p:sp>
      </p:grpSp>
      <p:sp>
        <p:nvSpPr>
          <p:cNvPr id="157703" name="Rectangle 13"/>
          <p:cNvSpPr>
            <a:spLocks noChangeArrowheads="1"/>
          </p:cNvSpPr>
          <p:nvPr/>
        </p:nvSpPr>
        <p:spPr bwMode="auto">
          <a:xfrm>
            <a:off x="5410200" y="2030413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7704" name="Rectangle 14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267575" y="3249613"/>
            <a:ext cx="1754188" cy="2774950"/>
            <a:chOff x="4578" y="2112"/>
            <a:chExt cx="1105" cy="1748"/>
          </a:xfrm>
        </p:grpSpPr>
        <p:grpSp>
          <p:nvGrpSpPr>
            <p:cNvPr id="157707" name="Group 16"/>
            <p:cNvGrpSpPr>
              <a:grpSpLocks/>
            </p:cNvGrpSpPr>
            <p:nvPr/>
          </p:nvGrpSpPr>
          <p:grpSpPr bwMode="auto">
            <a:xfrm>
              <a:off x="4800" y="2112"/>
              <a:ext cx="883" cy="1748"/>
              <a:chOff x="4389" y="2112"/>
              <a:chExt cx="883" cy="1748"/>
            </a:xfrm>
          </p:grpSpPr>
          <p:sp>
            <p:nvSpPr>
              <p:cNvPr id="157709" name="Rectangle 17"/>
              <p:cNvSpPr>
                <a:spLocks noChangeArrowheads="1"/>
              </p:cNvSpPr>
              <p:nvPr/>
            </p:nvSpPr>
            <p:spPr bwMode="auto">
              <a:xfrm>
                <a:off x="4693" y="2372"/>
                <a:ext cx="384" cy="14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FF99FF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157710" name="Rectangle 18"/>
              <p:cNvSpPr>
                <a:spLocks noChangeArrowheads="1"/>
              </p:cNvSpPr>
              <p:nvPr/>
            </p:nvSpPr>
            <p:spPr bwMode="auto">
              <a:xfrm>
                <a:off x="4693" y="3716"/>
                <a:ext cx="384" cy="14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FF9933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600" b="1"/>
                  <a:t>6</a:t>
                </a:r>
              </a:p>
            </p:txBody>
          </p:sp>
          <p:sp>
            <p:nvSpPr>
              <p:cNvPr id="157711" name="Text Box 19"/>
              <p:cNvSpPr txBox="1">
                <a:spLocks noChangeArrowheads="1"/>
              </p:cNvSpPr>
              <p:nvPr/>
            </p:nvSpPr>
            <p:spPr bwMode="auto">
              <a:xfrm>
                <a:off x="4512" y="2112"/>
                <a:ext cx="76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 b="1" i="1"/>
                  <a:t>Obj2.pname</a:t>
                </a:r>
              </a:p>
            </p:txBody>
          </p:sp>
          <p:sp>
            <p:nvSpPr>
              <p:cNvPr id="157712" name="Text Box 20"/>
              <p:cNvSpPr txBox="1">
                <a:spLocks noChangeArrowheads="1"/>
              </p:cNvSpPr>
              <p:nvPr/>
            </p:nvSpPr>
            <p:spPr bwMode="auto">
              <a:xfrm>
                <a:off x="4583" y="3504"/>
                <a:ext cx="59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 b="1" i="1"/>
                  <a:t>Obj2.size</a:t>
                </a:r>
              </a:p>
            </p:txBody>
          </p:sp>
          <p:sp>
            <p:nvSpPr>
              <p:cNvPr id="157713" name="Line 21"/>
              <p:cNvSpPr>
                <a:spLocks noChangeShapeType="1"/>
              </p:cNvSpPr>
              <p:nvPr/>
            </p:nvSpPr>
            <p:spPr bwMode="auto">
              <a:xfrm rot="10800000">
                <a:off x="4389" y="2448"/>
                <a:ext cx="363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57708" name="Text Box 22"/>
            <p:cNvSpPr txBox="1">
              <a:spLocks noChangeArrowheads="1"/>
            </p:cNvSpPr>
            <p:nvPr/>
          </p:nvSpPr>
          <p:spPr bwMode="auto">
            <a:xfrm>
              <a:off x="4578" y="2352"/>
              <a:ext cx="222" cy="124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99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</p:grpSp>
      <p:sp>
        <p:nvSpPr>
          <p:cNvPr id="157706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609600" y="312738"/>
            <a:ext cx="54864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6-14 </a:t>
            </a:r>
            <a:r>
              <a:rPr lang="zh-CN" altLang="en-US" sz="2000" b="1" i="1">
                <a:solidFill>
                  <a:srgbClr val="008000"/>
                </a:solidFill>
              </a:rPr>
              <a:t>修改程序   </a:t>
            </a:r>
            <a:endParaRPr lang="zh-CN" altLang="en-US" sz="2000">
              <a:solidFill>
                <a:schemeClr val="accent2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#include&lt;string.h&gt;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   name(char *pn)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   char *pname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name :: name(char *pn)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{ cout &lt;&lt;" Constructing " &lt;&lt; pn &lt;&lt; endl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pname = new char[strlen(pn)+1]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if (pname!=0) strcpy(pname,pn)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size = strlen(pn)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} </a:t>
            </a:r>
          </a:p>
          <a:p>
            <a:pPr algn="l"/>
            <a:r>
              <a:rPr lang="en-US" altLang="zh-CN" sz="1400"/>
              <a:t>name::name(const name &amp;Obj)</a:t>
            </a:r>
          </a:p>
          <a:p>
            <a:pPr algn="l"/>
            <a:r>
              <a:rPr lang="en-US" altLang="zh-CN" sz="1400"/>
              <a:t>{ cout &lt;&lt; " Copying " &lt;&lt; Obj.pname &lt;&lt; " into its own block\n" ;</a:t>
            </a:r>
          </a:p>
          <a:p>
            <a:pPr algn="l"/>
            <a:r>
              <a:rPr lang="en-US" altLang="zh-CN" sz="1400"/>
              <a:t>  pname = new char[strlen(Obj.pname)+1] ;</a:t>
            </a:r>
          </a:p>
          <a:p>
            <a:pPr algn="l"/>
            <a:r>
              <a:rPr lang="en-US" altLang="zh-CN" sz="1400"/>
              <a:t>  if (pname!=0) strcpy(pname, Obj.pname) ;</a:t>
            </a:r>
          </a:p>
          <a:p>
            <a:pPr algn="l"/>
            <a:r>
              <a:rPr lang="en-US" altLang="zh-CN" sz="1400"/>
              <a:t>  size = Obj.size ;</a:t>
            </a:r>
          </a:p>
          <a:p>
            <a:pPr algn="l"/>
            <a:r>
              <a:rPr lang="en-US" altLang="zh-CN" sz="1400"/>
              <a:t>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{ cout &lt;&lt; " Destructing " &lt;&lt; pname &lt;&lt; endl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delete  []pname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1288195" name="Rectangle 3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5257800" y="3173413"/>
            <a:ext cx="3733800" cy="297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158725" name="Group 5"/>
          <p:cNvGrpSpPr>
            <a:grpSpLocks/>
          </p:cNvGrpSpPr>
          <p:nvPr/>
        </p:nvGrpSpPr>
        <p:grpSpPr bwMode="auto">
          <a:xfrm>
            <a:off x="5334000" y="3249613"/>
            <a:ext cx="1641475" cy="2774950"/>
            <a:chOff x="3360" y="2112"/>
            <a:chExt cx="1034" cy="1748"/>
          </a:xfrm>
        </p:grpSpPr>
        <p:sp>
          <p:nvSpPr>
            <p:cNvPr id="158737" name="Rectangle 6"/>
            <p:cNvSpPr>
              <a:spLocks noChangeArrowheads="1"/>
            </p:cNvSpPr>
            <p:nvPr/>
          </p:nvSpPr>
          <p:spPr bwMode="auto">
            <a:xfrm>
              <a:off x="3541" y="2372"/>
              <a:ext cx="384" cy="144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8738" name="Text Box 7"/>
            <p:cNvSpPr txBox="1">
              <a:spLocks noChangeArrowheads="1"/>
            </p:cNvSpPr>
            <p:nvPr/>
          </p:nvSpPr>
          <p:spPr bwMode="auto">
            <a:xfrm>
              <a:off x="4172" y="2360"/>
              <a:ext cx="222" cy="1247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  <p:sp>
          <p:nvSpPr>
            <p:cNvPr id="158739" name="Line 8"/>
            <p:cNvSpPr>
              <a:spLocks noChangeShapeType="1"/>
            </p:cNvSpPr>
            <p:nvPr/>
          </p:nvSpPr>
          <p:spPr bwMode="auto">
            <a:xfrm>
              <a:off x="3818" y="2444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8740" name="Rectangle 9"/>
            <p:cNvSpPr>
              <a:spLocks noChangeArrowheads="1"/>
            </p:cNvSpPr>
            <p:nvPr/>
          </p:nvSpPr>
          <p:spPr bwMode="auto">
            <a:xfrm>
              <a:off x="3541" y="3716"/>
              <a:ext cx="38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6</a:t>
              </a:r>
            </a:p>
          </p:txBody>
        </p:sp>
        <p:sp>
          <p:nvSpPr>
            <p:cNvPr id="158741" name="Text Box 10"/>
            <p:cNvSpPr txBox="1">
              <a:spLocks noChangeArrowheads="1"/>
            </p:cNvSpPr>
            <p:nvPr/>
          </p:nvSpPr>
          <p:spPr bwMode="auto">
            <a:xfrm>
              <a:off x="3360" y="2112"/>
              <a:ext cx="7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Obj1.pname</a:t>
              </a:r>
            </a:p>
          </p:txBody>
        </p:sp>
        <p:sp>
          <p:nvSpPr>
            <p:cNvPr id="158742" name="Text Box 11"/>
            <p:cNvSpPr txBox="1">
              <a:spLocks noChangeArrowheads="1"/>
            </p:cNvSpPr>
            <p:nvPr/>
          </p:nvSpPr>
          <p:spPr bwMode="auto">
            <a:xfrm>
              <a:off x="3431" y="3504"/>
              <a:ext cx="6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Obj1.size</a:t>
              </a:r>
            </a:p>
          </p:txBody>
        </p:sp>
      </p:grpSp>
      <p:sp>
        <p:nvSpPr>
          <p:cNvPr id="158726" name="Rectangle 12"/>
          <p:cNvSpPr>
            <a:spLocks noChangeArrowheads="1"/>
          </p:cNvSpPr>
          <p:nvPr/>
        </p:nvSpPr>
        <p:spPr bwMode="auto">
          <a:xfrm>
            <a:off x="5410200" y="2411413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8727" name="Rectangle 13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}</a:t>
            </a:r>
          </a:p>
        </p:txBody>
      </p:sp>
      <p:grpSp>
        <p:nvGrpSpPr>
          <p:cNvPr id="158728" name="Group 14"/>
          <p:cNvGrpSpPr>
            <a:grpSpLocks/>
          </p:cNvGrpSpPr>
          <p:nvPr/>
        </p:nvGrpSpPr>
        <p:grpSpPr bwMode="auto">
          <a:xfrm>
            <a:off x="7267575" y="3249613"/>
            <a:ext cx="1754188" cy="2774950"/>
            <a:chOff x="4578" y="2112"/>
            <a:chExt cx="1105" cy="1748"/>
          </a:xfrm>
        </p:grpSpPr>
        <p:grpSp>
          <p:nvGrpSpPr>
            <p:cNvPr id="158730" name="Group 15"/>
            <p:cNvGrpSpPr>
              <a:grpSpLocks/>
            </p:cNvGrpSpPr>
            <p:nvPr/>
          </p:nvGrpSpPr>
          <p:grpSpPr bwMode="auto">
            <a:xfrm>
              <a:off x="4800" y="2112"/>
              <a:ext cx="883" cy="1748"/>
              <a:chOff x="4389" y="2112"/>
              <a:chExt cx="883" cy="1748"/>
            </a:xfrm>
          </p:grpSpPr>
          <p:sp>
            <p:nvSpPr>
              <p:cNvPr id="158732" name="Rectangle 16"/>
              <p:cNvSpPr>
                <a:spLocks noChangeArrowheads="1"/>
              </p:cNvSpPr>
              <p:nvPr/>
            </p:nvSpPr>
            <p:spPr bwMode="auto">
              <a:xfrm>
                <a:off x="4693" y="2372"/>
                <a:ext cx="384" cy="14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FF99FF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158733" name="Rectangle 17"/>
              <p:cNvSpPr>
                <a:spLocks noChangeArrowheads="1"/>
              </p:cNvSpPr>
              <p:nvPr/>
            </p:nvSpPr>
            <p:spPr bwMode="auto">
              <a:xfrm>
                <a:off x="4693" y="3716"/>
                <a:ext cx="384" cy="14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FF9933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600" b="1"/>
                  <a:t>6</a:t>
                </a:r>
              </a:p>
            </p:txBody>
          </p:sp>
          <p:sp>
            <p:nvSpPr>
              <p:cNvPr id="158734" name="Text Box 18"/>
              <p:cNvSpPr txBox="1">
                <a:spLocks noChangeArrowheads="1"/>
              </p:cNvSpPr>
              <p:nvPr/>
            </p:nvSpPr>
            <p:spPr bwMode="auto">
              <a:xfrm>
                <a:off x="4512" y="2112"/>
                <a:ext cx="76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 b="1" i="1"/>
                  <a:t>Obj2.pname</a:t>
                </a:r>
              </a:p>
            </p:txBody>
          </p:sp>
          <p:sp>
            <p:nvSpPr>
              <p:cNvPr id="158735" name="Text Box 19"/>
              <p:cNvSpPr txBox="1">
                <a:spLocks noChangeArrowheads="1"/>
              </p:cNvSpPr>
              <p:nvPr/>
            </p:nvSpPr>
            <p:spPr bwMode="auto">
              <a:xfrm>
                <a:off x="4583" y="3504"/>
                <a:ext cx="59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 b="1" i="1"/>
                  <a:t>Obj2.size</a:t>
                </a:r>
              </a:p>
            </p:txBody>
          </p:sp>
          <p:sp>
            <p:nvSpPr>
              <p:cNvPr id="158736" name="Line 20"/>
              <p:cNvSpPr>
                <a:spLocks noChangeShapeType="1"/>
              </p:cNvSpPr>
              <p:nvPr/>
            </p:nvSpPr>
            <p:spPr bwMode="auto">
              <a:xfrm rot="10800000">
                <a:off x="4389" y="2448"/>
                <a:ext cx="363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58731" name="Text Box 21"/>
            <p:cNvSpPr txBox="1">
              <a:spLocks noChangeArrowheads="1"/>
            </p:cNvSpPr>
            <p:nvPr/>
          </p:nvSpPr>
          <p:spPr bwMode="auto">
            <a:xfrm>
              <a:off x="4578" y="2352"/>
              <a:ext cx="222" cy="124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99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</p:grpSp>
      <p:sp>
        <p:nvSpPr>
          <p:cNvPr id="158729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2"/>
          <p:cNvSpPr txBox="1">
            <a:spLocks noChangeArrowheads="1"/>
          </p:cNvSpPr>
          <p:nvPr/>
        </p:nvSpPr>
        <p:spPr bwMode="auto">
          <a:xfrm>
            <a:off x="609600" y="312738"/>
            <a:ext cx="54864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6-14 </a:t>
            </a:r>
            <a:r>
              <a:rPr lang="zh-CN" altLang="en-US" sz="2000" b="1" i="1">
                <a:solidFill>
                  <a:srgbClr val="008000"/>
                </a:solidFill>
              </a:rPr>
              <a:t>修改程序   </a:t>
            </a:r>
            <a:endParaRPr lang="zh-CN" altLang="en-US" sz="2000">
              <a:solidFill>
                <a:schemeClr val="accent2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#include&lt;string.h&gt;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   name(char *pn)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   char *pname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name :: name(char *pn)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{ cout &lt;&lt;" Constructing " &lt;&lt; pn &lt;&lt; endl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pname = new char[strlen(pn)+1]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if (pname!=0) strcpy(pname,pn)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size = strlen(pn)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} </a:t>
            </a:r>
          </a:p>
          <a:p>
            <a:pPr algn="l"/>
            <a:r>
              <a:rPr lang="en-US" altLang="zh-CN" sz="1400"/>
              <a:t>name::name(const name &amp;Obj)</a:t>
            </a:r>
          </a:p>
          <a:p>
            <a:pPr algn="l"/>
            <a:r>
              <a:rPr lang="en-US" altLang="zh-CN" sz="1400"/>
              <a:t>{ cout &lt;&lt; " Copying " &lt;&lt; Obj.pname &lt;&lt; " into its own block\n" ;</a:t>
            </a:r>
          </a:p>
          <a:p>
            <a:pPr algn="l"/>
            <a:r>
              <a:rPr lang="en-US" altLang="zh-CN" sz="1400"/>
              <a:t>  pname = new char[strlen(Obj.pname)+1] ;</a:t>
            </a:r>
          </a:p>
          <a:p>
            <a:pPr algn="l"/>
            <a:r>
              <a:rPr lang="en-US" altLang="zh-CN" sz="1400"/>
              <a:t>  if (pname!=0) strcpy(pname, Obj.pname) ;</a:t>
            </a:r>
          </a:p>
          <a:p>
            <a:pPr algn="l"/>
            <a:r>
              <a:rPr lang="en-US" altLang="zh-CN" sz="1400"/>
              <a:t>  size = Obj.size ;</a:t>
            </a:r>
          </a:p>
          <a:p>
            <a:pPr algn="l"/>
            <a:r>
              <a:rPr lang="en-US" altLang="zh-CN" sz="1400"/>
              <a:t>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{ cout &lt;&lt; " Destructing " &lt;&lt; pname &lt;&lt; endl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delete  []pname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1289219" name="Rectangle 3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5257800" y="3173413"/>
            <a:ext cx="3733800" cy="297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159749" name="Group 5"/>
          <p:cNvGrpSpPr>
            <a:grpSpLocks/>
          </p:cNvGrpSpPr>
          <p:nvPr/>
        </p:nvGrpSpPr>
        <p:grpSpPr bwMode="auto">
          <a:xfrm>
            <a:off x="5334000" y="3249613"/>
            <a:ext cx="1641475" cy="2774950"/>
            <a:chOff x="3360" y="2112"/>
            <a:chExt cx="1034" cy="1748"/>
          </a:xfrm>
        </p:grpSpPr>
        <p:sp>
          <p:nvSpPr>
            <p:cNvPr id="159759" name="Rectangle 6"/>
            <p:cNvSpPr>
              <a:spLocks noChangeArrowheads="1"/>
            </p:cNvSpPr>
            <p:nvPr/>
          </p:nvSpPr>
          <p:spPr bwMode="auto">
            <a:xfrm>
              <a:off x="3541" y="2372"/>
              <a:ext cx="384" cy="144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9760" name="Text Box 7"/>
            <p:cNvSpPr txBox="1">
              <a:spLocks noChangeArrowheads="1"/>
            </p:cNvSpPr>
            <p:nvPr/>
          </p:nvSpPr>
          <p:spPr bwMode="auto">
            <a:xfrm>
              <a:off x="4172" y="2360"/>
              <a:ext cx="222" cy="1247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  <p:sp>
          <p:nvSpPr>
            <p:cNvPr id="159761" name="Line 8"/>
            <p:cNvSpPr>
              <a:spLocks noChangeShapeType="1"/>
            </p:cNvSpPr>
            <p:nvPr/>
          </p:nvSpPr>
          <p:spPr bwMode="auto">
            <a:xfrm>
              <a:off x="3818" y="2444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9762" name="Rectangle 9"/>
            <p:cNvSpPr>
              <a:spLocks noChangeArrowheads="1"/>
            </p:cNvSpPr>
            <p:nvPr/>
          </p:nvSpPr>
          <p:spPr bwMode="auto">
            <a:xfrm>
              <a:off x="3541" y="3716"/>
              <a:ext cx="38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6</a:t>
              </a:r>
            </a:p>
          </p:txBody>
        </p:sp>
        <p:sp>
          <p:nvSpPr>
            <p:cNvPr id="159763" name="Text Box 10"/>
            <p:cNvSpPr txBox="1">
              <a:spLocks noChangeArrowheads="1"/>
            </p:cNvSpPr>
            <p:nvPr/>
          </p:nvSpPr>
          <p:spPr bwMode="auto">
            <a:xfrm>
              <a:off x="3360" y="2112"/>
              <a:ext cx="7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Obj1.pname</a:t>
              </a:r>
            </a:p>
          </p:txBody>
        </p:sp>
        <p:sp>
          <p:nvSpPr>
            <p:cNvPr id="159764" name="Text Box 11"/>
            <p:cNvSpPr txBox="1">
              <a:spLocks noChangeArrowheads="1"/>
            </p:cNvSpPr>
            <p:nvPr/>
          </p:nvSpPr>
          <p:spPr bwMode="auto">
            <a:xfrm>
              <a:off x="3431" y="3504"/>
              <a:ext cx="6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Obj1.size</a:t>
              </a:r>
            </a:p>
          </p:txBody>
        </p:sp>
      </p:grpSp>
      <p:sp>
        <p:nvSpPr>
          <p:cNvPr id="159750" name="Rectangle 12"/>
          <p:cNvSpPr>
            <a:spLocks noChangeArrowheads="1"/>
          </p:cNvSpPr>
          <p:nvPr/>
        </p:nvSpPr>
        <p:spPr bwMode="auto">
          <a:xfrm>
            <a:off x="5410200" y="2411413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9751" name="Rectangle 13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}</a:t>
            </a:r>
          </a:p>
        </p:txBody>
      </p:sp>
      <p:sp>
        <p:nvSpPr>
          <p:cNvPr id="159752" name="Rectangle 14"/>
          <p:cNvSpPr>
            <a:spLocks noChangeArrowheads="1"/>
          </p:cNvSpPr>
          <p:nvPr/>
        </p:nvSpPr>
        <p:spPr bwMode="auto">
          <a:xfrm>
            <a:off x="8102600" y="3662363"/>
            <a:ext cx="609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99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C0C0C0"/>
              </a:solidFill>
            </a:endParaRPr>
          </a:p>
        </p:txBody>
      </p:sp>
      <p:sp>
        <p:nvSpPr>
          <p:cNvPr id="159753" name="Rectangle 15"/>
          <p:cNvSpPr>
            <a:spLocks noChangeArrowheads="1"/>
          </p:cNvSpPr>
          <p:nvPr/>
        </p:nvSpPr>
        <p:spPr bwMode="auto">
          <a:xfrm>
            <a:off x="8102600" y="5795963"/>
            <a:ext cx="609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9933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 b="1">
                <a:solidFill>
                  <a:srgbClr val="C0C0C0"/>
                </a:solidFill>
              </a:rPr>
              <a:t>6</a:t>
            </a:r>
          </a:p>
        </p:txBody>
      </p:sp>
      <p:sp>
        <p:nvSpPr>
          <p:cNvPr id="159754" name="Text Box 16"/>
          <p:cNvSpPr txBox="1">
            <a:spLocks noChangeArrowheads="1"/>
          </p:cNvSpPr>
          <p:nvPr/>
        </p:nvSpPr>
        <p:spPr bwMode="auto">
          <a:xfrm>
            <a:off x="7815263" y="3249613"/>
            <a:ext cx="120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 i="1">
                <a:solidFill>
                  <a:srgbClr val="C0C0C0"/>
                </a:solidFill>
              </a:rPr>
              <a:t>Obj2.pname</a:t>
            </a:r>
          </a:p>
        </p:txBody>
      </p:sp>
      <p:sp>
        <p:nvSpPr>
          <p:cNvPr id="159755" name="Text Box 17"/>
          <p:cNvSpPr txBox="1">
            <a:spLocks noChangeArrowheads="1"/>
          </p:cNvSpPr>
          <p:nvPr/>
        </p:nvSpPr>
        <p:spPr bwMode="auto">
          <a:xfrm>
            <a:off x="7927975" y="5459413"/>
            <a:ext cx="947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 i="1">
                <a:solidFill>
                  <a:srgbClr val="C0C0C0"/>
                </a:solidFill>
              </a:rPr>
              <a:t>Obj2.size</a:t>
            </a:r>
          </a:p>
        </p:txBody>
      </p:sp>
      <p:sp>
        <p:nvSpPr>
          <p:cNvPr id="159756" name="Line 18"/>
          <p:cNvSpPr>
            <a:spLocks noChangeShapeType="1"/>
          </p:cNvSpPr>
          <p:nvPr/>
        </p:nvSpPr>
        <p:spPr bwMode="auto">
          <a:xfrm rot="10800000">
            <a:off x="7620000" y="3783013"/>
            <a:ext cx="576263" cy="0"/>
          </a:xfrm>
          <a:prstGeom prst="line">
            <a:avLst/>
          </a:prstGeom>
          <a:noFill/>
          <a:ln w="12700">
            <a:solidFill>
              <a:srgbClr val="FF7C80"/>
            </a:solidFill>
            <a:prstDash val="dash"/>
            <a:round/>
            <a:headEnd/>
            <a:tailEnd type="stealth" w="lg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9757" name="Text Box 19"/>
          <p:cNvSpPr txBox="1">
            <a:spLocks noChangeArrowheads="1"/>
          </p:cNvSpPr>
          <p:nvPr/>
        </p:nvSpPr>
        <p:spPr bwMode="auto">
          <a:xfrm>
            <a:off x="7267575" y="3630613"/>
            <a:ext cx="352425" cy="1979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99FF99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o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a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m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e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\0</a:t>
            </a:r>
          </a:p>
        </p:txBody>
      </p:sp>
      <p:sp>
        <p:nvSpPr>
          <p:cNvPr id="159758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2"/>
          <p:cNvSpPr txBox="1">
            <a:spLocks noChangeArrowheads="1"/>
          </p:cNvSpPr>
          <p:nvPr/>
        </p:nvSpPr>
        <p:spPr bwMode="auto">
          <a:xfrm>
            <a:off x="609600" y="312738"/>
            <a:ext cx="54864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6-14 </a:t>
            </a:r>
            <a:r>
              <a:rPr lang="zh-CN" altLang="en-US" sz="2000" b="1" i="1">
                <a:solidFill>
                  <a:srgbClr val="008000"/>
                </a:solidFill>
              </a:rPr>
              <a:t>修改程序   </a:t>
            </a:r>
            <a:endParaRPr lang="zh-CN" altLang="en-US" sz="2000">
              <a:solidFill>
                <a:schemeClr val="accent2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#include&lt;string.h&gt;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   name(char *pn)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   char *pname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name :: name(char *pn)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{ cout &lt;&lt;" Constructing " &lt;&lt; pn &lt;&lt; endl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pname = new char[strlen(pn)+1]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if (pname!=0) strcpy(pname,pn)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   size = strlen(pn)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/>
              <a:t> } </a:t>
            </a:r>
          </a:p>
          <a:p>
            <a:pPr algn="l"/>
            <a:r>
              <a:rPr lang="en-US" altLang="zh-CN" sz="1400"/>
              <a:t>name::name(const name &amp;Obj)</a:t>
            </a:r>
          </a:p>
          <a:p>
            <a:pPr algn="l"/>
            <a:r>
              <a:rPr lang="en-US" altLang="zh-CN" sz="1400"/>
              <a:t>{ cout &lt;&lt; " Copying " &lt;&lt; Obj.pname &lt;&lt; " into its own block\n" ;</a:t>
            </a:r>
          </a:p>
          <a:p>
            <a:pPr algn="l"/>
            <a:r>
              <a:rPr lang="en-US" altLang="zh-CN" sz="1400"/>
              <a:t>  pname = new char[strlen(Obj.pname)+1] ;</a:t>
            </a:r>
          </a:p>
          <a:p>
            <a:pPr algn="l"/>
            <a:r>
              <a:rPr lang="en-US" altLang="zh-CN" sz="1400"/>
              <a:t>  if (pname!=0) strcpy(pname, Obj.pname) ;</a:t>
            </a:r>
          </a:p>
          <a:p>
            <a:pPr algn="l"/>
            <a:r>
              <a:rPr lang="en-US" altLang="zh-CN" sz="1400"/>
              <a:t>  size = Obj.size ;</a:t>
            </a:r>
          </a:p>
          <a:p>
            <a:pPr algn="l"/>
            <a:r>
              <a:rPr lang="en-US" altLang="zh-CN" sz="1400"/>
              <a:t>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{ cout &lt;&lt; " Destructing " &lt;&lt; pname &lt;&lt; endl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delete  []pname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1290243" name="Rectangle 3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5257800" y="3173413"/>
            <a:ext cx="3733800" cy="297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5621338" y="3662363"/>
            <a:ext cx="609600" cy="228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C0C0C0"/>
              </a:solidFill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6623050" y="3643313"/>
            <a:ext cx="352425" cy="1979612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o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a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m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e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\0</a:t>
            </a:r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>
            <a:off x="6061075" y="3776663"/>
            <a:ext cx="576263" cy="0"/>
          </a:xfrm>
          <a:prstGeom prst="line">
            <a:avLst/>
          </a:prstGeom>
          <a:noFill/>
          <a:ln w="12700">
            <a:solidFill>
              <a:srgbClr val="FF7C80"/>
            </a:solidFill>
            <a:prstDash val="dash"/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5621338" y="5795963"/>
            <a:ext cx="609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 b="1">
                <a:solidFill>
                  <a:srgbClr val="C0C0C0"/>
                </a:solidFill>
              </a:rPr>
              <a:t>6</a:t>
            </a: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5334000" y="3249613"/>
            <a:ext cx="1263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C0C0C0"/>
                </a:solidFill>
              </a:rPr>
              <a:t>Obj1.pname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5446713" y="5459413"/>
            <a:ext cx="993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C0C0C0"/>
                </a:solidFill>
              </a:rPr>
              <a:t>Obj1.size</a:t>
            </a: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5410200" y="2411413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}</a:t>
            </a:r>
          </a:p>
        </p:txBody>
      </p:sp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8102600" y="3662363"/>
            <a:ext cx="609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99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C0C0C0"/>
              </a:solidFill>
            </a:endParaRPr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8102600" y="5795963"/>
            <a:ext cx="609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9933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 b="1">
                <a:solidFill>
                  <a:srgbClr val="C0C0C0"/>
                </a:solidFill>
              </a:rPr>
              <a:t>6</a:t>
            </a:r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7815263" y="3249613"/>
            <a:ext cx="120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 i="1">
                <a:solidFill>
                  <a:srgbClr val="C0C0C0"/>
                </a:solidFill>
              </a:rPr>
              <a:t>Obj2.pname</a:t>
            </a:r>
          </a:p>
        </p:txBody>
      </p:sp>
      <p:sp>
        <p:nvSpPr>
          <p:cNvPr id="160784" name="Text Box 16"/>
          <p:cNvSpPr txBox="1">
            <a:spLocks noChangeArrowheads="1"/>
          </p:cNvSpPr>
          <p:nvPr/>
        </p:nvSpPr>
        <p:spPr bwMode="auto">
          <a:xfrm>
            <a:off x="7927975" y="5459413"/>
            <a:ext cx="947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 i="1">
                <a:solidFill>
                  <a:srgbClr val="C0C0C0"/>
                </a:solidFill>
              </a:rPr>
              <a:t>Obj2.size</a:t>
            </a:r>
          </a:p>
        </p:txBody>
      </p:sp>
      <p:sp>
        <p:nvSpPr>
          <p:cNvPr id="160785" name="Line 17"/>
          <p:cNvSpPr>
            <a:spLocks noChangeShapeType="1"/>
          </p:cNvSpPr>
          <p:nvPr/>
        </p:nvSpPr>
        <p:spPr bwMode="auto">
          <a:xfrm rot="10800000">
            <a:off x="7620000" y="3783013"/>
            <a:ext cx="576263" cy="0"/>
          </a:xfrm>
          <a:prstGeom prst="line">
            <a:avLst/>
          </a:prstGeom>
          <a:noFill/>
          <a:ln w="12700">
            <a:solidFill>
              <a:srgbClr val="FF7C80"/>
            </a:solidFill>
            <a:prstDash val="dash"/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0786" name="Text Box 18"/>
          <p:cNvSpPr txBox="1">
            <a:spLocks noChangeArrowheads="1"/>
          </p:cNvSpPr>
          <p:nvPr/>
        </p:nvSpPr>
        <p:spPr bwMode="auto">
          <a:xfrm>
            <a:off x="7267575" y="3630613"/>
            <a:ext cx="352425" cy="1979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99FF99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o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a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m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e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\0</a:t>
            </a:r>
          </a:p>
        </p:txBody>
      </p:sp>
      <p:sp>
        <p:nvSpPr>
          <p:cNvPr id="1290259" name="Oval 19"/>
          <p:cNvSpPr>
            <a:spLocks noChangeArrowheads="1"/>
          </p:cNvSpPr>
          <p:nvPr/>
        </p:nvSpPr>
        <p:spPr bwMode="auto">
          <a:xfrm>
            <a:off x="1219200" y="2411413"/>
            <a:ext cx="3733800" cy="1066800"/>
          </a:xfrm>
          <a:prstGeom prst="ellipse">
            <a:avLst/>
          </a:prstGeom>
          <a:gradFill rotWithShape="0">
            <a:gsLst>
              <a:gs pos="0">
                <a:srgbClr val="99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 wrap="none" anchor="ctr">
            <a:flatTx/>
          </a:bodyPr>
          <a:lstStyle/>
          <a:p>
            <a:r>
              <a:rPr lang="zh-CN" altLang="en-US" sz="2000" b="1">
                <a:solidFill>
                  <a:srgbClr val="FF3300"/>
                </a:solidFill>
              </a:rPr>
              <a:t>正确析构对象</a:t>
            </a:r>
          </a:p>
        </p:txBody>
      </p:sp>
      <p:sp>
        <p:nvSpPr>
          <p:cNvPr id="160788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6.2.4  </a:t>
            </a:r>
            <a:r>
              <a:rPr lang="zh-CN" altLang="en-US" smtClean="0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59" grpId="0" animBg="1" autoUpdateAnimBg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ChangeArrowheads="1"/>
          </p:cNvSpPr>
          <p:nvPr/>
        </p:nvSpPr>
        <p:spPr bwMode="auto">
          <a:xfrm>
            <a:off x="533400" y="762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6.3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类的其他成员 </a:t>
            </a:r>
          </a:p>
        </p:txBody>
      </p:sp>
      <p:sp>
        <p:nvSpPr>
          <p:cNvPr id="1291267" name="Text Box 3"/>
          <p:cNvSpPr txBox="1">
            <a:spLocks noChangeArrowheads="1"/>
          </p:cNvSpPr>
          <p:nvPr/>
        </p:nvSpPr>
        <p:spPr bwMode="auto">
          <a:xfrm>
            <a:off x="900113" y="2204864"/>
            <a:ext cx="7391400" cy="277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b="1" dirty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类定义中除了一般指定访问权限的成员，还可以定义各种特殊用途的成员。</a:t>
            </a:r>
          </a:p>
          <a:p>
            <a:pPr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1" dirty="0">
                <a:latin typeface="黑体" pitchFamily="2" charset="-122"/>
                <a:ea typeface="黑体" pitchFamily="2" charset="-122"/>
              </a:rPr>
              <a:t>	常成员</a:t>
            </a:r>
          </a:p>
          <a:p>
            <a:pPr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1" dirty="0">
                <a:latin typeface="黑体" pitchFamily="2" charset="-122"/>
                <a:ea typeface="黑体" pitchFamily="2" charset="-122"/>
              </a:rPr>
              <a:t>	静态成员</a:t>
            </a:r>
          </a:p>
          <a:p>
            <a:pPr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1" dirty="0">
                <a:latin typeface="黑体" pitchFamily="2" charset="-122"/>
                <a:ea typeface="黑体" pitchFamily="2" charset="-122"/>
              </a:rPr>
              <a:t>	友元</a:t>
            </a:r>
            <a:endParaRPr lang="zh-CN" altLang="en-US" b="1" dirty="0"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  </a:t>
            </a:r>
            <a:r>
              <a:rPr lang="zh-CN" altLang="en-US" smtClean="0"/>
              <a:t>类的其他成员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75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129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129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"/>
                                        <p:tgtEl>
                                          <p:spTgt spid="129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6" grpId="0" autoUpdateAnimBg="0"/>
      <p:bldP spid="1291267" grpId="0" build="p" autoUpdateAnimBg="0" advAuto="100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ChangeArrowheads="1"/>
          </p:cNvSpPr>
          <p:nvPr/>
        </p:nvSpPr>
        <p:spPr bwMode="auto">
          <a:xfrm>
            <a:off x="533400" y="762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6.3.1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常成员 </a:t>
            </a:r>
          </a:p>
        </p:txBody>
      </p:sp>
      <p:sp>
        <p:nvSpPr>
          <p:cNvPr id="1381379" name="Text Box 3"/>
          <p:cNvSpPr txBox="1">
            <a:spLocks noChangeArrowheads="1"/>
          </p:cNvSpPr>
          <p:nvPr/>
        </p:nvSpPr>
        <p:spPr bwMode="auto">
          <a:xfrm>
            <a:off x="873125" y="2060848"/>
            <a:ext cx="7397750" cy="304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b="1" dirty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常数据成员是指数据成员在</a:t>
            </a:r>
            <a:r>
              <a:rPr lang="zh-CN" altLang="en-US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实例化被初始化后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约束为只读。</a:t>
            </a:r>
          </a:p>
          <a:p>
            <a:pPr algn="l"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b="1" dirty="0">
                <a:latin typeface="黑体" pitchFamily="2" charset="-122"/>
                <a:ea typeface="黑体" pitchFamily="2" charset="-122"/>
              </a:rPr>
              <a:t> 常成员函数是指成员函数的</a:t>
            </a:r>
            <a:r>
              <a:rPr lang="en-US" altLang="zh-CN" b="1" dirty="0">
                <a:latin typeface="黑体" pitchFamily="2" charset="-122"/>
                <a:ea typeface="黑体" pitchFamily="2" charset="-122"/>
              </a:rPr>
              <a:t>this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指针被约束为指向常量的常指针，函数体内不能修改数据成员的值。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138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138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1378" grpId="0" autoUpdateAnimBg="0"/>
      <p:bldP spid="1381379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  </a:t>
            </a:r>
            <a:r>
              <a:rPr lang="zh-CN" altLang="en-US" sz="2000" b="1" i="1">
                <a:solidFill>
                  <a:srgbClr val="00800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143812" name="Rectangle 4"/>
          <p:cNvSpPr>
            <a:spLocks noChangeArrowheads="1"/>
          </p:cNvSpPr>
          <p:nvPr/>
        </p:nvSpPr>
        <p:spPr bwMode="auto">
          <a:xfrm>
            <a:off x="838200" y="2590800"/>
            <a:ext cx="7543800" cy="1412875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 void  Set(int m, int d, int y )  { month = m ;  day = d ; year = y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 int  IsLeapYear()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    { return ( year%4 == 0 &amp;&amp; year%100 != 0 )||( year%400 == 0); }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 void  Print()  { cout &lt;&lt; year &lt;&lt; "." &lt;&lt; month &lt;&lt; "." &lt;&lt; day &lt;&lt; endl ; }</a:t>
            </a:r>
          </a:p>
        </p:txBody>
      </p:sp>
      <p:sp>
        <p:nvSpPr>
          <p:cNvPr id="1143813" name="AutoShape 5"/>
          <p:cNvSpPr>
            <a:spLocks/>
          </p:cNvSpPr>
          <p:nvPr/>
        </p:nvSpPr>
        <p:spPr bwMode="auto">
          <a:xfrm>
            <a:off x="5943600" y="685800"/>
            <a:ext cx="2362200" cy="914400"/>
          </a:xfrm>
          <a:prstGeom prst="borderCallout2">
            <a:avLst>
              <a:gd name="adj1" fmla="val 12500"/>
              <a:gd name="adj2" fmla="val -3227"/>
              <a:gd name="adj3" fmla="val 12500"/>
              <a:gd name="adj4" fmla="val -18213"/>
              <a:gd name="adj5" fmla="val 206079"/>
              <a:gd name="adj6" fmla="val -6639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类中定义成员函数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内联函数处理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2" grpId="0" animBg="1" autoUpdateAnimBg="0"/>
      <p:bldP spid="1143813" grpId="0" animBg="1" autoUpdateAnimBg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82403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6-15  </a:t>
            </a:r>
            <a:r>
              <a:rPr lang="zh-CN" altLang="en-US" sz="1800" b="1" i="1">
                <a:solidFill>
                  <a:srgbClr val="006600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class Mclass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int k;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const int M;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Mclass() : M(5) { } 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void testFun()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 { </a:t>
            </a:r>
            <a:r>
              <a:rPr lang="en-US" altLang="zh-CN" sz="1800" b="1">
                <a:solidFill>
                  <a:srgbClr val="006600"/>
                </a:solidFill>
              </a:rPr>
              <a:t>//M++;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     k++;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 }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} ;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8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02" grpId="0" autoUpdateAnimBg="0"/>
      <p:bldP spid="1382403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84451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6-15  </a:t>
            </a:r>
            <a:r>
              <a:rPr lang="zh-CN" altLang="en-US" sz="1800" b="1" i="1">
                <a:solidFill>
                  <a:srgbClr val="006600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Mclass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int k;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   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 int M;</a:t>
            </a:r>
            <a:r>
              <a:rPr lang="en-US" altLang="zh-CN" sz="1800" b="1"/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说明常数据成员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    </a:t>
            </a:r>
            <a:r>
              <a:rPr lang="en-US" altLang="zh-CN" sz="1800"/>
              <a:t>Mclass() : M(5) { }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void testFun()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 { </a:t>
            </a:r>
            <a:r>
              <a:rPr lang="en-US" altLang="zh-CN" sz="1800">
                <a:solidFill>
                  <a:srgbClr val="006600"/>
                </a:solidFill>
              </a:rPr>
              <a:t>//M++;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     k++;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} ;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85475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6-15  </a:t>
            </a:r>
            <a:r>
              <a:rPr lang="zh-CN" altLang="en-US" sz="1800" b="1" i="1">
                <a:solidFill>
                  <a:srgbClr val="006600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Mclass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int k;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const int M;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说明常数据成员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  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Mclass() : M(5) { }</a:t>
            </a:r>
            <a:r>
              <a:rPr lang="en-US" altLang="zh-CN" sz="1800" b="1"/>
              <a:t>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用初始式对常数据成员赋值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    </a:t>
            </a:r>
            <a:r>
              <a:rPr lang="en-US" altLang="zh-CN" sz="1800"/>
              <a:t>void testFun()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 { </a:t>
            </a:r>
            <a:r>
              <a:rPr lang="en-US" altLang="zh-CN" sz="1800">
                <a:solidFill>
                  <a:srgbClr val="006600"/>
                </a:solidFill>
              </a:rPr>
              <a:t>//M++;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     k++;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} ;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86499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6-15  </a:t>
            </a:r>
            <a:r>
              <a:rPr lang="zh-CN" altLang="en-US" sz="1800" b="1" i="1">
                <a:solidFill>
                  <a:srgbClr val="006600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Mclass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int k;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const int M;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说明常数据成员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/>
              <a:t>       </a:t>
            </a:r>
            <a:r>
              <a:rPr lang="en-US" altLang="zh-CN" sz="1800"/>
              <a:t>Mclass() : M(5) { } 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用初始式对常数据成员赋值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/>
              <a:t>       </a:t>
            </a:r>
            <a:r>
              <a:rPr lang="en-US" altLang="zh-CN" sz="1800"/>
              <a:t>void testFun()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      </a:t>
            </a:r>
            <a:r>
              <a:rPr lang="en-US" altLang="zh-CN" sz="1800"/>
              <a:t>{</a:t>
            </a:r>
            <a:r>
              <a:rPr lang="en-US" altLang="zh-CN" sz="1800" b="1"/>
              <a:t> </a:t>
            </a:r>
            <a:r>
              <a:rPr lang="en-US" altLang="zh-CN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//M++;</a:t>
            </a:r>
            <a:r>
              <a:rPr lang="en-US" altLang="zh-CN" sz="1800" b="1"/>
              <a:t>	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错误，不能在成员函数中修改常数据成员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         </a:t>
            </a:r>
            <a:r>
              <a:rPr lang="en-US" altLang="zh-CN" sz="1800"/>
              <a:t>k++;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} ;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87523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6-15  </a:t>
            </a:r>
            <a:r>
              <a:rPr lang="zh-CN" altLang="en-US" sz="1800" b="1" i="1">
                <a:solidFill>
                  <a:srgbClr val="006600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Mclass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int k;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const int M;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说明常数据成员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/>
              <a:t>       </a:t>
            </a:r>
            <a:r>
              <a:rPr lang="en-US" altLang="zh-CN" sz="1800"/>
              <a:t>Mclass() : M(5) { } 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用初始式对常数据成员赋值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/>
              <a:t>       </a:t>
            </a:r>
            <a:r>
              <a:rPr lang="en-US" altLang="zh-CN" sz="1800"/>
              <a:t>void testFun()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 { </a:t>
            </a:r>
            <a:r>
              <a:rPr lang="en-US" altLang="zh-CN" sz="1800">
                <a:solidFill>
                  <a:srgbClr val="006600"/>
                </a:solidFill>
              </a:rPr>
              <a:t>//M++;</a:t>
            </a:r>
            <a:r>
              <a:rPr lang="en-US" altLang="zh-CN" sz="1800"/>
              <a:t>	 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错误，不能在成员函数中修改常数据成员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       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k++;</a:t>
            </a:r>
            <a:r>
              <a:rPr lang="en-US" altLang="zh-CN" sz="1800" b="1"/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可以修改一般数据成员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     </a:t>
            </a:r>
            <a:r>
              <a:rPr lang="en-US" altLang="zh-CN" sz="1800"/>
              <a:t>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} ;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426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例</a:t>
            </a:r>
            <a:r>
              <a:rPr lang="en-US" altLang="zh-CN" sz="1800" b="1" i="1">
                <a:solidFill>
                  <a:schemeClr val="folHlink"/>
                </a:solidFill>
              </a:rPr>
              <a:t>6-15  </a:t>
            </a:r>
            <a:r>
              <a:rPr lang="zh-CN" altLang="en-US" sz="1800" b="1" i="1">
                <a:solidFill>
                  <a:schemeClr val="folHlink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Mclass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int k;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const int M;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说明常数据成员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</a:t>
            </a:r>
            <a:r>
              <a:rPr lang="en-US" altLang="zh-CN" sz="1800"/>
              <a:t>Mclass() : M(5) { } 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用初始式对常数据成员赋值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</a:t>
            </a:r>
            <a:r>
              <a:rPr lang="en-US" altLang="zh-CN" sz="1800"/>
              <a:t>void testFun()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{ </a:t>
            </a:r>
            <a:r>
              <a:rPr lang="en-US" altLang="zh-CN" sz="1800">
                <a:solidFill>
                  <a:srgbClr val="006600"/>
                </a:solidFill>
              </a:rPr>
              <a:t>//M++;</a:t>
            </a:r>
            <a:r>
              <a:rPr lang="en-US" altLang="zh-CN" sz="1800"/>
              <a:t>	 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错误，不能在成员函数中修改常数据成员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     </a:t>
            </a:r>
            <a:r>
              <a:rPr lang="en-US" altLang="zh-CN" sz="1800"/>
              <a:t>k++;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可以修改一般数据成员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 </a:t>
            </a:r>
            <a:r>
              <a:rPr lang="en-US" altLang="zh-CN" sz="1800"/>
              <a:t>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} ;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  <p:sp>
        <p:nvSpPr>
          <p:cNvPr id="1383429" name="Rectangle 5"/>
          <p:cNvSpPr>
            <a:spLocks noChangeArrowheads="1"/>
          </p:cNvSpPr>
          <p:nvPr/>
        </p:nvSpPr>
        <p:spPr bwMode="auto">
          <a:xfrm>
            <a:off x="2555875" y="3213100"/>
            <a:ext cx="6507163" cy="33940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Mclass t1, t2;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t1.k=100;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</a:t>
            </a:r>
            <a:r>
              <a:rPr lang="en-US" altLang="zh-CN" sz="1800" b="1">
                <a:solidFill>
                  <a:srgbClr val="006600"/>
                </a:solidFill>
              </a:rPr>
              <a:t>//t1.M=123;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cout&lt;&lt;"t1.k="&lt;&lt;t1.k&lt;&lt;'\t'&lt;&lt;"t1.M="&lt;&lt;t1.M&lt;&lt;endl;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t2.k=200;   t2.testFun();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cout&lt;&lt;"&amp;t1.M="&lt;&lt;&amp;t1.M&lt;&lt;endl;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cout&lt;&lt;"t2.k="&lt;&lt;t2.k&lt;&lt;'\t'&lt;&lt;"t2.M="&lt;&lt;t2.M&lt;&lt;endl;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cout&lt;&lt;"&amp;t2.M="&lt;&lt;&amp;t2.M&lt;&lt;endl;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429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例</a:t>
            </a:r>
            <a:r>
              <a:rPr lang="en-US" altLang="zh-CN" sz="1800" b="1" i="1">
                <a:solidFill>
                  <a:schemeClr val="folHlink"/>
                </a:solidFill>
              </a:rPr>
              <a:t>6-15  </a:t>
            </a:r>
            <a:r>
              <a:rPr lang="zh-CN" altLang="en-US" sz="1800" b="1" i="1">
                <a:solidFill>
                  <a:schemeClr val="folHlink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Mclass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int k;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const int M;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说明常数据成员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</a:t>
            </a:r>
            <a:r>
              <a:rPr lang="en-US" altLang="zh-CN" sz="1800"/>
              <a:t>Mclass() : M(5) { } 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用初始式对常数据成员赋值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</a:t>
            </a:r>
            <a:r>
              <a:rPr lang="en-US" altLang="zh-CN" sz="1800"/>
              <a:t>void testFun()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{ </a:t>
            </a:r>
            <a:r>
              <a:rPr lang="en-US" altLang="zh-CN" sz="1800">
                <a:solidFill>
                  <a:srgbClr val="006600"/>
                </a:solidFill>
              </a:rPr>
              <a:t>//M++;</a:t>
            </a:r>
            <a:r>
              <a:rPr lang="en-US" altLang="zh-CN" sz="1800"/>
              <a:t>	 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错误，不能在成员函数中修改常数据成员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     </a:t>
            </a:r>
            <a:r>
              <a:rPr lang="en-US" altLang="zh-CN" sz="1800"/>
              <a:t>k++;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可以修改一般数据成员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 </a:t>
            </a:r>
            <a:r>
              <a:rPr lang="en-US" altLang="zh-CN" sz="1800"/>
              <a:t>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} ;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  <p:sp>
        <p:nvSpPr>
          <p:cNvPr id="1388549" name="Rectangle 5"/>
          <p:cNvSpPr>
            <a:spLocks noChangeArrowheads="1"/>
          </p:cNvSpPr>
          <p:nvPr/>
        </p:nvSpPr>
        <p:spPr bwMode="auto">
          <a:xfrm>
            <a:off x="2555875" y="3213100"/>
            <a:ext cx="6507163" cy="33940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Mclass t1, t2;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t1.k=100;</a:t>
            </a:r>
            <a:r>
              <a:rPr lang="en-US" altLang="zh-CN" sz="1800" b="1"/>
              <a:t>	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 </a:t>
            </a:r>
            <a:r>
              <a:rPr lang="en-US" altLang="zh-CN" sz="1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//t1.M=123;</a:t>
            </a:r>
            <a:r>
              <a:rPr lang="en-US" altLang="zh-CN" sz="1800" b="1"/>
              <a:t>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错误，不能在类外修改常数据成员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</a:t>
            </a:r>
            <a:r>
              <a:rPr lang="en-US" altLang="zh-CN" sz="1800"/>
              <a:t>cout&lt;&lt;"t1.k="&lt;&lt;t1.k&lt;&lt;'\t'&lt;&lt;"t1.M="&lt;&lt;t1.M&lt;&lt;endl;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t2.k=200;   t2.testFun();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cout&lt;&lt;"&amp;t1.M="&lt;&lt;&amp;t1.M&lt;&lt;endl;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cout&lt;&lt;"t2.k="&lt;&lt;t2.k&lt;&lt;'\t'&lt;&lt;"t2.M="&lt;&lt;t2.M&lt;&lt;endl;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cout&lt;&lt;"&amp;t2.M="&lt;&lt;&amp;t2.M&lt;&lt;endl;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例</a:t>
            </a:r>
            <a:r>
              <a:rPr lang="en-US" altLang="zh-CN" sz="1800" b="1" i="1">
                <a:solidFill>
                  <a:schemeClr val="folHlink"/>
                </a:solidFill>
              </a:rPr>
              <a:t>6-15  </a:t>
            </a:r>
            <a:r>
              <a:rPr lang="zh-CN" altLang="en-US" sz="1800" b="1" i="1">
                <a:solidFill>
                  <a:schemeClr val="folHlink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class Mclass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int k;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const int M;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说明常数据成员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   </a:t>
            </a:r>
            <a:r>
              <a:rPr lang="en-US" altLang="zh-CN" sz="1800" b="1"/>
              <a:t>Mclass() : M(5) { }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用初始式对常数据成员赋值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   </a:t>
            </a:r>
            <a:r>
              <a:rPr lang="en-US" altLang="zh-CN" sz="1800" b="1"/>
              <a:t>void testFun()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{ </a:t>
            </a:r>
            <a:r>
              <a:rPr lang="en-US" altLang="zh-CN" sz="1800" b="1">
                <a:solidFill>
                  <a:srgbClr val="006600"/>
                </a:solidFill>
              </a:rPr>
              <a:t>//M++;</a:t>
            </a:r>
            <a:r>
              <a:rPr lang="en-US" altLang="zh-CN" sz="1800" b="1"/>
              <a:t>	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错误，不能在成员函数中修改常数据成员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        </a:t>
            </a:r>
            <a:r>
              <a:rPr lang="en-US" altLang="zh-CN" sz="1800" b="1"/>
              <a:t>k++;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可以修改一般数据成员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    </a:t>
            </a:r>
            <a:r>
              <a:rPr lang="en-US" altLang="zh-CN" sz="1800" b="1"/>
              <a:t>}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} ;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2555875" y="3213100"/>
            <a:ext cx="6507163" cy="33940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Mclass t1, t2;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t1.k=100;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</a:t>
            </a:r>
            <a:r>
              <a:rPr lang="en-US" altLang="zh-CN" sz="1800" b="1">
                <a:solidFill>
                  <a:srgbClr val="006600"/>
                </a:solidFill>
              </a:rPr>
              <a:t>//t1.M=123;</a:t>
            </a:r>
            <a:r>
              <a:rPr lang="en-US" altLang="zh-CN" sz="1800" b="1"/>
              <a:t>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错误，不能在类外修改常数据成员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</a:t>
            </a:r>
            <a:r>
              <a:rPr lang="en-US" altLang="zh-CN" sz="1800" b="1"/>
              <a:t>cout&lt;&lt;"t1.k="&lt;&lt;t1.k&lt;&lt;'\t'&lt;&lt;"t1.M="&lt;&lt;t1.M&lt;&lt;endl;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t2.k=200;   t2.testFun();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cout&lt;&lt;"&amp;t1.M="&lt;&lt;&amp;t1.M&lt;&lt;endl;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cout&lt;&lt;"t2.k="&lt;&lt;t2.k&lt;&lt;'\t'&lt;&lt;"t2.M="&lt;&lt;t2.M&lt;&lt;endl;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cout&lt;&lt;"&amp;t2.M="&lt;&lt;&amp;t2.M&lt;&lt;endl;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  <p:pic>
        <p:nvPicPr>
          <p:cNvPr id="13895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5075" y="1557338"/>
            <a:ext cx="37750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9575" name="Oval 7"/>
          <p:cNvSpPr>
            <a:spLocks noChangeArrowheads="1"/>
          </p:cNvSpPr>
          <p:nvPr/>
        </p:nvSpPr>
        <p:spPr bwMode="auto">
          <a:xfrm>
            <a:off x="4930775" y="2060575"/>
            <a:ext cx="2089150" cy="2889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89576" name="Oval 8"/>
          <p:cNvSpPr>
            <a:spLocks noChangeArrowheads="1"/>
          </p:cNvSpPr>
          <p:nvPr/>
        </p:nvSpPr>
        <p:spPr bwMode="auto">
          <a:xfrm>
            <a:off x="4932363" y="2563813"/>
            <a:ext cx="2089150" cy="2889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55650" y="1412875"/>
            <a:ext cx="4103688" cy="1295400"/>
            <a:chOff x="476" y="890"/>
            <a:chExt cx="2585" cy="816"/>
          </a:xfrm>
        </p:grpSpPr>
        <p:sp>
          <p:nvSpPr>
            <p:cNvPr id="171018" name="AutoShape 9"/>
            <p:cNvSpPr>
              <a:spLocks/>
            </p:cNvSpPr>
            <p:nvPr/>
          </p:nvSpPr>
          <p:spPr bwMode="auto">
            <a:xfrm>
              <a:off x="476" y="890"/>
              <a:ext cx="1406" cy="499"/>
            </a:xfrm>
            <a:prstGeom prst="borderCallout2">
              <a:avLst>
                <a:gd name="adj1" fmla="val 14431"/>
                <a:gd name="adj2" fmla="val 103412"/>
                <a:gd name="adj3" fmla="val 14431"/>
                <a:gd name="adj4" fmla="val 122690"/>
                <a:gd name="adj5" fmla="val 91384"/>
                <a:gd name="adj6" fmla="val 184495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1800" b="1"/>
                <a:t>对象拥有自己的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zh-CN" altLang="en-US" sz="1800" b="1"/>
                <a:t>常数据成员</a:t>
              </a:r>
            </a:p>
          </p:txBody>
        </p:sp>
        <p:sp>
          <p:nvSpPr>
            <p:cNvPr id="171019" name="Line 10"/>
            <p:cNvSpPr>
              <a:spLocks noChangeShapeType="1"/>
            </p:cNvSpPr>
            <p:nvPr/>
          </p:nvSpPr>
          <p:spPr bwMode="auto">
            <a:xfrm>
              <a:off x="2200" y="981"/>
              <a:ext cx="861" cy="72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8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8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9575" grpId="0" animBg="1"/>
      <p:bldP spid="1389576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例</a:t>
            </a:r>
            <a:r>
              <a:rPr lang="en-US" altLang="zh-CN" sz="1800" b="1" i="1">
                <a:solidFill>
                  <a:schemeClr val="folHlink"/>
                </a:solidFill>
              </a:rPr>
              <a:t>6-15  </a:t>
            </a:r>
            <a:r>
              <a:rPr lang="zh-CN" altLang="en-US" sz="1800" b="1" i="1">
                <a:solidFill>
                  <a:schemeClr val="folHlink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class Mclass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int k;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const int M;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说明常数据成员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   </a:t>
            </a:r>
            <a:r>
              <a:rPr lang="en-US" altLang="zh-CN" sz="1800" b="1"/>
              <a:t>Mclass() : M(5) { }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用初始式对常数据成员赋值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   </a:t>
            </a:r>
            <a:r>
              <a:rPr lang="en-US" altLang="zh-CN" sz="1800" b="1"/>
              <a:t>void testFun()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{ </a:t>
            </a:r>
            <a:r>
              <a:rPr lang="en-US" altLang="zh-CN" sz="1800" b="1">
                <a:solidFill>
                  <a:srgbClr val="006600"/>
                </a:solidFill>
              </a:rPr>
              <a:t>//M++;</a:t>
            </a:r>
            <a:r>
              <a:rPr lang="en-US" altLang="zh-CN" sz="1800" b="1"/>
              <a:t>	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错误，不能在成员函数中修改常数据成员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        </a:t>
            </a:r>
            <a:r>
              <a:rPr lang="en-US" altLang="zh-CN" sz="1800" b="1"/>
              <a:t>k++;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可以修改一般数据成员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    </a:t>
            </a:r>
            <a:r>
              <a:rPr lang="en-US" altLang="zh-CN" sz="1800" b="1"/>
              <a:t>}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} ;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2555875" y="3213100"/>
            <a:ext cx="6507163" cy="33940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Mclass t1, t2;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t1.k=100;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</a:t>
            </a:r>
            <a:r>
              <a:rPr lang="en-US" altLang="zh-CN" sz="1800" b="1">
                <a:solidFill>
                  <a:srgbClr val="006600"/>
                </a:solidFill>
              </a:rPr>
              <a:t>//t1.M=123;</a:t>
            </a:r>
            <a:r>
              <a:rPr lang="en-US" altLang="zh-CN" sz="1800" b="1"/>
              <a:t>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错误，不能在类外修改常数据成员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</a:t>
            </a:r>
            <a:r>
              <a:rPr lang="en-US" altLang="zh-CN" sz="1800" b="1"/>
              <a:t>cout&lt;&lt;"t1.k="&lt;&lt;t1.k&lt;&lt;'\t'&lt;&lt;"t1.M="&lt;&lt;t1.M&lt;&lt;endl;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t2.k=200;   t2.testFun();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cout&lt;&lt;"&amp;t1.M="&lt;&lt;&amp;t1.M&lt;&lt;endl;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cout&lt;&lt;"t2.k="&lt;&lt;t2.k&lt;&lt;'\t'&lt;&lt;"t2.M="&lt;&lt;t2.M&lt;&lt;endl;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cout&lt;&lt;"&amp;t2.M="&lt;&lt;&amp;t2.M&lt;&lt;endl;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5075" y="1557338"/>
            <a:ext cx="37750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0599" name="Oval 7"/>
          <p:cNvSpPr>
            <a:spLocks noChangeArrowheads="1"/>
          </p:cNvSpPr>
          <p:nvPr/>
        </p:nvSpPr>
        <p:spPr bwMode="auto">
          <a:xfrm>
            <a:off x="6948488" y="1700213"/>
            <a:ext cx="936625" cy="1008062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0602" name="AutoShape 10"/>
          <p:cNvSpPr>
            <a:spLocks/>
          </p:cNvSpPr>
          <p:nvPr/>
        </p:nvSpPr>
        <p:spPr bwMode="auto">
          <a:xfrm>
            <a:off x="2051050" y="1125538"/>
            <a:ext cx="2232025" cy="792162"/>
          </a:xfrm>
          <a:prstGeom prst="borderCallout2">
            <a:avLst>
              <a:gd name="adj1" fmla="val 14431"/>
              <a:gd name="adj2" fmla="val 103412"/>
              <a:gd name="adj3" fmla="val 14431"/>
              <a:gd name="adj4" fmla="val 130227"/>
              <a:gd name="adj5" fmla="val 109417"/>
              <a:gd name="adj6" fmla="val 21621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它们有相同的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常量值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9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0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0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0599" grpId="0" animBg="1"/>
      <p:bldP spid="1390602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91619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8208962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#include&lt;cstring&gt;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struct Date { int year, month, day ; }; 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结构</a:t>
            </a:r>
            <a:endParaRPr lang="zh-CN" altLang="en-US" sz="1800" b="1"/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class Student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Student (int y,int m,int d, int num=0, char *pname="no name");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void PrintStudent()const;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常成员函数</a:t>
            </a:r>
          </a:p>
          <a:p>
            <a:pPr algn="l">
              <a:lnSpc>
                <a:spcPct val="110000"/>
              </a:lnSpc>
            </a:pPr>
            <a:r>
              <a:rPr lang="zh-CN" altLang="en-US" sz="1800" b="1"/>
              <a:t>  </a:t>
            </a:r>
            <a:r>
              <a:rPr lang="en-US" altLang="zh-CN" sz="1800" b="1"/>
              <a:t>private:   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const int code;	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常数据成员</a:t>
            </a:r>
          </a:p>
          <a:p>
            <a:pPr algn="l">
              <a:lnSpc>
                <a:spcPct val="110000"/>
              </a:lnSpc>
            </a:pPr>
            <a:r>
              <a:rPr lang="zh-CN" altLang="en-US" sz="1800" b="1"/>
              <a:t>    </a:t>
            </a:r>
            <a:r>
              <a:rPr lang="en-US" altLang="zh-CN" sz="1800" b="1"/>
              <a:t>char name[20];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Date birthday;	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结构数据成员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};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void Student::PrintStudent()const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{ cout&lt;&lt;"</a:t>
            </a:r>
            <a:r>
              <a:rPr lang="zh-CN" altLang="en-US" sz="1800" b="1"/>
              <a:t>序号：</a:t>
            </a:r>
            <a:r>
              <a:rPr lang="en-US" altLang="zh-CN" sz="1800" b="1"/>
              <a:t>"&lt;&lt;code&lt;&lt;"\t</a:t>
            </a:r>
            <a:r>
              <a:rPr lang="zh-CN" altLang="en-US" sz="1800" b="1"/>
              <a:t>姓名：</a:t>
            </a:r>
            <a:r>
              <a:rPr lang="en-US" altLang="zh-CN" sz="1800" b="1"/>
              <a:t>"&lt;&lt;name&lt;&lt;"\t"&lt;&lt;"</a:t>
            </a:r>
            <a:r>
              <a:rPr lang="zh-CN" altLang="en-US" sz="1800" b="1"/>
              <a:t>出生日期：</a:t>
            </a:r>
            <a:r>
              <a:rPr lang="en-US" altLang="zh-CN" sz="1800" b="1"/>
              <a:t>"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  &lt;&lt;birthday.year&lt;&lt;"-"&lt;&lt;birthday.month &lt;&lt;"-"&lt;&lt;birthday.day;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cout&lt;&lt;endl;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6.3.1  </a:t>
            </a:r>
            <a:r>
              <a:rPr lang="zh-CN" altLang="en-US" dirty="0" smtClean="0"/>
              <a:t>常成员</a:t>
            </a:r>
          </a:p>
        </p:txBody>
      </p:sp>
      <p:sp>
        <p:nvSpPr>
          <p:cNvPr id="1391625" name="Rectangle 9"/>
          <p:cNvSpPr>
            <a:spLocks noChangeArrowheads="1"/>
          </p:cNvSpPr>
          <p:nvPr/>
        </p:nvSpPr>
        <p:spPr bwMode="auto">
          <a:xfrm>
            <a:off x="611188" y="3698875"/>
            <a:ext cx="1747837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 int code;</a:t>
            </a:r>
          </a:p>
        </p:txBody>
      </p:sp>
      <p:sp>
        <p:nvSpPr>
          <p:cNvPr id="1391626" name="Rectangle 10"/>
          <p:cNvSpPr>
            <a:spLocks noChangeArrowheads="1"/>
          </p:cNvSpPr>
          <p:nvPr/>
        </p:nvSpPr>
        <p:spPr bwMode="auto">
          <a:xfrm>
            <a:off x="323850" y="323850"/>
            <a:ext cx="54879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6-16  </a:t>
            </a:r>
            <a:r>
              <a:rPr lang="zh-CN" altLang="en-US" sz="2000" b="1" i="1">
                <a:solidFill>
                  <a:srgbClr val="006600"/>
                </a:solidFill>
              </a:rPr>
              <a:t>用带参数的构造函数初始化常数据成员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9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19" grpId="0"/>
      <p:bldP spid="1391625" grpId="0" animBg="1"/>
      <p:bldP spid="13916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  </a:t>
            </a:r>
            <a:r>
              <a:rPr lang="zh-CN" altLang="en-US" sz="2000" b="1" i="1">
                <a:solidFill>
                  <a:srgbClr val="00800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144836" name="Rectangle 4"/>
          <p:cNvSpPr>
            <a:spLocks noChangeArrowheads="1"/>
          </p:cNvSpPr>
          <p:nvPr/>
        </p:nvSpPr>
        <p:spPr bwMode="auto">
          <a:xfrm>
            <a:off x="838200" y="2994025"/>
            <a:ext cx="7543800" cy="1082675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 void  Set(int m, int d, int y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 int  IsLeapYear()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 void  Print() ;</a:t>
            </a:r>
          </a:p>
        </p:txBody>
      </p:sp>
      <p:sp>
        <p:nvSpPr>
          <p:cNvPr id="1144837" name="AutoShape 5"/>
          <p:cNvSpPr>
            <a:spLocks/>
          </p:cNvSpPr>
          <p:nvPr/>
        </p:nvSpPr>
        <p:spPr bwMode="auto">
          <a:xfrm>
            <a:off x="5715000" y="1981200"/>
            <a:ext cx="1752600" cy="838200"/>
          </a:xfrm>
          <a:prstGeom prst="borderCallout2">
            <a:avLst>
              <a:gd name="adj1" fmla="val 13634"/>
              <a:gd name="adj2" fmla="val -4347"/>
              <a:gd name="adj3" fmla="val 13634"/>
              <a:gd name="adj4" fmla="val -39676"/>
              <a:gd name="adj5" fmla="val 359657"/>
              <a:gd name="adj6" fmla="val -17862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在类外定义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en-US" sz="1800" b="1"/>
              <a:t>成员函数</a:t>
            </a:r>
          </a:p>
        </p:txBody>
      </p:sp>
      <p:sp>
        <p:nvSpPr>
          <p:cNvPr id="1144838" name="Rectangle 6"/>
          <p:cNvSpPr>
            <a:spLocks noChangeArrowheads="1"/>
          </p:cNvSpPr>
          <p:nvPr/>
        </p:nvSpPr>
        <p:spPr bwMode="auto">
          <a:xfrm>
            <a:off x="838200" y="5064125"/>
            <a:ext cx="7772400" cy="1412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     void </a:t>
            </a: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::</a:t>
            </a:r>
            <a:r>
              <a:rPr lang="en-US" altLang="zh-CN" sz="1800" b="1">
                <a:solidFill>
                  <a:srgbClr val="0000FF"/>
                </a:solidFill>
              </a:rPr>
              <a:t> Set(int m, int d, int y )  { month = m ;  day = d ; year = y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     int </a:t>
            </a: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::</a:t>
            </a:r>
            <a:r>
              <a:rPr lang="en-US" altLang="zh-CN" sz="1800" b="1">
                <a:solidFill>
                  <a:srgbClr val="0000FF"/>
                </a:solidFill>
              </a:rPr>
              <a:t> IsLeapYear()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        { return ( year%4 == 0 &amp;&amp; year%100 != 0 )||( year%400 == 0);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     void </a:t>
            </a: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::</a:t>
            </a:r>
            <a:r>
              <a:rPr lang="en-US" altLang="zh-CN" sz="1800" b="1">
                <a:solidFill>
                  <a:srgbClr val="0000FF"/>
                </a:solidFill>
              </a:rPr>
              <a:t> Print() { cout &lt;&lt;year&lt;&lt;"."&lt;&lt;month&lt;&lt;"."&lt;&lt;day&lt;&lt;endl ; }</a:t>
            </a:r>
          </a:p>
        </p:txBody>
      </p:sp>
      <p:sp>
        <p:nvSpPr>
          <p:cNvPr id="1144839" name="Oval 7"/>
          <p:cNvSpPr>
            <a:spLocks noChangeArrowheads="1"/>
          </p:cNvSpPr>
          <p:nvPr/>
        </p:nvSpPr>
        <p:spPr bwMode="auto">
          <a:xfrm>
            <a:off x="1828800" y="5105400"/>
            <a:ext cx="838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44840" name="Oval 8"/>
          <p:cNvSpPr>
            <a:spLocks noChangeArrowheads="1"/>
          </p:cNvSpPr>
          <p:nvPr/>
        </p:nvSpPr>
        <p:spPr bwMode="auto">
          <a:xfrm>
            <a:off x="1752600" y="5486400"/>
            <a:ext cx="838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44841" name="Oval 9"/>
          <p:cNvSpPr>
            <a:spLocks noChangeArrowheads="1"/>
          </p:cNvSpPr>
          <p:nvPr/>
        </p:nvSpPr>
        <p:spPr bwMode="auto">
          <a:xfrm>
            <a:off x="1828800" y="6096000"/>
            <a:ext cx="838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572132" y="92867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1"/>
                </a:solidFill>
              </a:rPr>
              <a:t>成员函数名冠以类域</a:t>
            </a:r>
            <a:endParaRPr lang="zh-CN" altLang="en-US">
              <a:solidFill>
                <a:schemeClr val="accent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 rot="5400000">
            <a:off x="2500298" y="1500174"/>
            <a:ext cx="3714776" cy="3571900"/>
          </a:xfrm>
          <a:prstGeom prst="lin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4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4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14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4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14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14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6" grpId="0" animBg="1" autoUpdateAnimBg="0"/>
      <p:bldP spid="1144837" grpId="0" animBg="1" autoUpdateAnimBg="0"/>
      <p:bldP spid="1144838" grpId="0" animBg="1" autoUpdateAnimBg="0"/>
      <p:bldP spid="1144839" grpId="0" animBg="1"/>
      <p:bldP spid="1144840" grpId="0" animBg="1"/>
      <p:bldP spid="1144841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92643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2089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带参数构造函数完成数据成员初始化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Student::Student( int y, int m, int d, int num, char *pname ) : code( num 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strcpy_s(name, pname);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name[sizeof(name)-1]='\0';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birthday.year=y;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birthday.month=m;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birthday.day=d;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 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Student stu1( 1990, 3, 21, 1001, "</a:t>
            </a:r>
            <a:r>
              <a:rPr lang="zh-CN" altLang="en-US" sz="1800" b="1"/>
              <a:t>陈春“ </a:t>
            </a:r>
            <a:r>
              <a:rPr lang="en-US" altLang="zh-CN" sz="1800" b="1"/>
              <a:t>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stu1.PrintStudent();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Student stu2(1985, 10, 1, 1002, "</a:t>
            </a:r>
            <a:r>
              <a:rPr lang="zh-CN" altLang="en-US" sz="1800" b="1"/>
              <a:t>张庆华“ </a:t>
            </a:r>
            <a:r>
              <a:rPr lang="en-US" altLang="zh-CN" sz="1800" b="1"/>
              <a:t>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stu2.PrintStudent();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323850" y="323850"/>
            <a:ext cx="54879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6-16  </a:t>
            </a:r>
            <a:r>
              <a:rPr lang="zh-CN" altLang="en-US" sz="2000" b="1" i="1">
                <a:solidFill>
                  <a:srgbClr val="006600"/>
                </a:solidFill>
              </a:rPr>
              <a:t>用带参数的构造函数初始化常数据成员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43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94691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2089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带参数构造函数完成数据成员初始化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Student::Student( int y, int m, int d,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 num</a:t>
            </a:r>
            <a:r>
              <a:rPr lang="en-US" altLang="zh-CN" sz="1800" b="1"/>
              <a:t>, char *pname ) : code( num 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{ strcpy_s(name, pname);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name[sizeof(name)-1]='\0';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birthday.year=y;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birthday.month=m;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birthday.day=d;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}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{ Student stu1( 1990, 3, 21, 1001, "</a:t>
            </a:r>
            <a:r>
              <a:rPr lang="zh-CN" altLang="en-US" sz="1800" b="1"/>
              <a:t>陈春“ </a:t>
            </a:r>
            <a:r>
              <a:rPr lang="en-US" altLang="zh-CN" sz="1800" b="1"/>
              <a:t>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stu1.PrintStudent();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Student stu2(1985, 10, 1, 1002, "</a:t>
            </a:r>
            <a:r>
              <a:rPr lang="zh-CN" altLang="en-US" sz="1800" b="1"/>
              <a:t>张庆华“ </a:t>
            </a:r>
            <a:r>
              <a:rPr lang="en-US" altLang="zh-CN" sz="1800" b="1"/>
              <a:t>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stu2.PrintStudent();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}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6.3.1  </a:t>
            </a:r>
            <a:r>
              <a:rPr lang="zh-CN" altLang="en-US" dirty="0" smtClean="0"/>
              <a:t>常成员</a:t>
            </a: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323850" y="323850"/>
            <a:ext cx="54879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6-16  </a:t>
            </a:r>
            <a:r>
              <a:rPr lang="zh-CN" altLang="en-US" sz="2000" b="1" i="1">
                <a:solidFill>
                  <a:srgbClr val="006600"/>
                </a:solidFill>
              </a:rPr>
              <a:t>用带参数的构造函数初始化常数据成员</a:t>
            </a:r>
          </a:p>
        </p:txBody>
      </p:sp>
      <p:sp>
        <p:nvSpPr>
          <p:cNvPr id="1394694" name="Rectangle 6"/>
          <p:cNvSpPr>
            <a:spLocks noChangeArrowheads="1"/>
          </p:cNvSpPr>
          <p:nvPr/>
        </p:nvSpPr>
        <p:spPr bwMode="auto">
          <a:xfrm>
            <a:off x="6300788" y="1412875"/>
            <a:ext cx="1614487" cy="3365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code( num )</a:t>
            </a:r>
          </a:p>
        </p:txBody>
      </p:sp>
      <p:sp>
        <p:nvSpPr>
          <p:cNvPr id="1394695" name="Oval 7"/>
          <p:cNvSpPr>
            <a:spLocks noChangeArrowheads="1"/>
          </p:cNvSpPr>
          <p:nvPr/>
        </p:nvSpPr>
        <p:spPr bwMode="auto">
          <a:xfrm>
            <a:off x="2987675" y="4003675"/>
            <a:ext cx="720725" cy="4333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4696" name="Oval 8"/>
          <p:cNvSpPr>
            <a:spLocks noChangeArrowheads="1"/>
          </p:cNvSpPr>
          <p:nvPr/>
        </p:nvSpPr>
        <p:spPr bwMode="auto">
          <a:xfrm>
            <a:off x="2987675" y="4652963"/>
            <a:ext cx="720725" cy="433387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4697" name="AutoShape 9"/>
          <p:cNvSpPr>
            <a:spLocks/>
          </p:cNvSpPr>
          <p:nvPr/>
        </p:nvSpPr>
        <p:spPr bwMode="auto">
          <a:xfrm>
            <a:off x="5867400" y="3141663"/>
            <a:ext cx="2232025" cy="792162"/>
          </a:xfrm>
          <a:prstGeom prst="borderCallout2">
            <a:avLst>
              <a:gd name="adj1" fmla="val 14431"/>
              <a:gd name="adj2" fmla="val -3412"/>
              <a:gd name="adj3" fmla="val 14431"/>
              <a:gd name="adj4" fmla="val -23829"/>
              <a:gd name="adj5" fmla="val 169139"/>
              <a:gd name="adj6" fmla="val -8897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建立对象时对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常数据成员赋值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9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39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694" grpId="0" animBg="1"/>
      <p:bldP spid="1394695" grpId="0" animBg="1"/>
      <p:bldP spid="1394696" grpId="0" animBg="1"/>
      <p:bldP spid="1394697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2089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带参数构造函数完成数据成员初始化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Student::Student( int y, int m, int d, int num, char *pname ) : code( num 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strcpy_s(name, pname);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name[sizeof(name)-1]='\0';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birthday.year=y;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birthday.month=m;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birthday.day=d;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 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Student stu1( 1990, 3, 21, 1001, "</a:t>
            </a:r>
            <a:r>
              <a:rPr lang="zh-CN" altLang="en-US" sz="1800" b="1"/>
              <a:t>陈春“ </a:t>
            </a:r>
            <a:r>
              <a:rPr lang="en-US" altLang="zh-CN" sz="1800" b="1"/>
              <a:t>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stu1.PrintStudent();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Student stu2(1985, 10, 1, 1002, "</a:t>
            </a:r>
            <a:r>
              <a:rPr lang="zh-CN" altLang="en-US" sz="1800" b="1"/>
              <a:t>张庆华“ </a:t>
            </a:r>
            <a:r>
              <a:rPr lang="en-US" altLang="zh-CN" sz="1800" b="1"/>
              <a:t>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stu2.PrintStudent();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323850" y="323850"/>
            <a:ext cx="54879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6-16  </a:t>
            </a:r>
            <a:r>
              <a:rPr lang="zh-CN" altLang="en-US" sz="2000" b="1" i="1">
                <a:solidFill>
                  <a:srgbClr val="006600"/>
                </a:solidFill>
              </a:rPr>
              <a:t>用带参数的构造函数初始化常数据成员</a:t>
            </a:r>
          </a:p>
        </p:txBody>
      </p:sp>
      <p:pic>
        <p:nvPicPr>
          <p:cNvPr id="1761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8238" y="5013325"/>
            <a:ext cx="655637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．常对象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96739" name="Text Box 3"/>
          <p:cNvSpPr txBox="1">
            <a:spLocks noChangeArrowheads="1"/>
          </p:cNvSpPr>
          <p:nvPr/>
        </p:nvSpPr>
        <p:spPr bwMode="auto">
          <a:xfrm>
            <a:off x="900113" y="790575"/>
            <a:ext cx="72009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class T_class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int a, b;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T_class( int i, int j )  { a=i; b=j; }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const T_class t1( 1, 2 );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T_class t2( 3, 4 );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</a:t>
            </a:r>
            <a:r>
              <a:rPr lang="en-US" altLang="zh-CN" sz="1800" b="1">
                <a:solidFill>
                  <a:srgbClr val="006600"/>
                </a:solidFill>
              </a:rPr>
              <a:t>//t1.a=5;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6600"/>
                </a:solidFill>
              </a:rPr>
              <a:t>  //t1.b=6;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t2.a=7;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t2.b=8;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cout&lt;&lt;"t1.a="&lt;&lt;t1.a&lt;&lt;'\t'&lt;&lt;"t1.b="&lt;&lt;t1.b&lt;&lt;endl;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cout&lt;&lt;"t2.a="&lt;&lt;t2.a&lt;&lt;'\t'&lt;&lt;"t2.b="&lt;&lt;t2.b&lt;&lt;endl;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  <p:sp>
        <p:nvSpPr>
          <p:cNvPr id="1396741" name="Rectangle 5"/>
          <p:cNvSpPr>
            <a:spLocks noChangeArrowheads="1"/>
          </p:cNvSpPr>
          <p:nvPr/>
        </p:nvSpPr>
        <p:spPr bwMode="auto">
          <a:xfrm>
            <a:off x="684213" y="404813"/>
            <a:ext cx="2503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6-17  </a:t>
            </a:r>
            <a:r>
              <a:rPr lang="zh-CN" altLang="en-US" sz="2000" b="1" i="1">
                <a:solidFill>
                  <a:srgbClr val="006600"/>
                </a:solidFill>
              </a:rPr>
              <a:t>常对象测试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9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9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6738" grpId="0"/>
      <p:bldP spid="1396739" grpId="0"/>
      <p:bldP spid="1396741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．常对象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900113" y="790575"/>
            <a:ext cx="72009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T_class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int a, b;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T_class( int i, int j )  { a=i; b=j;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</a:t>
            </a:r>
            <a:r>
              <a:rPr lang="en-US" altLang="zh-CN" sz="1800" b="1"/>
              <a:t> const T_class t1( 1, 2 );		</a:t>
            </a:r>
            <a:r>
              <a:rPr lang="en-US" altLang="zh-CN" sz="1800" b="1" i="1">
                <a:solidFill>
                  <a:srgbClr val="006600"/>
                </a:solidFill>
              </a:rPr>
              <a:t>//t1</a:t>
            </a:r>
            <a:r>
              <a:rPr lang="zh-CN" altLang="en-US" sz="1800" b="1" i="1">
                <a:solidFill>
                  <a:srgbClr val="006600"/>
                </a:solidFill>
              </a:rPr>
              <a:t>是常对象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</a:t>
            </a:r>
            <a:r>
              <a:rPr lang="en-US" altLang="zh-CN" sz="1800"/>
              <a:t>T_class t2( 3, 4 );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</a:t>
            </a:r>
            <a:r>
              <a:rPr lang="en-US" altLang="zh-CN" sz="1800">
                <a:solidFill>
                  <a:srgbClr val="006600"/>
                </a:solidFill>
              </a:rPr>
              <a:t>//t1.a=5;	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rgbClr val="006600"/>
                </a:solidFill>
              </a:rPr>
              <a:t>  //t1.b=6;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t2.a=7;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t2.b=8;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cout&lt;&lt;"t1.a="&lt;&lt;t1.a&lt;&lt;'\t'&lt;&lt;"t1.b="&lt;&lt;t1.b&lt;&lt;endl;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cout&lt;&lt;"t2.a="&lt;&lt;t2.a&lt;&lt;'\t'&lt;&lt;"t2.b="&lt;&lt;t2.b&lt;&lt;endl;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684213" y="404813"/>
            <a:ext cx="2503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6-17  </a:t>
            </a:r>
            <a:r>
              <a:rPr lang="zh-CN" altLang="en-US" sz="2000" b="1" i="1">
                <a:solidFill>
                  <a:srgbClr val="006600"/>
                </a:solidFill>
              </a:rPr>
              <a:t>常对象测试 </a:t>
            </a:r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1116013" y="3500438"/>
            <a:ext cx="2649537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const</a:t>
            </a:r>
            <a:r>
              <a:rPr lang="en-US" altLang="zh-CN" sz="2000" b="1"/>
              <a:t> T_class t1( 1, 2 );</a:t>
            </a:r>
          </a:p>
        </p:txBody>
      </p:sp>
      <p:sp>
        <p:nvSpPr>
          <p:cNvPr id="1397767" name="Oval 7"/>
          <p:cNvSpPr>
            <a:spLocks noChangeArrowheads="1"/>
          </p:cNvSpPr>
          <p:nvPr/>
        </p:nvSpPr>
        <p:spPr bwMode="auto">
          <a:xfrm>
            <a:off x="1042988" y="3284538"/>
            <a:ext cx="2808287" cy="7207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7768" name="AutoShape 8"/>
          <p:cNvSpPr>
            <a:spLocks/>
          </p:cNvSpPr>
          <p:nvPr/>
        </p:nvSpPr>
        <p:spPr bwMode="auto">
          <a:xfrm>
            <a:off x="5508625" y="1484313"/>
            <a:ext cx="2232025" cy="792162"/>
          </a:xfrm>
          <a:prstGeom prst="borderCallout2">
            <a:avLst>
              <a:gd name="adj1" fmla="val 14431"/>
              <a:gd name="adj2" fmla="val -3412"/>
              <a:gd name="adj3" fmla="val 14431"/>
              <a:gd name="adj4" fmla="val -26458"/>
              <a:gd name="adj5" fmla="val 246491"/>
              <a:gd name="adj6" fmla="val -999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通过构造函数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对数据成员初始化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9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7767" grpId="0" animBg="1"/>
      <p:bldP spid="1397768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．常对象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98787" name="Text Box 3"/>
          <p:cNvSpPr txBox="1">
            <a:spLocks noChangeArrowheads="1"/>
          </p:cNvSpPr>
          <p:nvPr/>
        </p:nvSpPr>
        <p:spPr bwMode="auto">
          <a:xfrm>
            <a:off x="900113" y="790575"/>
            <a:ext cx="72009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T_class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</a:t>
            </a:r>
            <a:r>
              <a:rPr lang="en-US" altLang="zh-CN" sz="1800" b="1"/>
              <a:t>public: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     int a, b;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公有数据成员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/>
              <a:t>    </a:t>
            </a:r>
            <a:r>
              <a:rPr lang="en-US" altLang="zh-CN" sz="1800"/>
              <a:t>T_class( int i, int j )  { a=i; b=j;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</a:t>
            </a:r>
            <a:r>
              <a:rPr lang="en-US" altLang="zh-CN" sz="1800" b="1"/>
              <a:t> const T_class t1( 1, 2 );	</a:t>
            </a:r>
            <a:r>
              <a:rPr lang="en-US" altLang="zh-CN" sz="1800" b="1" i="1">
                <a:solidFill>
                  <a:srgbClr val="006600"/>
                </a:solidFill>
              </a:rPr>
              <a:t>//t1</a:t>
            </a:r>
            <a:r>
              <a:rPr lang="zh-CN" altLang="en-US" sz="1800" b="1" i="1">
                <a:solidFill>
                  <a:srgbClr val="006600"/>
                </a:solidFill>
              </a:rPr>
              <a:t>是常对象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/>
              <a:t>  </a:t>
            </a:r>
            <a:r>
              <a:rPr lang="en-US" altLang="zh-CN" sz="1800"/>
              <a:t>T_class t2( 3, 4 );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</a:t>
            </a:r>
            <a:r>
              <a:rPr lang="en-US" altLang="zh-CN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//t1.a=5;</a:t>
            </a:r>
            <a:r>
              <a:rPr lang="en-US" altLang="zh-CN" sz="1800" b="1">
                <a:solidFill>
                  <a:srgbClr val="006600"/>
                </a:solidFill>
              </a:rPr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错误，不能修改常对象的数据成员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>
                <a:solidFill>
                  <a:srgbClr val="006600"/>
                </a:solidFill>
              </a:rPr>
              <a:t>  </a:t>
            </a:r>
            <a:r>
              <a:rPr lang="en-US" altLang="zh-CN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//t1.b=6;</a:t>
            </a:r>
            <a:r>
              <a:rPr lang="en-US" altLang="zh-CN" sz="1800" b="1">
                <a:solidFill>
                  <a:srgbClr val="006600"/>
                </a:solidFill>
              </a:rPr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错误，不能修改常对象的数据成员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</a:t>
            </a:r>
            <a:r>
              <a:rPr lang="en-US" altLang="zh-CN" sz="1800"/>
              <a:t>t2.a=7;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t2.b=8;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cout&lt;&lt;"t1.a="&lt;&lt;t1.a&lt;&lt;'\t'&lt;&lt;"t1.b="&lt;&lt;t1.b&lt;&lt;endl;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cout&lt;&lt;"t2.a="&lt;&lt;t2.a&lt;&lt;'\t'&lt;&lt;"t2.b="&lt;&lt;t2.b&lt;&lt;endl;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84213" y="404813"/>
            <a:ext cx="2503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6-17  </a:t>
            </a:r>
            <a:r>
              <a:rPr lang="zh-CN" altLang="en-US" sz="2000" b="1" i="1">
                <a:solidFill>
                  <a:srgbClr val="006600"/>
                </a:solidFill>
              </a:rPr>
              <a:t>常对象测试 </a:t>
            </a:r>
          </a:p>
        </p:txBody>
      </p:sp>
      <p:sp>
        <p:nvSpPr>
          <p:cNvPr id="1398790" name="Oval 6"/>
          <p:cNvSpPr>
            <a:spLocks noChangeArrowheads="1"/>
          </p:cNvSpPr>
          <p:nvPr/>
        </p:nvSpPr>
        <p:spPr bwMode="auto">
          <a:xfrm>
            <a:off x="1116013" y="3429000"/>
            <a:ext cx="2376487" cy="4333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8791" name="Oval 7"/>
          <p:cNvSpPr>
            <a:spLocks noChangeArrowheads="1"/>
          </p:cNvSpPr>
          <p:nvPr/>
        </p:nvSpPr>
        <p:spPr bwMode="auto">
          <a:xfrm>
            <a:off x="900113" y="4148138"/>
            <a:ext cx="1150937" cy="7207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8792" name="AutoShape 8"/>
          <p:cNvSpPr>
            <a:spLocks/>
          </p:cNvSpPr>
          <p:nvPr/>
        </p:nvSpPr>
        <p:spPr bwMode="auto">
          <a:xfrm>
            <a:off x="4932363" y="2636838"/>
            <a:ext cx="2232025" cy="792162"/>
          </a:xfrm>
          <a:prstGeom prst="borderCallout2">
            <a:avLst>
              <a:gd name="adj1" fmla="val 14431"/>
              <a:gd name="adj2" fmla="val -3412"/>
              <a:gd name="adj3" fmla="val 14431"/>
              <a:gd name="adj4" fmla="val -33213"/>
              <a:gd name="adj5" fmla="val 241481"/>
              <a:gd name="adj6" fmla="val -1283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常对象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zh-CN" altLang="en-US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数据成员赋值非法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9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9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8790" grpId="0" animBg="1"/>
      <p:bldP spid="1398791" grpId="0" animBg="1"/>
      <p:bldP spid="1398792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．常对象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99811" name="Text Box 3"/>
          <p:cNvSpPr txBox="1">
            <a:spLocks noChangeArrowheads="1"/>
          </p:cNvSpPr>
          <p:nvPr/>
        </p:nvSpPr>
        <p:spPr bwMode="auto">
          <a:xfrm>
            <a:off x="900113" y="790575"/>
            <a:ext cx="72009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T_class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</a:t>
            </a:r>
            <a:r>
              <a:rPr lang="en-US" altLang="zh-CN" sz="1800" b="1"/>
              <a:t>public: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     int a, b;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公有数据成员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/>
              <a:t>    </a:t>
            </a:r>
            <a:r>
              <a:rPr lang="en-US" altLang="zh-CN" sz="1800"/>
              <a:t>T_class( int i, int j )  { a=i; b=j;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</a:t>
            </a:r>
            <a:r>
              <a:rPr lang="en-US" altLang="zh-CN" sz="1800" b="1"/>
              <a:t> </a:t>
            </a:r>
            <a:r>
              <a:rPr lang="en-US" altLang="zh-CN" sz="1800"/>
              <a:t>const T_class t1( 1, 2 );	</a:t>
            </a:r>
            <a:r>
              <a:rPr lang="en-US" altLang="zh-CN" sz="1800" i="1">
                <a:solidFill>
                  <a:srgbClr val="006600"/>
                </a:solidFill>
              </a:rPr>
              <a:t>//t1</a:t>
            </a:r>
            <a:r>
              <a:rPr lang="zh-CN" altLang="en-US" sz="1800" i="1">
                <a:solidFill>
                  <a:srgbClr val="006600"/>
                </a:solidFill>
              </a:rPr>
              <a:t>是常对象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/>
              <a:t>  </a:t>
            </a:r>
            <a:r>
              <a:rPr lang="en-US" altLang="zh-CN" sz="1800" b="1"/>
              <a:t>T_class t2( 3, 4 );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</a:t>
            </a:r>
            <a:r>
              <a:rPr lang="en-US" altLang="zh-CN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//t1.a=5;</a:t>
            </a:r>
            <a:r>
              <a:rPr lang="en-US" altLang="zh-CN" sz="1800">
                <a:solidFill>
                  <a:srgbClr val="006600"/>
                </a:solidFill>
              </a:rPr>
              <a:t>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错误，不能修改常对象的数据成员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>
                <a:solidFill>
                  <a:srgbClr val="006600"/>
                </a:solidFill>
              </a:rPr>
              <a:t>  </a:t>
            </a:r>
            <a:r>
              <a:rPr lang="en-US" altLang="zh-CN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//t1.b=6;</a:t>
            </a:r>
            <a:r>
              <a:rPr lang="en-US" altLang="zh-CN" sz="1800">
                <a:solidFill>
                  <a:srgbClr val="006600"/>
                </a:solidFill>
              </a:rPr>
              <a:t>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错误，不能修改常对象的数据成员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</a:t>
            </a:r>
            <a:r>
              <a:rPr lang="en-US" altLang="zh-CN" sz="1800" b="1"/>
              <a:t>t2.a=7;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t2.b=8;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cout&lt;&lt;"t1.a="&lt;&lt;t1.a&lt;&lt;'\t'&lt;&lt;"t1.b="&lt;&lt;t1.b&lt;&lt;endl;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cout&lt;&lt;"t2.a="&lt;&lt;t2.a&lt;&lt;'\t'&lt;&lt;"t2.b="&lt;&lt;t2.b&lt;&lt;endl;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684213" y="404813"/>
            <a:ext cx="2503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6-17  </a:t>
            </a:r>
            <a:r>
              <a:rPr lang="zh-CN" altLang="en-US" sz="2000" b="1" i="1">
                <a:solidFill>
                  <a:srgbClr val="006600"/>
                </a:solidFill>
              </a:rPr>
              <a:t>常对象测试 </a:t>
            </a:r>
          </a:p>
        </p:txBody>
      </p:sp>
      <p:sp>
        <p:nvSpPr>
          <p:cNvPr id="1399814" name="Oval 6"/>
          <p:cNvSpPr>
            <a:spLocks noChangeArrowheads="1"/>
          </p:cNvSpPr>
          <p:nvPr/>
        </p:nvSpPr>
        <p:spPr bwMode="auto">
          <a:xfrm>
            <a:off x="900113" y="3789363"/>
            <a:ext cx="2087562" cy="433387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9815" name="Oval 7"/>
          <p:cNvSpPr>
            <a:spLocks noChangeArrowheads="1"/>
          </p:cNvSpPr>
          <p:nvPr/>
        </p:nvSpPr>
        <p:spPr bwMode="auto">
          <a:xfrm>
            <a:off x="900113" y="4795838"/>
            <a:ext cx="1150937" cy="7207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9816" name="AutoShape 8"/>
          <p:cNvSpPr>
            <a:spLocks/>
          </p:cNvSpPr>
          <p:nvPr/>
        </p:nvSpPr>
        <p:spPr bwMode="auto">
          <a:xfrm>
            <a:off x="4787900" y="2924175"/>
            <a:ext cx="2232025" cy="792163"/>
          </a:xfrm>
          <a:prstGeom prst="borderCallout2">
            <a:avLst>
              <a:gd name="adj1" fmla="val 14431"/>
              <a:gd name="adj2" fmla="val -3412"/>
              <a:gd name="adj3" fmla="val 14431"/>
              <a:gd name="adj4" fmla="val -33213"/>
              <a:gd name="adj5" fmla="val 241481"/>
              <a:gd name="adj6" fmla="val -1283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非常对象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数据成员赋值合法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9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9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9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9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9814" grpId="0" animBg="1"/>
      <p:bldP spid="1399815" grpId="0" animBg="1"/>
      <p:bldP spid="1399816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4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．常对象</a:t>
            </a:r>
            <a:endParaRPr lang="zh-CN" altLang="en-US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400835" name="Text Box 3"/>
          <p:cNvSpPr txBox="1">
            <a:spLocks noChangeArrowheads="1"/>
          </p:cNvSpPr>
          <p:nvPr/>
        </p:nvSpPr>
        <p:spPr bwMode="auto">
          <a:xfrm>
            <a:off x="900113" y="790575"/>
            <a:ext cx="72009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class T_class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     int a, b;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公有数据成员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 </a:t>
            </a:r>
            <a:r>
              <a:rPr lang="en-US" altLang="zh-CN" sz="1800" b="1"/>
              <a:t>T_class( int i, int j )  { a=i; b=j;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}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{ const T_class t1( 1, 2 );	</a:t>
            </a:r>
            <a:r>
              <a:rPr lang="en-US" altLang="zh-CN" sz="1800" b="1" i="1">
                <a:solidFill>
                  <a:srgbClr val="006600"/>
                </a:solidFill>
              </a:rPr>
              <a:t>//t1</a:t>
            </a:r>
            <a:r>
              <a:rPr lang="zh-CN" altLang="en-US" sz="1800" b="1" i="1">
                <a:solidFill>
                  <a:srgbClr val="006600"/>
                </a:solidFill>
              </a:rPr>
              <a:t>是常对象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</a:t>
            </a:r>
            <a:r>
              <a:rPr lang="en-US" altLang="zh-CN" sz="1800" b="1"/>
              <a:t>T_class t2( 3, 4 );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</a:t>
            </a:r>
            <a:r>
              <a:rPr lang="en-US" altLang="zh-CN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//t1.a=5;</a:t>
            </a:r>
            <a:r>
              <a:rPr lang="en-US" altLang="zh-CN" sz="1800" b="1">
                <a:solidFill>
                  <a:srgbClr val="006600"/>
                </a:solidFill>
              </a:rPr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错误，不能修改常对象的数据成员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>
                <a:solidFill>
                  <a:srgbClr val="006600"/>
                </a:solidFill>
              </a:rPr>
              <a:t>  </a:t>
            </a:r>
            <a:r>
              <a:rPr lang="en-US" altLang="zh-CN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//t1.b=6;</a:t>
            </a:r>
            <a:r>
              <a:rPr lang="en-US" altLang="zh-CN" sz="1800" b="1">
                <a:solidFill>
                  <a:srgbClr val="006600"/>
                </a:solidFill>
              </a:rPr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错误，不能修改常对象的数据成员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</a:t>
            </a:r>
            <a:r>
              <a:rPr lang="en-US" altLang="zh-CN" sz="1800" b="1"/>
              <a:t>t2.a=7;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t2.b=8;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cout&lt;&lt;"t1.a="&lt;&lt;t1.a&lt;&lt;'\t'&lt;&lt;"t1.b="&lt;&lt;t1.b&lt;&lt;endl;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cout&lt;&lt;"t2.a="&lt;&lt;t2.a&lt;&lt;'\t'&lt;&lt;"t2.b="&lt;&lt;t2.b&lt;&lt;endl;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}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684213" y="404813"/>
            <a:ext cx="2503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6-17  </a:t>
            </a:r>
            <a:r>
              <a:rPr lang="zh-CN" altLang="en-US" sz="2000" b="1" i="1">
                <a:solidFill>
                  <a:srgbClr val="006600"/>
                </a:solidFill>
              </a:rPr>
              <a:t>常对象测试 </a:t>
            </a:r>
          </a:p>
        </p:txBody>
      </p:sp>
      <p:pic>
        <p:nvPicPr>
          <p:cNvPr id="140084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205038"/>
            <a:ext cx="31892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900113" y="790575"/>
            <a:ext cx="72009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class T_class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     int a, b;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公有数据成员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 </a:t>
            </a:r>
            <a:r>
              <a:rPr lang="en-US" altLang="zh-CN" sz="1800" b="1"/>
              <a:t>T_class( int i, int j )  { a=i; b=j;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}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{ const T_class t1( 1, 2 );	</a:t>
            </a:r>
            <a:r>
              <a:rPr lang="en-US" altLang="zh-CN" sz="1800" b="1" i="1">
                <a:solidFill>
                  <a:srgbClr val="006600"/>
                </a:solidFill>
              </a:rPr>
              <a:t>//t1</a:t>
            </a:r>
            <a:r>
              <a:rPr lang="zh-CN" altLang="en-US" sz="1800" b="1" i="1">
                <a:solidFill>
                  <a:srgbClr val="006600"/>
                </a:solidFill>
              </a:rPr>
              <a:t>是常对象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</a:t>
            </a:r>
            <a:r>
              <a:rPr lang="en-US" altLang="zh-CN" sz="1800" b="1"/>
              <a:t>T_class t2( 3, 4 );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</a:t>
            </a:r>
            <a:r>
              <a:rPr lang="en-US" altLang="zh-CN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//t1.a=5;</a:t>
            </a:r>
            <a:r>
              <a:rPr lang="en-US" altLang="zh-CN" sz="1800" b="1">
                <a:solidFill>
                  <a:srgbClr val="006600"/>
                </a:solidFill>
              </a:rPr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错误，不能修改常对象的数据成员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>
                <a:solidFill>
                  <a:srgbClr val="006600"/>
                </a:solidFill>
              </a:rPr>
              <a:t>  </a:t>
            </a:r>
            <a:r>
              <a:rPr lang="en-US" altLang="zh-CN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//t1.b=6;</a:t>
            </a:r>
            <a:r>
              <a:rPr lang="en-US" altLang="zh-CN" sz="1800" b="1">
                <a:solidFill>
                  <a:srgbClr val="006600"/>
                </a:solidFill>
              </a:rPr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错误，不能修改常对象的数据成员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</a:t>
            </a:r>
            <a:r>
              <a:rPr lang="en-US" altLang="zh-CN" sz="1800" b="1"/>
              <a:t>t2.a=7;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t2.b=8;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cout&lt;&lt;"t1.a="&lt;&lt;t1.a&lt;&lt;'\t'&lt;&lt;"t1.b="&lt;&lt;t1.b&lt;&lt;endl;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cout&lt;&lt;"t2.a="&lt;&lt;t2.a&lt;&lt;'\t'&lt;&lt;"t2.b="&lt;&lt;t2.b&lt;&lt;endl;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}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6.3.1  </a:t>
            </a:r>
            <a:r>
              <a:rPr lang="zh-CN" altLang="en-US" smtClean="0"/>
              <a:t>常成员</a:t>
            </a:r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684213" y="404813"/>
            <a:ext cx="2503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6-17  </a:t>
            </a:r>
            <a:r>
              <a:rPr lang="zh-CN" altLang="en-US" sz="2000" b="1" i="1">
                <a:solidFill>
                  <a:srgbClr val="006600"/>
                </a:solidFill>
              </a:rPr>
              <a:t>常对象测试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．常对象</a:t>
            </a:r>
            <a:endParaRPr lang="zh-CN" altLang="en-US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14388" y="1330325"/>
            <a:ext cx="6205537" cy="4043363"/>
            <a:chOff x="513" y="838"/>
            <a:chExt cx="3909" cy="2547"/>
          </a:xfrm>
        </p:grpSpPr>
        <p:sp>
          <p:nvSpPr>
            <p:cNvPr id="183302" name="Text Box 3"/>
            <p:cNvSpPr txBox="1">
              <a:spLocks noChangeArrowheads="1"/>
            </p:cNvSpPr>
            <p:nvPr/>
          </p:nvSpPr>
          <p:spPr bwMode="auto">
            <a:xfrm>
              <a:off x="513" y="838"/>
              <a:ext cx="3909" cy="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#include&lt;iostream&gt;</a:t>
              </a:r>
            </a:p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using namespace std ;</a:t>
              </a:r>
            </a:p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class  Simple</a:t>
              </a:r>
            </a:p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{   int  x, y ;</a:t>
              </a:r>
            </a:p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  public :</a:t>
              </a:r>
            </a:p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     void setXY ( int a, int b) { x = a ;  y = b ; }</a:t>
              </a:r>
            </a:p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     void printXY() { cout &lt;&lt; x &lt;&lt; "," &lt;&lt; y &lt;&lt; endl ; } ;</a:t>
              </a:r>
            </a:p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 </a:t>
              </a:r>
            </a:p>
          </p:txBody>
        </p:sp>
        <p:sp>
          <p:nvSpPr>
            <p:cNvPr id="183303" name="Text Box 4"/>
            <p:cNvSpPr txBox="1">
              <a:spLocks noChangeArrowheads="1"/>
            </p:cNvSpPr>
            <p:nvPr/>
          </p:nvSpPr>
          <p:spPr bwMode="auto">
            <a:xfrm>
              <a:off x="513" y="2614"/>
              <a:ext cx="3216" cy="55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6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>
              <a:spAutoFit/>
              <a:flatTx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     void  </a:t>
              </a:r>
              <a:r>
                <a:rPr lang="en-US" altLang="zh-CN" sz="2000" b="1" smtClean="0"/>
                <a:t>constFun </a:t>
              </a:r>
              <a:r>
                <a:rPr lang="en-US" altLang="zh-CN" sz="2000" b="1"/>
                <a:t>( )</a:t>
              </a:r>
              <a:endParaRPr lang="en-US" altLang="zh-CN" sz="2000" b="1">
                <a:solidFill>
                  <a:srgbClr val="0000FF"/>
                </a:solidFill>
              </a:endParaRPr>
            </a:p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         { x ++ ; y ++ ; }</a:t>
              </a:r>
            </a:p>
          </p:txBody>
        </p:sp>
        <p:sp>
          <p:nvSpPr>
            <p:cNvPr id="183304" name="Rectangle 5"/>
            <p:cNvSpPr>
              <a:spLocks noChangeArrowheads="1"/>
            </p:cNvSpPr>
            <p:nvPr/>
          </p:nvSpPr>
          <p:spPr bwMode="auto">
            <a:xfrm>
              <a:off x="513" y="3077"/>
              <a:ext cx="27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} ;</a:t>
              </a:r>
            </a:p>
          </p:txBody>
        </p:sp>
      </p:grpSp>
      <p:sp>
        <p:nvSpPr>
          <p:cNvPr id="1402887" name="Rectangle 7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833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7596188" y="38100"/>
            <a:ext cx="1495425" cy="1508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z="900" smtClean="0">
                <a:solidFill>
                  <a:schemeClr val="bg1"/>
                </a:solidFill>
                <a:effectLst/>
              </a:rPr>
              <a:t>6.3.1  </a:t>
            </a:r>
            <a:r>
              <a:rPr lang="zh-CN" altLang="en-US" sz="900" smtClean="0">
                <a:solidFill>
                  <a:schemeClr val="bg1"/>
                </a:solidFill>
                <a:effectLst/>
              </a:rPr>
              <a:t>常成员</a:t>
            </a:r>
          </a:p>
        </p:txBody>
      </p:sp>
      <p:sp>
        <p:nvSpPr>
          <p:cNvPr id="1402889" name="Rectangle 9"/>
          <p:cNvSpPr>
            <a:spLocks noChangeArrowheads="1"/>
          </p:cNvSpPr>
          <p:nvPr/>
        </p:nvSpPr>
        <p:spPr bwMode="auto">
          <a:xfrm>
            <a:off x="684213" y="404813"/>
            <a:ext cx="3011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6-18  </a:t>
            </a:r>
            <a:r>
              <a:rPr lang="zh-CN" altLang="en-US" sz="2000" b="1" i="1">
                <a:solidFill>
                  <a:srgbClr val="006600"/>
                </a:solidFill>
              </a:rPr>
              <a:t>常成员函数测试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0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0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7" grpId="0"/>
      <p:bldP spid="14028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i="1">
                <a:solidFill>
                  <a:srgbClr val="C0C0C0"/>
                </a:solidFill>
              </a:rPr>
              <a:t>// </a:t>
            </a:r>
            <a:r>
              <a:rPr lang="zh-CN" altLang="en-US" sz="2000" i="1">
                <a:solidFill>
                  <a:srgbClr val="C0C0C0"/>
                </a:solidFill>
              </a:rPr>
              <a:t>例</a:t>
            </a:r>
            <a:r>
              <a:rPr lang="en-US" altLang="zh-CN" sz="2000" i="1">
                <a:solidFill>
                  <a:srgbClr val="C0C0C0"/>
                </a:solidFill>
              </a:rPr>
              <a:t>6-1  </a:t>
            </a:r>
            <a:r>
              <a:rPr lang="zh-CN" altLang="en-US" sz="2000" i="1">
                <a:solidFill>
                  <a:srgbClr val="C0C0C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{  </a:t>
            </a:r>
            <a:r>
              <a:rPr lang="en-US" altLang="zh-CN" sz="1800" b="1"/>
              <a:t>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</a:t>
            </a:r>
            <a:r>
              <a:rPr lang="en-US" altLang="zh-CN" sz="1800" b="1"/>
              <a:t>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145860" name="Text Box 4"/>
          <p:cNvSpPr txBox="1">
            <a:spLocks noChangeArrowheads="1"/>
          </p:cNvSpPr>
          <p:nvPr/>
        </p:nvSpPr>
        <p:spPr bwMode="auto">
          <a:xfrm>
            <a:off x="2362200" y="2179638"/>
            <a:ext cx="6477000" cy="25606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C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80000"/>
              </a:lnSpc>
              <a:defRPr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成员的性质由关键字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public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protected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private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决定</a:t>
            </a:r>
          </a:p>
          <a:p>
            <a:pPr algn="l">
              <a:lnSpc>
                <a:spcPct val="180000"/>
              </a:lnSpc>
              <a:defRPr/>
            </a:pPr>
            <a:r>
              <a:rPr lang="en-US" altLang="zh-CN" sz="1800" b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public	    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	 公有段的成员是提供给外部的接口</a:t>
            </a:r>
          </a:p>
          <a:p>
            <a:pPr algn="l">
              <a:lnSpc>
                <a:spcPct val="18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protected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保护	 保护段成员在该类和它的派生类中可见</a:t>
            </a:r>
          </a:p>
          <a:p>
            <a:pPr algn="l">
              <a:lnSpc>
                <a:spcPct val="180000"/>
              </a:lnSpc>
              <a:defRPr/>
            </a:pPr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private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	    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私有	 私有段成员仅在类中可见</a:t>
            </a:r>
          </a:p>
          <a:p>
            <a:pPr algn="l">
              <a:lnSpc>
                <a:spcPct val="180000"/>
              </a:lnSpc>
              <a:defRPr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各段中既可以包含数据成员，也可以包含成员函数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11458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75"/>
                                        <p:tgtEl>
                                          <p:spTgt spid="114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75"/>
                                        <p:tgtEl>
                                          <p:spTgt spid="114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25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75"/>
                                        <p:tgtEl>
                                          <p:spTgt spid="1145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25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75"/>
                                        <p:tgtEl>
                                          <p:spTgt spid="1145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25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75"/>
                                        <p:tgtEl>
                                          <p:spTgt spid="1145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860" grpId="0" build="p" animBg="1" autoUpdateAnimBg="0" advAuto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814388" y="1330325"/>
            <a:ext cx="627856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class  Simple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{ </a:t>
            </a:r>
            <a:r>
              <a:rPr lang="en-US" altLang="zh-CN" sz="2000" b="1"/>
              <a:t>  int  x, y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 void setXY ( int a, int b) { x = a ;  y = b ; }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 void printXY() { cout &lt;&lt; x &lt;&lt; "," &lt;&lt; y &lt;&lt; endl ; }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814388" y="4149725"/>
            <a:ext cx="5105400" cy="885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/>
              <a:t>     void  </a:t>
            </a:r>
            <a:r>
              <a:rPr lang="en-US" altLang="zh-CN" sz="2000" b="1" smtClean="0"/>
              <a:t>constFun </a:t>
            </a:r>
            <a:r>
              <a:rPr lang="en-US" altLang="zh-CN" sz="2000" b="1"/>
              <a:t>( )</a:t>
            </a:r>
            <a:endParaRPr lang="en-US" altLang="zh-CN" sz="2000" b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    { x ++ ; y ++ ; }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814388" y="4884738"/>
            <a:ext cx="439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} ;</a:t>
            </a:r>
          </a:p>
        </p:txBody>
      </p:sp>
      <p:sp>
        <p:nvSpPr>
          <p:cNvPr id="1409029" name="Rectangle 5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7596188" y="38100"/>
            <a:ext cx="1495425" cy="1508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z="900" smtClean="0">
                <a:solidFill>
                  <a:schemeClr val="bg1"/>
                </a:solidFill>
                <a:effectLst/>
              </a:rPr>
              <a:t>6.3.1  </a:t>
            </a:r>
            <a:r>
              <a:rPr lang="zh-CN" altLang="en-US" sz="900" smtClean="0">
                <a:solidFill>
                  <a:schemeClr val="bg1"/>
                </a:solidFill>
                <a:effectLst/>
              </a:rPr>
              <a:t>常成员</a:t>
            </a:r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684213" y="404813"/>
            <a:ext cx="3011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6-18  </a:t>
            </a:r>
            <a:r>
              <a:rPr lang="zh-CN" altLang="en-US" sz="2000" b="1" i="1">
                <a:solidFill>
                  <a:srgbClr val="006600"/>
                </a:solidFill>
              </a:rPr>
              <a:t>常成员函数测试 </a:t>
            </a:r>
          </a:p>
        </p:txBody>
      </p:sp>
      <p:sp>
        <p:nvSpPr>
          <p:cNvPr id="1409032" name="Oval 8"/>
          <p:cNvSpPr>
            <a:spLocks noChangeArrowheads="1"/>
          </p:cNvSpPr>
          <p:nvPr/>
        </p:nvSpPr>
        <p:spPr bwMode="auto">
          <a:xfrm>
            <a:off x="1547813" y="4652963"/>
            <a:ext cx="1511300" cy="4318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9033" name="AutoShape 9"/>
          <p:cNvSpPr>
            <a:spLocks/>
          </p:cNvSpPr>
          <p:nvPr/>
        </p:nvSpPr>
        <p:spPr bwMode="auto">
          <a:xfrm>
            <a:off x="5364163" y="2205038"/>
            <a:ext cx="2232025" cy="792162"/>
          </a:xfrm>
          <a:prstGeom prst="borderCallout2">
            <a:avLst>
              <a:gd name="adj1" fmla="val 14431"/>
              <a:gd name="adj2" fmla="val -3412"/>
              <a:gd name="adj3" fmla="val 14431"/>
              <a:gd name="adj4" fmla="val -29588"/>
              <a:gd name="adj5" fmla="val 311625"/>
              <a:gd name="adj6" fmla="val -11308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成员函数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修改数据成员合法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0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0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32" grpId="0" animBg="1"/>
      <p:bldP spid="1409033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814388" y="1330325"/>
            <a:ext cx="627856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class  Simple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{ </a:t>
            </a:r>
            <a:r>
              <a:rPr lang="en-US" altLang="zh-CN" sz="2000" b="1"/>
              <a:t>  int  x, y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 void setXY ( int a, int b) { x = a ;  y = b ; }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 void printXY() { cout &lt;&lt; x &lt;&lt; "," &lt;&lt; y &lt;&lt; endl ; }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814388" y="4149725"/>
            <a:ext cx="5105400" cy="885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/>
              <a:t>     void  constFun ( )</a:t>
            </a:r>
            <a:endParaRPr lang="en-US" altLang="zh-CN" sz="2000" b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    { x ++ ; y ++ ; }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814388" y="4884738"/>
            <a:ext cx="439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} ;</a:t>
            </a:r>
          </a:p>
        </p:txBody>
      </p:sp>
      <p:sp>
        <p:nvSpPr>
          <p:cNvPr id="1410053" name="Rectangle 5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7596188" y="38100"/>
            <a:ext cx="1495425" cy="1508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z="900" smtClean="0">
                <a:solidFill>
                  <a:schemeClr val="bg1"/>
                </a:solidFill>
                <a:effectLst/>
              </a:rPr>
              <a:t>6.3.1  </a:t>
            </a:r>
            <a:r>
              <a:rPr lang="zh-CN" altLang="en-US" sz="900" smtClean="0">
                <a:solidFill>
                  <a:schemeClr val="bg1"/>
                </a:solidFill>
                <a:effectLst/>
              </a:rPr>
              <a:t>常成员</a:t>
            </a: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684213" y="404813"/>
            <a:ext cx="3011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6-18  </a:t>
            </a:r>
            <a:r>
              <a:rPr lang="zh-CN" altLang="en-US" sz="2000" b="1" i="1">
                <a:solidFill>
                  <a:srgbClr val="006600"/>
                </a:solidFill>
              </a:rPr>
              <a:t>常成员函数测试 </a:t>
            </a:r>
          </a:p>
        </p:txBody>
      </p:sp>
      <p:sp>
        <p:nvSpPr>
          <p:cNvPr id="1410057" name="AutoShape 9"/>
          <p:cNvSpPr>
            <a:spLocks/>
          </p:cNvSpPr>
          <p:nvPr/>
        </p:nvSpPr>
        <p:spPr bwMode="auto">
          <a:xfrm>
            <a:off x="5940425" y="1773238"/>
            <a:ext cx="2232025" cy="792162"/>
          </a:xfrm>
          <a:prstGeom prst="borderCallout2">
            <a:avLst>
              <a:gd name="adj1" fmla="val 14431"/>
              <a:gd name="adj2" fmla="val -3412"/>
              <a:gd name="adj3" fmla="val 14431"/>
              <a:gd name="adj4" fmla="val -29588"/>
              <a:gd name="adj5" fmla="val 311625"/>
              <a:gd name="adj6" fmla="val -11308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常成员函数</a:t>
            </a:r>
          </a:p>
          <a:p>
            <a:pPr eaLnBrk="0" hangingPunct="0">
              <a:spcBef>
                <a:spcPct val="50000"/>
              </a:spcBef>
            </a:pPr>
            <a:endParaRPr lang="en-US" altLang="zh-CN" sz="1800" b="1"/>
          </a:p>
        </p:txBody>
      </p:sp>
      <p:sp>
        <p:nvSpPr>
          <p:cNvPr id="1410058" name="Rectangle 10"/>
          <p:cNvSpPr>
            <a:spLocks noChangeArrowheads="1"/>
          </p:cNvSpPr>
          <p:nvPr/>
        </p:nvSpPr>
        <p:spPr bwMode="auto">
          <a:xfrm>
            <a:off x="3065463" y="428148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const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7" grpId="0" animBg="1"/>
      <p:bldP spid="1410058" grpId="0" autoUpdateAnimBg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814388" y="1330325"/>
            <a:ext cx="627856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class  Simple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{ </a:t>
            </a:r>
            <a:r>
              <a:rPr lang="en-US" altLang="zh-CN" sz="2000" b="1"/>
              <a:t>  int  x, y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 void setXY ( int a, int b) { x = a ;  y = b ; }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 void printXY() { cout &lt;&lt; x &lt;&lt; "," &lt;&lt; y &lt;&lt; endl ; }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</a:t>
            </a:r>
          </a:p>
        </p:txBody>
      </p:sp>
      <p:sp>
        <p:nvSpPr>
          <p:cNvPr id="1411075" name="Text Box 3"/>
          <p:cNvSpPr txBox="1">
            <a:spLocks noChangeArrowheads="1"/>
          </p:cNvSpPr>
          <p:nvPr/>
        </p:nvSpPr>
        <p:spPr bwMode="auto">
          <a:xfrm>
            <a:off x="814388" y="4149725"/>
            <a:ext cx="5105400" cy="885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  <a:defRPr/>
            </a:pPr>
            <a:r>
              <a:rPr lang="en-US" altLang="zh-CN" sz="2000" b="1"/>
              <a:t>     void  constFun ( )</a:t>
            </a:r>
            <a:endParaRPr lang="en-US" altLang="zh-CN" sz="2000" b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2000" b="1"/>
              <a:t>         { </a:t>
            </a:r>
            <a:r>
              <a:rPr lang="en-US" altLang="zh-CN" sz="2000" b="1">
                <a:solidFill>
                  <a:srgbClr val="006600"/>
                </a:solidFill>
              </a:rPr>
              <a:t>/*</a:t>
            </a:r>
            <a:r>
              <a:rPr lang="en-US" altLang="zh-CN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++ ; y ++ ;</a:t>
            </a:r>
            <a:r>
              <a:rPr lang="en-US" altLang="zh-CN" sz="2000" b="1">
                <a:solidFill>
                  <a:srgbClr val="006600"/>
                </a:solidFill>
              </a:rPr>
              <a:t>*/</a:t>
            </a:r>
            <a:r>
              <a:rPr lang="en-US" altLang="zh-CN" sz="2000" b="1"/>
              <a:t> }</a:t>
            </a: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814388" y="4884738"/>
            <a:ext cx="439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} ;</a:t>
            </a: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7596188" y="38100"/>
            <a:ext cx="1495425" cy="1508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z="900" smtClean="0">
                <a:solidFill>
                  <a:schemeClr val="bg1"/>
                </a:solidFill>
                <a:effectLst/>
              </a:rPr>
              <a:t>6.3.1  </a:t>
            </a:r>
            <a:r>
              <a:rPr lang="zh-CN" altLang="en-US" sz="900" smtClean="0">
                <a:solidFill>
                  <a:schemeClr val="bg1"/>
                </a:solidFill>
                <a:effectLst/>
              </a:rPr>
              <a:t>常成员</a:t>
            </a:r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684213" y="404813"/>
            <a:ext cx="3011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6-18  </a:t>
            </a:r>
            <a:r>
              <a:rPr lang="zh-CN" altLang="en-US" sz="2000" b="1" i="1">
                <a:solidFill>
                  <a:srgbClr val="006600"/>
                </a:solidFill>
              </a:rPr>
              <a:t>常成员函数测试 </a:t>
            </a:r>
          </a:p>
        </p:txBody>
      </p:sp>
      <p:sp>
        <p:nvSpPr>
          <p:cNvPr id="1411080" name="AutoShape 8"/>
          <p:cNvSpPr>
            <a:spLocks/>
          </p:cNvSpPr>
          <p:nvPr/>
        </p:nvSpPr>
        <p:spPr bwMode="auto">
          <a:xfrm>
            <a:off x="5940425" y="1773238"/>
            <a:ext cx="2232025" cy="792162"/>
          </a:xfrm>
          <a:prstGeom prst="borderCallout2">
            <a:avLst>
              <a:gd name="adj1" fmla="val 14431"/>
              <a:gd name="adj2" fmla="val -3412"/>
              <a:gd name="adj3" fmla="val 14431"/>
              <a:gd name="adj4" fmla="val -29588"/>
              <a:gd name="adj5" fmla="val 311625"/>
              <a:gd name="adj6" fmla="val -11308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1800" b="1"/>
              <a:t>常成员函数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zh-CN" altLang="en-US" sz="1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修改数据成员非法</a:t>
            </a:r>
          </a:p>
        </p:txBody>
      </p:sp>
      <p:sp>
        <p:nvSpPr>
          <p:cNvPr id="186377" name="Rectangle 9"/>
          <p:cNvSpPr>
            <a:spLocks noChangeArrowheads="1"/>
          </p:cNvSpPr>
          <p:nvPr/>
        </p:nvSpPr>
        <p:spPr bwMode="auto">
          <a:xfrm>
            <a:off x="3065463" y="428148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const</a:t>
            </a:r>
          </a:p>
        </p:txBody>
      </p:sp>
      <p:sp>
        <p:nvSpPr>
          <p:cNvPr id="1411082" name="Oval 10"/>
          <p:cNvSpPr>
            <a:spLocks noChangeArrowheads="1"/>
          </p:cNvSpPr>
          <p:nvPr/>
        </p:nvSpPr>
        <p:spPr bwMode="auto">
          <a:xfrm>
            <a:off x="1547813" y="4652963"/>
            <a:ext cx="1800225" cy="4318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1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1082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814388" y="1330325"/>
            <a:ext cx="627856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class  Simple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{ </a:t>
            </a:r>
            <a:r>
              <a:rPr lang="en-US" altLang="zh-CN" sz="2000" b="1"/>
              <a:t>  int  x, y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 void setXY ( int a, int b) { x = a ;  y = b ; }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 void printXY() { cout &lt;&lt; x &lt;&lt; "," &lt;&lt; y &lt;&lt; endl ; }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</a:t>
            </a:r>
          </a:p>
        </p:txBody>
      </p:sp>
      <p:sp>
        <p:nvSpPr>
          <p:cNvPr id="1412099" name="Text Box 3"/>
          <p:cNvSpPr txBox="1">
            <a:spLocks noChangeArrowheads="1"/>
          </p:cNvSpPr>
          <p:nvPr/>
        </p:nvSpPr>
        <p:spPr bwMode="auto">
          <a:xfrm>
            <a:off x="814388" y="4149725"/>
            <a:ext cx="5105400" cy="885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  <a:defRPr/>
            </a:pPr>
            <a:r>
              <a:rPr lang="en-US" altLang="zh-CN" sz="2000" b="1"/>
              <a:t>     void  constFun ( )</a:t>
            </a:r>
            <a:endParaRPr lang="en-US" altLang="zh-CN" sz="2000" b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2000" b="1"/>
              <a:t>         { </a:t>
            </a:r>
            <a:r>
              <a:rPr lang="en-US" altLang="zh-CN" sz="2000" b="1">
                <a:solidFill>
                  <a:srgbClr val="006600"/>
                </a:solidFill>
              </a:rPr>
              <a:t>/*</a:t>
            </a:r>
            <a:r>
              <a:rPr lang="en-US" altLang="zh-CN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++ ; y ++ ;</a:t>
            </a:r>
            <a:r>
              <a:rPr lang="en-US" altLang="zh-CN" sz="2000" b="1">
                <a:solidFill>
                  <a:srgbClr val="006600"/>
                </a:solidFill>
              </a:rPr>
              <a:t>*/</a:t>
            </a:r>
            <a:r>
              <a:rPr lang="en-US" altLang="zh-CN" sz="2000" b="1"/>
              <a:t> }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814388" y="4884738"/>
            <a:ext cx="439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} ;</a:t>
            </a:r>
          </a:p>
        </p:txBody>
      </p:sp>
      <p:sp>
        <p:nvSpPr>
          <p:cNvPr id="1412101" name="Rectangle 5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7596188" y="38100"/>
            <a:ext cx="1495425" cy="1508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z="900" dirty="0" smtClean="0">
                <a:solidFill>
                  <a:schemeClr val="bg1"/>
                </a:solidFill>
                <a:effectLst/>
              </a:rPr>
              <a:t>6.3.1  </a:t>
            </a:r>
            <a:r>
              <a:rPr lang="zh-CN" altLang="en-US" sz="900" dirty="0" smtClean="0">
                <a:solidFill>
                  <a:schemeClr val="bg1"/>
                </a:solidFill>
                <a:effectLst/>
              </a:rPr>
              <a:t>常成员</a:t>
            </a: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684213" y="404813"/>
            <a:ext cx="3011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6-18  </a:t>
            </a:r>
            <a:r>
              <a:rPr lang="zh-CN" altLang="en-US" sz="2000" b="1" i="1">
                <a:solidFill>
                  <a:srgbClr val="006600"/>
                </a:solidFill>
              </a:rPr>
              <a:t>常成员函数测试 </a:t>
            </a:r>
          </a:p>
        </p:txBody>
      </p:sp>
      <p:sp>
        <p:nvSpPr>
          <p:cNvPr id="187400" name="Rectangle 9"/>
          <p:cNvSpPr>
            <a:spLocks noChangeArrowheads="1"/>
          </p:cNvSpPr>
          <p:nvPr/>
        </p:nvSpPr>
        <p:spPr bwMode="auto">
          <a:xfrm>
            <a:off x="3065463" y="428148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const</a:t>
            </a:r>
          </a:p>
        </p:txBody>
      </p:sp>
      <p:sp>
        <p:nvSpPr>
          <p:cNvPr id="1412107" name="Rectangle 11"/>
          <p:cNvSpPr>
            <a:spLocks noChangeArrowheads="1"/>
          </p:cNvSpPr>
          <p:nvPr/>
        </p:nvSpPr>
        <p:spPr bwMode="auto">
          <a:xfrm>
            <a:off x="812800" y="3660775"/>
            <a:ext cx="5105400" cy="4889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  <a:defRPr/>
            </a:pPr>
            <a:r>
              <a:rPr lang="en-US" altLang="zh-CN" sz="2000"/>
              <a:t>     void  constFun (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 b="1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 i="1">
                <a:solidFill>
                  <a:srgbClr val="9900CC"/>
                </a:solidFill>
              </a:rPr>
              <a:t>Simple * </a:t>
            </a:r>
            <a:r>
              <a:rPr lang="en-US" altLang="zh-CN" sz="2000" b="1" i="1">
                <a:solidFill>
                  <a:srgbClr val="0000FF"/>
                </a:solidFill>
              </a:rPr>
              <a:t>const</a:t>
            </a:r>
            <a:r>
              <a:rPr lang="en-US" altLang="zh-CN" sz="2000" b="1" i="1">
                <a:solidFill>
                  <a:srgbClr val="9900CC"/>
                </a:solidFill>
              </a:rPr>
              <a:t> this</a:t>
            </a:r>
            <a:r>
              <a:rPr lang="en-US" altLang="zh-CN" sz="2000"/>
              <a:t> ) </a:t>
            </a:r>
            <a:endParaRPr lang="en-US" altLang="zh-CN" sz="2000" b="1">
              <a:solidFill>
                <a:srgbClr val="0000FF"/>
              </a:solidFill>
            </a:endParaRPr>
          </a:p>
        </p:txBody>
      </p:sp>
      <p:sp>
        <p:nvSpPr>
          <p:cNvPr id="1412108" name="AutoShape 12"/>
          <p:cNvSpPr>
            <a:spLocks/>
          </p:cNvSpPr>
          <p:nvPr/>
        </p:nvSpPr>
        <p:spPr bwMode="auto">
          <a:xfrm>
            <a:off x="5580063" y="1412875"/>
            <a:ext cx="2438400" cy="990600"/>
          </a:xfrm>
          <a:prstGeom prst="borderCallout2">
            <a:avLst>
              <a:gd name="adj1" fmla="val 11537"/>
              <a:gd name="adj2" fmla="val -3125"/>
              <a:gd name="adj3" fmla="val 11537"/>
              <a:gd name="adj4" fmla="val -23958"/>
              <a:gd name="adj5" fmla="val 231250"/>
              <a:gd name="adj6" fmla="val -9088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en-US" altLang="zh-CN" sz="1800" b="1"/>
              <a:t>this </a:t>
            </a:r>
            <a:r>
              <a:rPr lang="zh-CN" altLang="en-US" sz="1800" b="1"/>
              <a:t>指针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是指向常量的常指针</a:t>
            </a:r>
          </a:p>
        </p:txBody>
      </p:sp>
      <p:sp>
        <p:nvSpPr>
          <p:cNvPr id="1412109" name="Oval 13"/>
          <p:cNvSpPr>
            <a:spLocks noChangeArrowheads="1"/>
          </p:cNvSpPr>
          <p:nvPr/>
        </p:nvSpPr>
        <p:spPr bwMode="auto">
          <a:xfrm rot="-8156093">
            <a:off x="2771775" y="3789363"/>
            <a:ext cx="1152525" cy="863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1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1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1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7" grpId="0" animBg="1" autoUpdateAnimBg="0"/>
      <p:bldP spid="1412108" grpId="0" animBg="1" autoUpdateAnimBg="0"/>
      <p:bldP spid="1412109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ChangeArrowheads="1"/>
          </p:cNvSpPr>
          <p:nvPr/>
        </p:nvSpPr>
        <p:spPr bwMode="auto">
          <a:xfrm>
            <a:off x="533400" y="762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6.3.2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静态成员 </a:t>
            </a:r>
          </a:p>
        </p:txBody>
      </p:sp>
      <p:sp>
        <p:nvSpPr>
          <p:cNvPr id="1413123" name="Text Box 3"/>
          <p:cNvSpPr txBox="1">
            <a:spLocks noChangeArrowheads="1"/>
          </p:cNvSpPr>
          <p:nvPr/>
        </p:nvSpPr>
        <p:spPr bwMode="auto">
          <a:xfrm>
            <a:off x="1233488" y="2205038"/>
            <a:ext cx="66516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2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/>
              <a:t> </a:t>
            </a:r>
            <a:r>
              <a:rPr lang="zh-CN" altLang="en-US" sz="2000" b="1"/>
              <a:t>类成员冠以</a:t>
            </a:r>
            <a:r>
              <a:rPr lang="en-US" altLang="zh-CN" sz="2000" b="1"/>
              <a:t>static</a:t>
            </a:r>
            <a:r>
              <a:rPr lang="zh-CN" altLang="en-US" sz="2000" b="1"/>
              <a:t>声明时，称为静态成员。</a:t>
            </a:r>
            <a:r>
              <a:rPr lang="zh-CN" altLang="en-US" sz="2000"/>
              <a:t> </a:t>
            </a:r>
            <a:endParaRPr lang="zh-CN" altLang="en-US" sz="2000" b="1"/>
          </a:p>
          <a:p>
            <a:pPr algn="l">
              <a:lnSpc>
                <a:spcPct val="2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/>
              <a:t> 静态数据成员为同类对象共享。</a:t>
            </a:r>
          </a:p>
          <a:p>
            <a:pPr algn="l">
              <a:lnSpc>
                <a:spcPct val="2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/>
              <a:t> 静态成员函数与静态数据成员协同操作。</a:t>
            </a:r>
            <a:r>
              <a:rPr lang="zh-CN" altLang="en-US" sz="2000"/>
              <a:t>  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1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141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141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141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22" grpId="0" autoUpdateAnimBg="0"/>
      <p:bldP spid="1413123" grpId="0" build="p" autoUpdateAnimBg="0" advAuto="100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Text Box 2"/>
          <p:cNvSpPr txBox="1">
            <a:spLocks noChangeArrowheads="1"/>
          </p:cNvSpPr>
          <p:nvPr/>
        </p:nvSpPr>
        <p:spPr bwMode="auto">
          <a:xfrm>
            <a:off x="1905000" y="1300163"/>
            <a:ext cx="5270500" cy="1222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en-US" sz="1800"/>
              <a:t>  </a:t>
            </a:r>
            <a:r>
              <a:rPr lang="en-US" altLang="zh-CN" sz="1800"/>
              <a:t>class  X {  char  ch ;  </a:t>
            </a: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altLang="zh-CN" sz="1800" b="1">
                <a:solidFill>
                  <a:schemeClr val="accent2"/>
                </a:solidFill>
              </a:rPr>
              <a:t>  int s ;</a:t>
            </a:r>
            <a:r>
              <a:rPr lang="en-US" altLang="zh-CN" sz="1800"/>
              <a:t>  …... };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zh-CN" sz="1800"/>
              <a:t>  int X :: s = 0 ;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zh-CN" sz="1800"/>
              <a:t>  X  a , b , c , d ;</a:t>
            </a:r>
          </a:p>
        </p:txBody>
      </p:sp>
      <p:sp>
        <p:nvSpPr>
          <p:cNvPr id="1292291" name="Text Box 3"/>
          <p:cNvSpPr txBox="1">
            <a:spLocks noChangeArrowheads="1"/>
          </p:cNvSpPr>
          <p:nvPr/>
        </p:nvSpPr>
        <p:spPr bwMode="auto">
          <a:xfrm>
            <a:off x="3733800" y="2743200"/>
            <a:ext cx="1752600" cy="2220913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 b="1"/>
              <a:t>    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</a:pPr>
            <a:r>
              <a:rPr lang="en-US" altLang="zh-CN" sz="1800" b="1"/>
              <a:t>     b . ch</a:t>
            </a:r>
          </a:p>
          <a:p>
            <a:pPr algn="l">
              <a:spcBef>
                <a:spcPct val="50000"/>
              </a:spcBef>
            </a:pPr>
            <a:endParaRPr lang="en-US" altLang="zh-CN" sz="1800" b="1"/>
          </a:p>
          <a:p>
            <a:pPr algn="l">
              <a:spcBef>
                <a:spcPct val="50000"/>
              </a:spcBef>
            </a:pPr>
            <a:endParaRPr lang="en-US" altLang="zh-CN" sz="1800" b="1"/>
          </a:p>
          <a:p>
            <a:pPr algn="l">
              <a:spcBef>
                <a:spcPct val="50000"/>
              </a:spcBef>
            </a:pPr>
            <a:endParaRPr lang="en-US" altLang="zh-CN" sz="1800" b="1"/>
          </a:p>
          <a:p>
            <a:pPr algn="l">
              <a:spcBef>
                <a:spcPct val="50000"/>
              </a:spcBef>
            </a:pPr>
            <a:endParaRPr lang="en-US" altLang="zh-CN" sz="1800" b="1"/>
          </a:p>
        </p:txBody>
      </p:sp>
      <p:sp>
        <p:nvSpPr>
          <p:cNvPr id="1292292" name="Text Box 4"/>
          <p:cNvSpPr txBox="1">
            <a:spLocks noChangeArrowheads="1"/>
          </p:cNvSpPr>
          <p:nvPr/>
        </p:nvSpPr>
        <p:spPr bwMode="auto">
          <a:xfrm>
            <a:off x="3657600" y="3836988"/>
            <a:ext cx="3810000" cy="81597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70000"/>
              </a:lnSpc>
              <a:spcBef>
                <a:spcPct val="50000"/>
              </a:spcBef>
            </a:pPr>
            <a:r>
              <a:rPr lang="en-US" altLang="zh-CN" sz="1800" b="1"/>
              <a:t>		                   c . ch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altLang="zh-CN" sz="1800" b="1"/>
          </a:p>
        </p:txBody>
      </p:sp>
      <p:sp>
        <p:nvSpPr>
          <p:cNvPr id="1292293" name="Text Box 5"/>
          <p:cNvSpPr txBox="1">
            <a:spLocks noChangeArrowheads="1"/>
          </p:cNvSpPr>
          <p:nvPr/>
        </p:nvSpPr>
        <p:spPr bwMode="auto">
          <a:xfrm>
            <a:off x="3581400" y="3927475"/>
            <a:ext cx="1828800" cy="1752600"/>
          </a:xfrm>
          <a:prstGeom prst="rect">
            <a:avLst/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zh-CN" sz="1800" b="1"/>
          </a:p>
          <a:p>
            <a:pPr algn="l">
              <a:spcBef>
                <a:spcPct val="50000"/>
              </a:spcBef>
            </a:pPr>
            <a:endParaRPr lang="en-US" altLang="zh-CN" sz="1800" b="1"/>
          </a:p>
          <a:p>
            <a:pPr algn="l">
              <a:spcBef>
                <a:spcPct val="50000"/>
              </a:spcBef>
            </a:pPr>
            <a:endParaRPr lang="en-US" altLang="zh-CN" sz="1800" b="1"/>
          </a:p>
          <a:p>
            <a:pPr algn="l">
              <a:spcBef>
                <a:spcPct val="50000"/>
              </a:spcBef>
            </a:pPr>
            <a:r>
              <a:rPr lang="en-US" altLang="zh-CN" sz="1800" b="1"/>
              <a:t>    d . ch</a:t>
            </a:r>
          </a:p>
          <a:p>
            <a:pPr algn="l">
              <a:lnSpc>
                <a:spcPct val="0"/>
              </a:lnSpc>
              <a:spcBef>
                <a:spcPct val="50000"/>
              </a:spcBef>
            </a:pPr>
            <a:endParaRPr lang="en-US" altLang="zh-CN" sz="1800" b="1"/>
          </a:p>
        </p:txBody>
      </p:sp>
      <p:sp>
        <p:nvSpPr>
          <p:cNvPr id="1292294" name="Text Box 6"/>
          <p:cNvSpPr txBox="1">
            <a:spLocks noChangeArrowheads="1"/>
          </p:cNvSpPr>
          <p:nvPr/>
        </p:nvSpPr>
        <p:spPr bwMode="auto">
          <a:xfrm>
            <a:off x="465138" y="766763"/>
            <a:ext cx="1443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示例：</a:t>
            </a:r>
          </a:p>
        </p:txBody>
      </p:sp>
      <p:sp>
        <p:nvSpPr>
          <p:cNvPr id="1292295" name="Text Box 7"/>
          <p:cNvSpPr txBox="1">
            <a:spLocks noChangeArrowheads="1"/>
          </p:cNvSpPr>
          <p:nvPr/>
        </p:nvSpPr>
        <p:spPr bwMode="auto">
          <a:xfrm>
            <a:off x="1295400" y="4038600"/>
            <a:ext cx="4267200" cy="844550"/>
          </a:xfrm>
          <a:prstGeom prst="rect">
            <a:avLst/>
          </a:prstGeom>
          <a:solidFill>
            <a:srgbClr val="FF99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  a . ch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altLang="zh-CN" sz="1800" b="1"/>
          </a:p>
        </p:txBody>
      </p:sp>
      <p:sp>
        <p:nvSpPr>
          <p:cNvPr id="1292296" name="Rectangle 8"/>
          <p:cNvSpPr>
            <a:spLocks noChangeArrowheads="1"/>
          </p:cNvSpPr>
          <p:nvPr/>
        </p:nvSpPr>
        <p:spPr bwMode="auto">
          <a:xfrm>
            <a:off x="3751263" y="4202113"/>
            <a:ext cx="160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int s ;</a:t>
            </a: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9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29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9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9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9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9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9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9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9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9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9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9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9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290" grpId="0" animBg="1"/>
      <p:bldP spid="1292291" grpId="0" animBg="1" autoUpdateAnimBg="0"/>
      <p:bldP spid="1292292" grpId="0" animBg="1" autoUpdateAnimBg="0"/>
      <p:bldP spid="1292293" grpId="0" animBg="1" autoUpdateAnimBg="0"/>
      <p:bldP spid="1292294" grpId="0" autoUpdateAnimBg="0"/>
      <p:bldP spid="1292295" grpId="0" animBg="1" autoUpdateAnimBg="0"/>
      <p:bldP spid="1292296" grpId="0" autoUpdateAnimBg="0"/>
      <p:bldP spid="1292300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Text Box 2"/>
          <p:cNvSpPr txBox="1">
            <a:spLocks noChangeArrowheads="1"/>
          </p:cNvSpPr>
          <p:nvPr/>
        </p:nvSpPr>
        <p:spPr bwMode="auto">
          <a:xfrm>
            <a:off x="1143000" y="476250"/>
            <a:ext cx="4652963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6-19  </a:t>
            </a:r>
            <a:r>
              <a:rPr lang="zh-CN" altLang="en-US" sz="2000" b="1" i="1">
                <a:solidFill>
                  <a:srgbClr val="008000"/>
                </a:solidFill>
              </a:rPr>
              <a:t>静态数据成员的说明和初始化</a:t>
            </a:r>
            <a:r>
              <a:rPr lang="zh-CN" altLang="en-US" sz="2000" b="1">
                <a:solidFill>
                  <a:srgbClr val="00CC00"/>
                </a:solidFill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class  counter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    static  int  num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void  setnum ( int i ) { num = i ; }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void  shownum() { cout &lt;&lt; num &lt;&lt; '\t'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int  counter :: num = 0 ;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int main 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 counter  a , b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a.shownum() ;    b.shownum()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a.setnum(10)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a.shownum() ;    b.shownum()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cout&lt;&lt;endl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19046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  <p:sp>
        <p:nvSpPr>
          <p:cNvPr id="1293318" name="Rectangle 6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129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1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"/>
                                        <p:tgtEl>
                                          <p:spTgt spid="129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129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"/>
                                        <p:tgtEl>
                                          <p:spTgt spid="129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8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"/>
                                        <p:tgtEl>
                                          <p:spTgt spid="129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3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129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9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"/>
                                        <p:tgtEl>
                                          <p:spTgt spid="129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8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300"/>
                                        <p:tgtEl>
                                          <p:spTgt spid="129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7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300"/>
                                        <p:tgtEl>
                                          <p:spTgt spid="129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3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300"/>
                                        <p:tgtEl>
                                          <p:spTgt spid="129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7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300"/>
                                        <p:tgtEl>
                                          <p:spTgt spid="129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6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300"/>
                                        <p:tgtEl>
                                          <p:spTgt spid="129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4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300"/>
                                        <p:tgtEl>
                                          <p:spTgt spid="129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2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300"/>
                                        <p:tgtEl>
                                          <p:spTgt spid="129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1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300"/>
                                        <p:tgtEl>
                                          <p:spTgt spid="12933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9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300"/>
                                        <p:tgtEl>
                                          <p:spTgt spid="12933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1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300"/>
                                        <p:tgtEl>
                                          <p:spTgt spid="12933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3314" grpId="0" build="p" autoUpdateAnimBg="0" advAuto="100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Text Box 2"/>
          <p:cNvSpPr txBox="1">
            <a:spLocks noChangeArrowheads="1"/>
          </p:cNvSpPr>
          <p:nvPr/>
        </p:nvSpPr>
        <p:spPr bwMode="auto">
          <a:xfrm>
            <a:off x="1143000" y="476250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6-19  </a:t>
            </a:r>
            <a:r>
              <a:rPr lang="zh-CN" altLang="en-US" sz="2000" b="1" i="1">
                <a:solidFill>
                  <a:srgbClr val="008000"/>
                </a:solidFill>
              </a:rPr>
              <a:t>静态数据成员的说明和初始化 </a:t>
            </a:r>
            <a:endParaRPr lang="zh-CN" altLang="en-US" sz="2000" b="1">
              <a:solidFill>
                <a:srgbClr val="00CC00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 counter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  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  int  num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void  setnum ( int i ) { num = i ; }	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void  shownum() { cout &lt;&lt; num &lt;&lt; '\t'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  counter :: num </a:t>
            </a:r>
            <a:r>
              <a:rPr lang="en-US" altLang="zh-CN" sz="1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0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;</a:t>
            </a:r>
            <a:r>
              <a:rPr lang="en-US" altLang="zh-CN" sz="1800"/>
              <a:t>	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int main 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 counter  a , b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a.shownum() ;    b.shownum()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a.setnum(10)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a.shownum() ;    b.shownum()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cout&lt;&lt;endl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294339" name="AutoShape 3"/>
          <p:cNvSpPr>
            <a:spLocks/>
          </p:cNvSpPr>
          <p:nvPr/>
        </p:nvSpPr>
        <p:spPr bwMode="auto">
          <a:xfrm>
            <a:off x="5638800" y="2708275"/>
            <a:ext cx="1905000" cy="838200"/>
          </a:xfrm>
          <a:prstGeom prst="borderCallout2">
            <a:avLst>
              <a:gd name="adj1" fmla="val 13634"/>
              <a:gd name="adj2" fmla="val -4000"/>
              <a:gd name="adj3" fmla="val 13634"/>
              <a:gd name="adj4" fmla="val -26333"/>
              <a:gd name="adj5" fmla="val 115718"/>
              <a:gd name="adj6" fmla="val -98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声明与定义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静态数据成员</a:t>
            </a:r>
          </a:p>
        </p:txBody>
      </p:sp>
      <p:sp>
        <p:nvSpPr>
          <p:cNvPr id="1294340" name="Line 4"/>
          <p:cNvSpPr>
            <a:spLocks noChangeShapeType="1"/>
          </p:cNvSpPr>
          <p:nvPr/>
        </p:nvSpPr>
        <p:spPr bwMode="auto">
          <a:xfrm>
            <a:off x="3352800" y="2171700"/>
            <a:ext cx="1752600" cy="609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lg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4344" name="Rectangle 8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9149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29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339" grpId="0" animBg="1" autoUpdateAnimBg="0"/>
      <p:bldP spid="1294340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1143000" y="476250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6-19   </a:t>
            </a:r>
            <a:r>
              <a:rPr lang="zh-CN" altLang="en-US" sz="2000" b="1" i="1">
                <a:solidFill>
                  <a:srgbClr val="008000"/>
                </a:solidFill>
              </a:rPr>
              <a:t>静态数据成员的说明和初始化 </a:t>
            </a:r>
            <a:endParaRPr lang="zh-CN" altLang="en-US" sz="2000" b="1">
              <a:solidFill>
                <a:srgbClr val="00CC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counter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  static  int  num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</a:t>
            </a:r>
            <a:r>
              <a:rPr lang="en-US" altLang="zh-CN" sz="1800" b="1">
                <a:solidFill>
                  <a:srgbClr val="0000FF"/>
                </a:solidFill>
              </a:rPr>
              <a:t>void  setnum ( int i ) { num = i ; }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void  shownum() { cout &lt;&lt; num &lt;&lt; '\t'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 counter :: num = 0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 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counter  a , b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a.shownum() ;    b.shownum()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a.setnum(10)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a.shownum() ;    b.shownum()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cout&lt;&lt;endl;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295363" name="AutoShape 3"/>
          <p:cNvSpPr>
            <a:spLocks/>
          </p:cNvSpPr>
          <p:nvPr/>
        </p:nvSpPr>
        <p:spPr bwMode="auto">
          <a:xfrm>
            <a:off x="6324600" y="1511300"/>
            <a:ext cx="1905000" cy="838200"/>
          </a:xfrm>
          <a:prstGeom prst="borderCallout2">
            <a:avLst>
              <a:gd name="adj1" fmla="val 13634"/>
              <a:gd name="adj2" fmla="val -4000"/>
              <a:gd name="adj3" fmla="val 13634"/>
              <a:gd name="adj4" fmla="val -23167"/>
              <a:gd name="adj5" fmla="val 127843"/>
              <a:gd name="adj6" fmla="val -850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成员函数访问</a:t>
            </a:r>
            <a:r>
              <a:rPr lang="zh-CN" altLang="en-US" sz="1800" b="1"/>
              <a:t>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静态数据成员</a:t>
            </a:r>
          </a:p>
        </p:txBody>
      </p:sp>
      <p:sp>
        <p:nvSpPr>
          <p:cNvPr id="1295364" name="Oval 4"/>
          <p:cNvSpPr>
            <a:spLocks noChangeArrowheads="1"/>
          </p:cNvSpPr>
          <p:nvPr/>
        </p:nvSpPr>
        <p:spPr bwMode="auto">
          <a:xfrm>
            <a:off x="3657600" y="2598738"/>
            <a:ext cx="9144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5365" name="Oval 5"/>
          <p:cNvSpPr>
            <a:spLocks noChangeArrowheads="1"/>
          </p:cNvSpPr>
          <p:nvPr/>
        </p:nvSpPr>
        <p:spPr bwMode="auto">
          <a:xfrm>
            <a:off x="4038600" y="2924175"/>
            <a:ext cx="7620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5370" name="Rectangle 10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9251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9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9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29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5363" grpId="0" animBg="1" autoUpdateAnimBg="0"/>
      <p:bldP spid="1295364" grpId="0" animBg="1"/>
      <p:bldP spid="1295365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1143000" y="476250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6-19   </a:t>
            </a:r>
            <a:r>
              <a:rPr lang="zh-CN" altLang="en-US" sz="2000" b="1" i="1">
                <a:solidFill>
                  <a:srgbClr val="008000"/>
                </a:solidFill>
              </a:rPr>
              <a:t>静态数据成员的说明和初始化 </a:t>
            </a:r>
            <a:endParaRPr lang="zh-CN" altLang="en-US" sz="2000" b="1">
              <a:solidFill>
                <a:srgbClr val="00CC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counter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  static  int  num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void  setnum ( int i ) { num = i ; }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void  shownum() { cout &lt;&lt; num &lt;&lt; '\t'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 counter :: num = 0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 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counter  a , b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a.shownum() ;    b.shownum()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a.setnum(10)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a.shownum() ;    b.shownum()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</a:t>
            </a:r>
            <a:r>
              <a:rPr lang="en-US" altLang="zh-CN" sz="1800"/>
              <a:t>cout&lt;&lt;endl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296387" name="AutoShape 3"/>
          <p:cNvSpPr>
            <a:spLocks/>
          </p:cNvSpPr>
          <p:nvPr/>
        </p:nvSpPr>
        <p:spPr bwMode="auto">
          <a:xfrm>
            <a:off x="4800600" y="3810000"/>
            <a:ext cx="2209800" cy="838200"/>
          </a:xfrm>
          <a:prstGeom prst="borderCallout2">
            <a:avLst>
              <a:gd name="adj1" fmla="val 13634"/>
              <a:gd name="adj2" fmla="val -3449"/>
              <a:gd name="adj3" fmla="val 13634"/>
              <a:gd name="adj4" fmla="val -19972"/>
              <a:gd name="adj5" fmla="val 127843"/>
              <a:gd name="adj6" fmla="val -7327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调用成员函数访问</a:t>
            </a:r>
            <a:r>
              <a:rPr lang="zh-CN" altLang="en-US" sz="1800" b="1"/>
              <a:t>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私有静态数据成员</a:t>
            </a:r>
          </a:p>
        </p:txBody>
      </p:sp>
      <p:sp>
        <p:nvSpPr>
          <p:cNvPr id="1296391" name="Rectangle 7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9354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9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8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i="1">
                <a:solidFill>
                  <a:srgbClr val="C0C0C0"/>
                </a:solidFill>
              </a:rPr>
              <a:t>// </a:t>
            </a:r>
            <a:r>
              <a:rPr lang="zh-CN" altLang="en-US" sz="2000" i="1">
                <a:solidFill>
                  <a:srgbClr val="C0C0C0"/>
                </a:solidFill>
              </a:rPr>
              <a:t>例</a:t>
            </a:r>
            <a:r>
              <a:rPr lang="en-US" altLang="zh-CN" sz="2000" i="1">
                <a:solidFill>
                  <a:srgbClr val="C0C0C0"/>
                </a:solidFill>
              </a:rPr>
              <a:t>6-1  </a:t>
            </a:r>
            <a:r>
              <a:rPr lang="zh-CN" altLang="en-US" sz="2000" i="1">
                <a:solidFill>
                  <a:srgbClr val="C0C0C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{  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146884" name="Text Box 4"/>
          <p:cNvSpPr txBox="1">
            <a:spLocks noChangeArrowheads="1"/>
          </p:cNvSpPr>
          <p:nvPr/>
        </p:nvSpPr>
        <p:spPr bwMode="auto">
          <a:xfrm>
            <a:off x="4038600" y="1670050"/>
            <a:ext cx="4876800" cy="3663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类说明的一般形式为：</a:t>
            </a:r>
            <a:r>
              <a:rPr lang="zh-CN" altLang="en-US" sz="2000" b="1">
                <a:solidFill>
                  <a:schemeClr val="folHlink"/>
                </a:solidFill>
              </a:rPr>
              <a:t> 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</a:rPr>
              <a:t>class</a:t>
            </a:r>
            <a:r>
              <a:rPr lang="en-US" altLang="zh-CN" sz="2000" b="1"/>
              <a:t> </a:t>
            </a:r>
            <a:r>
              <a:rPr lang="zh-CN" altLang="en-US" sz="2000" b="1" i="1"/>
              <a:t>类名</a:t>
            </a:r>
            <a:endParaRPr lang="zh-CN" altLang="en-US" sz="2000" b="1"/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/>
              <a:t>{ </a:t>
            </a:r>
            <a:r>
              <a:rPr lang="en-US" altLang="zh-CN" sz="2000" b="1">
                <a:solidFill>
                  <a:srgbClr val="0000FF"/>
                </a:solidFill>
              </a:rPr>
              <a:t>public</a:t>
            </a:r>
            <a:r>
              <a:rPr lang="en-US" altLang="zh-CN" sz="2000" b="1"/>
              <a:t>: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/>
              <a:t>	</a:t>
            </a:r>
            <a:r>
              <a:rPr lang="zh-CN" altLang="en-US" sz="2000" b="1" i="1"/>
              <a:t>公有段数据成员和成员函数</a:t>
            </a:r>
            <a:r>
              <a:rPr lang="zh-CN" altLang="en-US" sz="2000" b="1"/>
              <a:t> </a:t>
            </a:r>
            <a:r>
              <a:rPr lang="en-US" altLang="zh-CN" sz="2000" b="1"/>
              <a:t>;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protected</a:t>
            </a:r>
            <a:r>
              <a:rPr lang="en-US" altLang="zh-CN" sz="2000" b="1"/>
              <a:t>: 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/>
              <a:t>	</a:t>
            </a:r>
            <a:r>
              <a:rPr lang="zh-CN" altLang="en-US" sz="2000" b="1" i="1"/>
              <a:t>保护段数据成员和成员函数</a:t>
            </a:r>
            <a:r>
              <a:rPr lang="zh-CN" altLang="en-US" sz="2000" b="1"/>
              <a:t> </a:t>
            </a:r>
            <a:r>
              <a:rPr lang="en-US" altLang="zh-CN" sz="2000" b="1"/>
              <a:t>;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private</a:t>
            </a:r>
            <a:r>
              <a:rPr lang="en-US" altLang="zh-CN" sz="2000" b="1"/>
              <a:t>: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/>
              <a:t>	</a:t>
            </a:r>
            <a:r>
              <a:rPr lang="zh-CN" altLang="en-US" sz="2000" b="1" i="1"/>
              <a:t>私有数据成员和成员函数</a:t>
            </a:r>
            <a:r>
              <a:rPr lang="zh-CN" altLang="en-US" sz="2000" b="1"/>
              <a:t> </a:t>
            </a:r>
            <a:r>
              <a:rPr lang="en-US" altLang="zh-CN" sz="2000" b="1"/>
              <a:t>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2000" b="1"/>
              <a:t>} 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114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84" grpId="0" animBg="1" autoUpdateAnimBg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741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0438" y="4365625"/>
            <a:ext cx="39052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1143000" y="476250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6-19   </a:t>
            </a:r>
            <a:r>
              <a:rPr lang="zh-CN" altLang="en-US" sz="2000" b="1" i="1">
                <a:solidFill>
                  <a:srgbClr val="008000"/>
                </a:solidFill>
              </a:rPr>
              <a:t>静态数据成员的说明和初始化 </a:t>
            </a:r>
            <a:endParaRPr lang="zh-CN" altLang="en-US" sz="2000" b="1">
              <a:solidFill>
                <a:srgbClr val="00CC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class  counter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    static  int  num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void  setnum ( int i ) { num = i ; }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void  shownum() { cout &lt;&lt; num &lt;&lt; '\t'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int  counter :: num = 0 ;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int main 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 counter  a , b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a.shownum() ;    b.shownum()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a.setnum(10)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a.shownum() ;    b.shownum()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cout&lt;&lt;endl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1297415" name="Oval 7"/>
          <p:cNvSpPr>
            <a:spLocks noChangeArrowheads="1"/>
          </p:cNvSpPr>
          <p:nvPr/>
        </p:nvSpPr>
        <p:spPr bwMode="auto">
          <a:xfrm>
            <a:off x="1371600" y="5157788"/>
            <a:ext cx="3055938" cy="360362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297416" name="Oval 8"/>
          <p:cNvSpPr>
            <a:spLocks noChangeArrowheads="1"/>
          </p:cNvSpPr>
          <p:nvPr/>
        </p:nvSpPr>
        <p:spPr bwMode="auto">
          <a:xfrm>
            <a:off x="6419850" y="4556125"/>
            <a:ext cx="17526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7417" name="AutoShape 9"/>
          <p:cNvSpPr>
            <a:spLocks/>
          </p:cNvSpPr>
          <p:nvPr/>
        </p:nvSpPr>
        <p:spPr bwMode="auto">
          <a:xfrm>
            <a:off x="4106863" y="3311525"/>
            <a:ext cx="1905000" cy="838200"/>
          </a:xfrm>
          <a:prstGeom prst="borderCallout2">
            <a:avLst>
              <a:gd name="adj1" fmla="val 13634"/>
              <a:gd name="adj2" fmla="val 104000"/>
              <a:gd name="adj3" fmla="val 13634"/>
              <a:gd name="adj4" fmla="val 117000"/>
              <a:gd name="adj5" fmla="val 145644"/>
              <a:gd name="adj6" fmla="val 158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访问同一个</a:t>
            </a:r>
            <a:r>
              <a:rPr lang="zh-CN" altLang="en-US" sz="1800" b="1"/>
              <a:t>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静态数据成员</a:t>
            </a:r>
          </a:p>
        </p:txBody>
      </p:sp>
      <p:sp>
        <p:nvSpPr>
          <p:cNvPr id="1297420" name="Rectangle 1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94568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9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9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29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7415" grpId="0" animBg="1" autoUpdateAnimBg="0"/>
      <p:bldP spid="1297416" grpId="0" animBg="1"/>
      <p:bldP spid="1297417" grpId="0" animBg="1" autoUpdateAnimBg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Text Box 2"/>
          <p:cNvSpPr txBox="1">
            <a:spLocks noChangeArrowheads="1"/>
          </p:cNvSpPr>
          <p:nvPr/>
        </p:nvSpPr>
        <p:spPr bwMode="auto">
          <a:xfrm>
            <a:off x="762000" y="549275"/>
            <a:ext cx="5486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6-20 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使用公有静态数据成员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b="1">
              <a:solidFill>
                <a:srgbClr val="00CC00"/>
              </a:solidFill>
            </a:endParaRPr>
          </a:p>
          <a:p>
            <a:pPr algn="just"/>
            <a:r>
              <a:rPr lang="en-US" altLang="zh-CN" sz="1800" b="1"/>
              <a:t>#include&lt;iostream&gt;</a:t>
            </a:r>
          </a:p>
          <a:p>
            <a:pPr algn="just"/>
            <a:r>
              <a:rPr lang="en-US" altLang="zh-CN" sz="1800" b="1"/>
              <a:t>using namespace std ;</a:t>
            </a:r>
          </a:p>
          <a:p>
            <a:pPr algn="just"/>
            <a:r>
              <a:rPr lang="en-US" altLang="zh-CN" sz="1800" b="1"/>
              <a:t>class  counter</a:t>
            </a:r>
          </a:p>
          <a:p>
            <a:pPr algn="just"/>
            <a:r>
              <a:rPr lang="en-US" altLang="zh-CN" sz="1800" b="1"/>
              <a:t>{ public :</a:t>
            </a:r>
          </a:p>
          <a:p>
            <a:pPr algn="just"/>
            <a:r>
              <a:rPr lang="en-US" altLang="zh-CN" sz="1800" b="1"/>
              <a:t>      counter (int a) { mem = a; }</a:t>
            </a:r>
          </a:p>
          <a:p>
            <a:pPr algn="just"/>
            <a:r>
              <a:rPr lang="en-US" altLang="zh-CN" sz="1800" b="1"/>
              <a:t>      int mem;	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公有数据成员</a:t>
            </a:r>
          </a:p>
          <a:p>
            <a:pPr algn="just"/>
            <a:r>
              <a:rPr lang="zh-CN" altLang="en-US" sz="1800" b="1"/>
              <a:t>     </a:t>
            </a:r>
            <a:r>
              <a:rPr lang="en-US" altLang="zh-CN" sz="1800" b="1"/>
              <a:t>static  int  Smem ;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公有静态数据成员</a:t>
            </a:r>
          </a:p>
          <a:p>
            <a:pPr algn="just"/>
            <a:r>
              <a:rPr lang="en-US" altLang="zh-CN" sz="1800" b="1"/>
              <a:t>} ;</a:t>
            </a:r>
          </a:p>
          <a:p>
            <a:pPr algn="just"/>
            <a:r>
              <a:rPr lang="en-US" altLang="zh-CN" sz="1800" b="1"/>
              <a:t>int  counter :: Smem = 1 ;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初始值为</a:t>
            </a:r>
            <a:r>
              <a:rPr lang="en-US" altLang="zh-CN" sz="1800" b="1" i="1">
                <a:solidFill>
                  <a:schemeClr val="folHlink"/>
                </a:solidFill>
              </a:rPr>
              <a:t>1</a:t>
            </a:r>
          </a:p>
          <a:p>
            <a:pPr algn="just"/>
            <a:r>
              <a:rPr lang="en-US" altLang="zh-CN" sz="1800" b="1"/>
              <a:t>int main()</a:t>
            </a:r>
          </a:p>
          <a:p>
            <a:pPr algn="just"/>
            <a:r>
              <a:rPr lang="en-US" altLang="zh-CN" sz="1800" b="1"/>
              <a:t>{  counter c(5);</a:t>
            </a:r>
          </a:p>
          <a:p>
            <a:pPr algn="just"/>
            <a:r>
              <a:rPr lang="en-US" altLang="zh-CN" sz="1800" b="1"/>
              <a:t>    int i ;</a:t>
            </a:r>
          </a:p>
          <a:p>
            <a:pPr algn="just"/>
            <a:r>
              <a:rPr lang="en-US" altLang="zh-CN" sz="1800" b="1"/>
              <a:t>    for( i = 0 ; i &lt; 5 ; i ++ )</a:t>
            </a:r>
          </a:p>
          <a:p>
            <a:pPr algn="just"/>
            <a:r>
              <a:rPr lang="en-US" altLang="zh-CN" sz="1800" b="1"/>
              <a:t>      { counter::Smem += i ;</a:t>
            </a:r>
          </a:p>
          <a:p>
            <a:pPr algn="just"/>
            <a:r>
              <a:rPr lang="en-US" altLang="zh-CN" sz="1800" b="1"/>
              <a:t>         cout &lt;&lt; counter::Smem &lt;&lt; '\t' ;</a:t>
            </a:r>
          </a:p>
          <a:p>
            <a:pPr algn="just"/>
            <a:r>
              <a:rPr lang="en-US" altLang="zh-CN" sz="1800" b="1"/>
              <a:t>      }</a:t>
            </a:r>
          </a:p>
          <a:p>
            <a:pPr algn="just"/>
            <a:r>
              <a:rPr lang="en-US" altLang="zh-CN" sz="1800" b="1"/>
              <a:t>    cout&lt;&lt;endl;</a:t>
            </a:r>
          </a:p>
          <a:p>
            <a:pPr algn="just"/>
            <a:r>
              <a:rPr lang="en-US" altLang="zh-CN" sz="1800" b="1"/>
              <a:t>    cout&lt;&lt;"c.Smem = "&lt;&lt;c.Smem&lt;&lt;endl;</a:t>
            </a:r>
          </a:p>
          <a:p>
            <a:pPr algn="just"/>
            <a:r>
              <a:rPr lang="en-US" altLang="zh-CN" sz="1800" b="1"/>
              <a:t>    cout&lt;&lt;"c.mem = "&lt;&lt;c.mem&lt;&lt;endl;</a:t>
            </a:r>
          </a:p>
          <a:p>
            <a:pPr algn="just"/>
            <a:r>
              <a:rPr lang="en-US" altLang="zh-CN" sz="1800" b="1"/>
              <a:t>}</a:t>
            </a:r>
          </a:p>
        </p:txBody>
      </p:sp>
      <p:sp>
        <p:nvSpPr>
          <p:cNvPr id="1298438" name="Rectangle 6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9558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9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434" grpId="0" autoUpdateAnimBg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762000" y="549275"/>
            <a:ext cx="5486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6-20 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使用公有静态数据成员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b="1">
              <a:solidFill>
                <a:srgbClr val="00CC00"/>
              </a:solidFill>
            </a:endParaRPr>
          </a:p>
          <a:p>
            <a:pPr algn="just"/>
            <a:r>
              <a:rPr lang="en-US" altLang="zh-CN" sz="1800"/>
              <a:t>#include&lt;iostream&gt;</a:t>
            </a:r>
          </a:p>
          <a:p>
            <a:pPr algn="just"/>
            <a:r>
              <a:rPr lang="en-US" altLang="zh-CN" sz="1800"/>
              <a:t>using namespace std ;</a:t>
            </a:r>
          </a:p>
          <a:p>
            <a:pPr algn="just"/>
            <a:r>
              <a:rPr lang="en-US" altLang="zh-CN" sz="1800"/>
              <a:t>class  counter</a:t>
            </a:r>
          </a:p>
          <a:p>
            <a:pPr algn="just"/>
            <a:r>
              <a:rPr lang="en-US" altLang="zh-CN" sz="1800"/>
              <a:t>{ public :</a:t>
            </a:r>
          </a:p>
          <a:p>
            <a:pPr algn="just"/>
            <a:r>
              <a:rPr lang="en-US" altLang="zh-CN" sz="1800"/>
              <a:t>      counter (int a) { mem = a; }</a:t>
            </a:r>
          </a:p>
          <a:p>
            <a:pPr algn="just"/>
            <a:r>
              <a:rPr lang="en-US" altLang="zh-CN" sz="1800"/>
              <a:t>      int mem;		</a:t>
            </a:r>
            <a:r>
              <a:rPr lang="en-US" altLang="zh-CN" sz="1800" i="1">
                <a:solidFill>
                  <a:schemeClr val="folHlink"/>
                </a:solidFill>
              </a:rPr>
              <a:t>//</a:t>
            </a:r>
            <a:r>
              <a:rPr lang="zh-CN" altLang="en-US" sz="1800" i="1">
                <a:solidFill>
                  <a:schemeClr val="folHlink"/>
                </a:solidFill>
              </a:rPr>
              <a:t>公有数据成员</a:t>
            </a:r>
          </a:p>
          <a:p>
            <a:pPr algn="just"/>
            <a:r>
              <a:rPr lang="zh-CN" altLang="en-US" sz="1800"/>
              <a:t>     </a:t>
            </a:r>
            <a:r>
              <a:rPr lang="en-US" altLang="zh-CN" sz="1800" b="1" i="1">
                <a:solidFill>
                  <a:srgbClr val="0000FF"/>
                </a:solidFill>
              </a:rPr>
              <a:t>static  int  Smem ;</a:t>
            </a:r>
            <a:r>
              <a:rPr lang="en-US" altLang="zh-CN" sz="1800"/>
              <a:t>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公有静态数据成员</a:t>
            </a:r>
          </a:p>
          <a:p>
            <a:pPr algn="just"/>
            <a:r>
              <a:rPr lang="en-US" altLang="zh-CN" sz="1800"/>
              <a:t>} ;</a:t>
            </a:r>
          </a:p>
          <a:p>
            <a:pPr algn="just"/>
            <a:r>
              <a:rPr lang="en-US" altLang="zh-CN" sz="1800" b="1">
                <a:solidFill>
                  <a:srgbClr val="0000FF"/>
                </a:solidFill>
              </a:rPr>
              <a:t>int  counter :: Smem = 1 ;</a:t>
            </a:r>
            <a:r>
              <a:rPr lang="en-US" altLang="zh-CN" sz="1800"/>
              <a:t>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初始值为</a:t>
            </a:r>
            <a:r>
              <a:rPr lang="en-US" altLang="zh-CN" sz="1800" b="1" i="1">
                <a:solidFill>
                  <a:schemeClr val="folHlink"/>
                </a:solidFill>
              </a:rPr>
              <a:t>1</a:t>
            </a:r>
          </a:p>
          <a:p>
            <a:pPr algn="just"/>
            <a:r>
              <a:rPr lang="en-US" altLang="zh-CN" sz="1800"/>
              <a:t>int main()</a:t>
            </a:r>
          </a:p>
          <a:p>
            <a:pPr algn="just"/>
            <a:r>
              <a:rPr lang="en-US" altLang="zh-CN" sz="1800"/>
              <a:t>{  counter c(5);</a:t>
            </a:r>
          </a:p>
          <a:p>
            <a:pPr algn="just"/>
            <a:r>
              <a:rPr lang="en-US" altLang="zh-CN" sz="1800"/>
              <a:t>    int i ;</a:t>
            </a:r>
          </a:p>
          <a:p>
            <a:pPr algn="just"/>
            <a:r>
              <a:rPr lang="en-US" altLang="zh-CN" sz="1800"/>
              <a:t>    for( i = 0 ; i &lt; 5 ; i ++ )</a:t>
            </a:r>
          </a:p>
          <a:p>
            <a:pPr algn="just"/>
            <a:r>
              <a:rPr lang="en-US" altLang="zh-CN" sz="1800"/>
              <a:t>      { counter::Smem += i ;</a:t>
            </a:r>
          </a:p>
          <a:p>
            <a:pPr algn="just"/>
            <a:r>
              <a:rPr lang="en-US" altLang="zh-CN" sz="1800"/>
              <a:t>         cout &lt;&lt; counter::Smem &lt;&lt; '\t' ;</a:t>
            </a:r>
          </a:p>
          <a:p>
            <a:pPr algn="just"/>
            <a:r>
              <a:rPr lang="en-US" altLang="zh-CN" sz="1800"/>
              <a:t>      }</a:t>
            </a:r>
          </a:p>
          <a:p>
            <a:pPr algn="just"/>
            <a:r>
              <a:rPr lang="en-US" altLang="zh-CN" sz="1800"/>
              <a:t>    cout&lt;&lt;endl;</a:t>
            </a:r>
          </a:p>
          <a:p>
            <a:pPr algn="just"/>
            <a:r>
              <a:rPr lang="en-US" altLang="zh-CN" sz="1800"/>
              <a:t>    cout&lt;&lt;"c.Smem = "&lt;&lt;c.Smem&lt;&lt;endl;</a:t>
            </a:r>
          </a:p>
          <a:p>
            <a:pPr algn="just"/>
            <a:r>
              <a:rPr lang="en-US" altLang="zh-CN" sz="1800"/>
              <a:t>    cout&lt;&lt;"c.mem = "&lt;&lt;c.mem&lt;&lt;endl;</a:t>
            </a:r>
          </a:p>
          <a:p>
            <a:pPr algn="just"/>
            <a:r>
              <a:rPr lang="en-US" altLang="zh-CN" sz="1800"/>
              <a:t>}</a:t>
            </a:r>
          </a:p>
        </p:txBody>
      </p:sp>
      <p:sp>
        <p:nvSpPr>
          <p:cNvPr id="1360900" name="AutoShape 4"/>
          <p:cNvSpPr>
            <a:spLocks/>
          </p:cNvSpPr>
          <p:nvPr/>
        </p:nvSpPr>
        <p:spPr bwMode="auto">
          <a:xfrm>
            <a:off x="4787900" y="1484313"/>
            <a:ext cx="1905000" cy="838200"/>
          </a:xfrm>
          <a:prstGeom prst="borderCallout2">
            <a:avLst>
              <a:gd name="adj1" fmla="val 13634"/>
              <a:gd name="adj2" fmla="val -4000"/>
              <a:gd name="adj3" fmla="val 13634"/>
              <a:gd name="adj4" fmla="val -22667"/>
              <a:gd name="adj5" fmla="val 142991"/>
              <a:gd name="adj6" fmla="val -830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公有</a:t>
            </a:r>
            <a:r>
              <a:rPr lang="zh-CN" altLang="en-US" sz="1800" b="1"/>
              <a:t>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静态数据成员</a:t>
            </a:r>
          </a:p>
        </p:txBody>
      </p:sp>
      <p:sp>
        <p:nvSpPr>
          <p:cNvPr id="1360902" name="Rectangle 6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9661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6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0900" grpId="0" animBg="1" autoUpdateAnimBg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762000" y="549275"/>
            <a:ext cx="5486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6-20 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使用公有静态数据成员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b="1">
              <a:solidFill>
                <a:srgbClr val="00CC00"/>
              </a:solidFill>
            </a:endParaRPr>
          </a:p>
          <a:p>
            <a:pPr algn="just"/>
            <a:r>
              <a:rPr lang="en-US" altLang="zh-CN" sz="1800"/>
              <a:t>#include&lt;iostream&gt;</a:t>
            </a:r>
          </a:p>
          <a:p>
            <a:pPr algn="just"/>
            <a:r>
              <a:rPr lang="en-US" altLang="zh-CN" sz="1800"/>
              <a:t>using namespace std ;</a:t>
            </a:r>
          </a:p>
          <a:p>
            <a:pPr algn="just"/>
            <a:r>
              <a:rPr lang="en-US" altLang="zh-CN" sz="1800"/>
              <a:t>class  counter</a:t>
            </a:r>
          </a:p>
          <a:p>
            <a:pPr algn="just"/>
            <a:r>
              <a:rPr lang="en-US" altLang="zh-CN" sz="1800"/>
              <a:t>{ public :</a:t>
            </a:r>
          </a:p>
          <a:p>
            <a:pPr algn="just"/>
            <a:r>
              <a:rPr lang="en-US" altLang="zh-CN" sz="1800"/>
              <a:t>      counter (int a) { mem = a; }</a:t>
            </a:r>
          </a:p>
          <a:p>
            <a:pPr algn="just"/>
            <a:r>
              <a:rPr lang="en-US" altLang="zh-CN" sz="1800"/>
              <a:t>      int mem;		</a:t>
            </a:r>
            <a:r>
              <a:rPr lang="en-US" altLang="zh-CN" sz="1800" i="1">
                <a:solidFill>
                  <a:schemeClr val="folHlink"/>
                </a:solidFill>
              </a:rPr>
              <a:t>//</a:t>
            </a:r>
            <a:r>
              <a:rPr lang="zh-CN" altLang="en-US" sz="1800" i="1">
                <a:solidFill>
                  <a:schemeClr val="folHlink"/>
                </a:solidFill>
              </a:rPr>
              <a:t>公有数据成员</a:t>
            </a:r>
          </a:p>
          <a:p>
            <a:pPr algn="just"/>
            <a:r>
              <a:rPr lang="zh-CN" altLang="en-US" sz="1800"/>
              <a:t>      </a:t>
            </a:r>
            <a:r>
              <a:rPr lang="en-US" altLang="zh-CN" sz="1800" b="1"/>
              <a:t>static  int  Smem ;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公有静态数据成员</a:t>
            </a:r>
          </a:p>
          <a:p>
            <a:pPr algn="just"/>
            <a:r>
              <a:rPr lang="en-US" altLang="zh-CN" sz="1800"/>
              <a:t>} ;</a:t>
            </a:r>
          </a:p>
          <a:p>
            <a:pPr algn="just"/>
            <a:r>
              <a:rPr lang="en-US" altLang="zh-CN" sz="1800" b="1"/>
              <a:t>int  counter :: Smem = 1 ;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初始值为</a:t>
            </a:r>
            <a:r>
              <a:rPr lang="en-US" altLang="zh-CN" sz="1800" b="1" i="1">
                <a:solidFill>
                  <a:schemeClr val="folHlink"/>
                </a:solidFill>
              </a:rPr>
              <a:t>1</a:t>
            </a:r>
            <a:r>
              <a:rPr lang="en-US" altLang="zh-CN" sz="1800"/>
              <a:t> </a:t>
            </a:r>
          </a:p>
          <a:p>
            <a:pPr algn="just"/>
            <a:r>
              <a:rPr lang="en-US" altLang="zh-CN" sz="1800"/>
              <a:t>int main()</a:t>
            </a:r>
          </a:p>
          <a:p>
            <a:pPr algn="just"/>
            <a:r>
              <a:rPr lang="en-US" altLang="zh-CN" sz="1800"/>
              <a:t>{  counter c(5);</a:t>
            </a:r>
          </a:p>
          <a:p>
            <a:pPr algn="just"/>
            <a:r>
              <a:rPr lang="en-US" altLang="zh-CN" sz="1800"/>
              <a:t>    int i ;</a:t>
            </a:r>
          </a:p>
          <a:p>
            <a:pPr algn="just"/>
            <a:r>
              <a:rPr lang="en-US" altLang="zh-CN" sz="1800"/>
              <a:t>    for( i = 0 ; i &lt; 5 ; i ++ )</a:t>
            </a:r>
          </a:p>
          <a:p>
            <a:pPr algn="just"/>
            <a:r>
              <a:rPr lang="en-US" altLang="zh-CN" sz="1800"/>
              <a:t>      { </a:t>
            </a:r>
            <a:r>
              <a:rPr lang="en-US" altLang="zh-CN" sz="1800" b="1">
                <a:solidFill>
                  <a:srgbClr val="0000FF"/>
                </a:solidFill>
              </a:rPr>
              <a:t>counter::Smem</a:t>
            </a:r>
            <a:r>
              <a:rPr lang="en-US" altLang="zh-CN" sz="1800"/>
              <a:t> += i ;</a:t>
            </a:r>
          </a:p>
          <a:p>
            <a:pPr algn="just"/>
            <a:r>
              <a:rPr lang="en-US" altLang="zh-CN" sz="1800"/>
              <a:t>         cout &lt;&lt; </a:t>
            </a:r>
            <a:r>
              <a:rPr lang="en-US" altLang="zh-CN" sz="1800" b="1">
                <a:solidFill>
                  <a:srgbClr val="0000FF"/>
                </a:solidFill>
              </a:rPr>
              <a:t>counter::Smem</a:t>
            </a:r>
            <a:r>
              <a:rPr lang="en-US" altLang="zh-CN" sz="1800"/>
              <a:t> &lt;&lt; '\t' ;</a:t>
            </a:r>
          </a:p>
          <a:p>
            <a:pPr algn="just"/>
            <a:r>
              <a:rPr lang="en-US" altLang="zh-CN" sz="1800"/>
              <a:t>      }</a:t>
            </a:r>
          </a:p>
          <a:p>
            <a:pPr algn="just"/>
            <a:r>
              <a:rPr lang="en-US" altLang="zh-CN" sz="1800"/>
              <a:t>    cout&lt;&lt;endl;</a:t>
            </a:r>
          </a:p>
          <a:p>
            <a:pPr algn="just"/>
            <a:r>
              <a:rPr lang="en-US" altLang="zh-CN" sz="1800"/>
              <a:t>    cout&lt;&lt;"c.Smem = "&lt;&lt;</a:t>
            </a:r>
            <a:r>
              <a:rPr lang="en-US" altLang="zh-CN" sz="1800" b="1">
                <a:solidFill>
                  <a:srgbClr val="0000FF"/>
                </a:solidFill>
              </a:rPr>
              <a:t>c.Smem</a:t>
            </a:r>
            <a:r>
              <a:rPr lang="en-US" altLang="zh-CN" sz="1800"/>
              <a:t>&lt;&lt;endl;</a:t>
            </a:r>
          </a:p>
          <a:p>
            <a:pPr algn="just"/>
            <a:r>
              <a:rPr lang="en-US" altLang="zh-CN" sz="1800"/>
              <a:t>    cout&lt;&lt;"c.mem = "&lt;&lt;</a:t>
            </a:r>
            <a:r>
              <a:rPr lang="en-US" altLang="zh-CN" sz="1800" b="1" i="1"/>
              <a:t>c.mem</a:t>
            </a:r>
            <a:r>
              <a:rPr lang="en-US" altLang="zh-CN" sz="1800"/>
              <a:t>&lt;&lt;endl;</a:t>
            </a:r>
          </a:p>
          <a:p>
            <a:pPr algn="just"/>
            <a:r>
              <a:rPr lang="en-US" altLang="zh-CN" sz="1800"/>
              <a:t>}</a:t>
            </a:r>
          </a:p>
        </p:txBody>
      </p:sp>
      <p:sp>
        <p:nvSpPr>
          <p:cNvPr id="1359877" name="AutoShape 5"/>
          <p:cNvSpPr>
            <a:spLocks/>
          </p:cNvSpPr>
          <p:nvPr/>
        </p:nvSpPr>
        <p:spPr bwMode="auto">
          <a:xfrm>
            <a:off x="5410200" y="3810000"/>
            <a:ext cx="2362200" cy="838200"/>
          </a:xfrm>
          <a:prstGeom prst="borderCallout2">
            <a:avLst>
              <a:gd name="adj1" fmla="val 13634"/>
              <a:gd name="adj2" fmla="val -3227"/>
              <a:gd name="adj3" fmla="val 13634"/>
              <a:gd name="adj4" fmla="val -17407"/>
              <a:gd name="adj5" fmla="val 155116"/>
              <a:gd name="adj6" fmla="val -6317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访问</a:t>
            </a:r>
            <a:endParaRPr lang="zh-CN" altLang="en-US" sz="1800" b="1"/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公有</a:t>
            </a:r>
            <a:r>
              <a:rPr lang="zh-CN" altLang="en-US" sz="1800" b="1"/>
              <a:t>静态数据成员</a:t>
            </a:r>
          </a:p>
        </p:txBody>
      </p:sp>
      <p:sp>
        <p:nvSpPr>
          <p:cNvPr id="1359878" name="Oval 6"/>
          <p:cNvSpPr>
            <a:spLocks noChangeArrowheads="1"/>
          </p:cNvSpPr>
          <p:nvPr/>
        </p:nvSpPr>
        <p:spPr bwMode="auto">
          <a:xfrm rot="325654">
            <a:off x="1295400" y="4419600"/>
            <a:ext cx="2362200" cy="685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9879" name="Oval 7"/>
          <p:cNvSpPr>
            <a:spLocks noChangeArrowheads="1"/>
          </p:cNvSpPr>
          <p:nvPr/>
        </p:nvSpPr>
        <p:spPr bwMode="auto">
          <a:xfrm>
            <a:off x="2971800" y="5568950"/>
            <a:ext cx="1143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9881" name="Rectangle 9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9763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5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5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35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877" grpId="0" animBg="1" autoUpdateAnimBg="0"/>
      <p:bldP spid="1359878" grpId="0" animBg="1"/>
      <p:bldP spid="1359879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762000" y="549275"/>
            <a:ext cx="5486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6-20 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使用公有静态数据成员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b="1">
              <a:solidFill>
                <a:srgbClr val="00CC00"/>
              </a:solidFill>
            </a:endParaRPr>
          </a:p>
          <a:p>
            <a:pPr algn="just"/>
            <a:r>
              <a:rPr lang="en-US" altLang="zh-CN" sz="1800" b="1"/>
              <a:t>#include&lt;iostream&gt;</a:t>
            </a:r>
          </a:p>
          <a:p>
            <a:pPr algn="just"/>
            <a:r>
              <a:rPr lang="en-US" altLang="zh-CN" sz="1800" b="1"/>
              <a:t>using namespace std ;</a:t>
            </a:r>
          </a:p>
          <a:p>
            <a:pPr algn="just"/>
            <a:r>
              <a:rPr lang="en-US" altLang="zh-CN" sz="1800" b="1"/>
              <a:t>class  counter</a:t>
            </a:r>
          </a:p>
          <a:p>
            <a:pPr algn="just"/>
            <a:r>
              <a:rPr lang="en-US" altLang="zh-CN" sz="1800" b="1"/>
              <a:t>{ public :</a:t>
            </a:r>
          </a:p>
          <a:p>
            <a:pPr algn="just"/>
            <a:r>
              <a:rPr lang="en-US" altLang="zh-CN" sz="1800" b="1"/>
              <a:t>      counter (int a) { mem = a; }</a:t>
            </a:r>
          </a:p>
          <a:p>
            <a:pPr algn="just"/>
            <a:r>
              <a:rPr lang="en-US" altLang="zh-CN" sz="1800" b="1"/>
              <a:t>      int mem;	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公有数据成员</a:t>
            </a:r>
          </a:p>
          <a:p>
            <a:pPr algn="just"/>
            <a:r>
              <a:rPr lang="zh-CN" altLang="en-US" sz="1800" b="1"/>
              <a:t>      </a:t>
            </a:r>
            <a:r>
              <a:rPr lang="en-US" altLang="zh-CN" sz="1800" b="1"/>
              <a:t>static  int  Smem ;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公有静态数据成员</a:t>
            </a:r>
          </a:p>
          <a:p>
            <a:pPr algn="just"/>
            <a:r>
              <a:rPr lang="en-US" altLang="zh-CN" sz="1800" b="1"/>
              <a:t>} ;</a:t>
            </a:r>
          </a:p>
          <a:p>
            <a:pPr algn="just"/>
            <a:r>
              <a:rPr lang="en-US" altLang="zh-CN" sz="1800" b="1"/>
              <a:t>int  counter :: Smem = 1 ;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初始值为</a:t>
            </a:r>
            <a:r>
              <a:rPr lang="en-US" altLang="zh-CN" sz="1800" b="1" i="1">
                <a:solidFill>
                  <a:schemeClr val="folHlink"/>
                </a:solidFill>
              </a:rPr>
              <a:t>1</a:t>
            </a:r>
            <a:r>
              <a:rPr lang="en-US" altLang="zh-CN" sz="1800" b="1"/>
              <a:t> </a:t>
            </a:r>
          </a:p>
          <a:p>
            <a:pPr algn="just"/>
            <a:r>
              <a:rPr lang="en-US" altLang="zh-CN" sz="1800" b="1"/>
              <a:t>int main()</a:t>
            </a:r>
          </a:p>
          <a:p>
            <a:pPr algn="just"/>
            <a:r>
              <a:rPr lang="en-US" altLang="zh-CN" sz="1800" b="1"/>
              <a:t>{  counter c(5);</a:t>
            </a:r>
          </a:p>
          <a:p>
            <a:pPr algn="just"/>
            <a:r>
              <a:rPr lang="en-US" altLang="zh-CN" sz="1800" b="1"/>
              <a:t>    int i ;</a:t>
            </a:r>
          </a:p>
          <a:p>
            <a:pPr algn="just"/>
            <a:r>
              <a:rPr lang="en-US" altLang="zh-CN" sz="1800" b="1"/>
              <a:t>    for( i = 0 ; i &lt; 5 ; i ++ )</a:t>
            </a:r>
          </a:p>
          <a:p>
            <a:pPr algn="just"/>
            <a:r>
              <a:rPr lang="en-US" altLang="zh-CN" sz="1800" b="1"/>
              <a:t>      { counter::Smem += i ;</a:t>
            </a:r>
          </a:p>
          <a:p>
            <a:pPr algn="just"/>
            <a:r>
              <a:rPr lang="en-US" altLang="zh-CN" sz="1800" b="1"/>
              <a:t>         cout &lt;&lt; counter::Smem &lt;&lt; '\t' ;</a:t>
            </a:r>
          </a:p>
          <a:p>
            <a:pPr algn="just"/>
            <a:r>
              <a:rPr lang="en-US" altLang="zh-CN" sz="1800" b="1"/>
              <a:t>      }</a:t>
            </a:r>
          </a:p>
          <a:p>
            <a:pPr algn="just"/>
            <a:r>
              <a:rPr lang="en-US" altLang="zh-CN" sz="1800" b="1"/>
              <a:t>    cout&lt;&lt;endl;</a:t>
            </a:r>
          </a:p>
          <a:p>
            <a:pPr algn="just"/>
            <a:r>
              <a:rPr lang="en-US" altLang="zh-CN" sz="1800" b="1"/>
              <a:t>    cout&lt;&lt;"c.Smem = "&lt;&lt;c.Smem&lt;&lt;endl;</a:t>
            </a:r>
          </a:p>
          <a:p>
            <a:pPr algn="just"/>
            <a:r>
              <a:rPr lang="en-US" altLang="zh-CN" sz="1800" b="1"/>
              <a:t>    cout&lt;&lt;"c.mem = "&lt;&lt;c.mem&lt;&lt;endl;</a:t>
            </a:r>
          </a:p>
          <a:p>
            <a:pPr algn="just"/>
            <a:r>
              <a:rPr lang="en-US" altLang="zh-CN" sz="1800" b="1"/>
              <a:t>}</a:t>
            </a:r>
          </a:p>
        </p:txBody>
      </p:sp>
      <p:pic>
        <p:nvPicPr>
          <p:cNvPr id="13619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7850" y="4257675"/>
            <a:ext cx="450532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30" name="Rectangle 10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9866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6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Text Box 2"/>
          <p:cNvSpPr txBox="1">
            <a:spLocks noChangeArrowheads="1"/>
          </p:cNvSpPr>
          <p:nvPr/>
        </p:nvSpPr>
        <p:spPr bwMode="auto">
          <a:xfrm>
            <a:off x="614363" y="2133600"/>
            <a:ext cx="7989887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静态成员函数数冠以关键字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static</a:t>
            </a:r>
          </a:p>
          <a:p>
            <a:pPr algn="l">
              <a:lnSpc>
                <a:spcPct val="2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静态成员函数没有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this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指针，只能对静态数据操作</a:t>
            </a:r>
          </a:p>
          <a:p>
            <a:pPr algn="l">
              <a:lnSpc>
                <a:spcPct val="2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在类外调用静态成员函数用 “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::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”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作限定词，或通过对象调用</a:t>
            </a:r>
          </a:p>
        </p:txBody>
      </p:sp>
      <p:sp>
        <p:nvSpPr>
          <p:cNvPr id="19968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  <p:sp>
        <p:nvSpPr>
          <p:cNvPr id="1302534" name="Rectangle 6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0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30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0" grpId="0" autoUpdateAnimBg="0"/>
      <p:bldP spid="1302534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5" name="Rectangle 3"/>
          <p:cNvSpPr>
            <a:spLocks noChangeArrowheads="1"/>
          </p:cNvSpPr>
          <p:nvPr/>
        </p:nvSpPr>
        <p:spPr bwMode="auto">
          <a:xfrm>
            <a:off x="685800" y="1052513"/>
            <a:ext cx="100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例如： </a:t>
            </a:r>
          </a:p>
        </p:txBody>
      </p:sp>
      <p:sp>
        <p:nvSpPr>
          <p:cNvPr id="1303556" name="Text Box 4"/>
          <p:cNvSpPr txBox="1">
            <a:spLocks noChangeArrowheads="1"/>
          </p:cNvSpPr>
          <p:nvPr/>
        </p:nvSpPr>
        <p:spPr bwMode="auto">
          <a:xfrm>
            <a:off x="685800" y="1577975"/>
            <a:ext cx="393569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dirty="0"/>
              <a:t>class X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  </a:t>
            </a:r>
            <a:r>
              <a:rPr lang="en-US" altLang="zh-CN" sz="1800" b="1" dirty="0">
                <a:solidFill>
                  <a:srgbClr val="0000FF"/>
                </a:solidFill>
              </a:rPr>
              <a:t>static</a:t>
            </a:r>
            <a:r>
              <a:rPr lang="en-US" altLang="zh-CN" sz="1800" dirty="0"/>
              <a:t>  void </a:t>
            </a:r>
            <a:r>
              <a:rPr lang="en-US" altLang="zh-CN" sz="1800" dirty="0" err="1"/>
              <a:t>StaFun</a:t>
            </a:r>
            <a:r>
              <a:rPr lang="en-US" altLang="zh-CN" sz="1800" dirty="0"/>
              <a:t> ( </a:t>
            </a:r>
            <a:r>
              <a:rPr lang="en-US" altLang="zh-CN" sz="1800" dirty="0" err="1"/>
              <a:t>int</a:t>
            </a:r>
            <a:r>
              <a:rPr lang="en-US" altLang="zh-CN" sz="1800" dirty="0"/>
              <a:t>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 ,  X *</a:t>
            </a:r>
            <a:r>
              <a:rPr lang="en-US" altLang="zh-CN" sz="1800" dirty="0" err="1"/>
              <a:t>ptr</a:t>
            </a:r>
            <a:r>
              <a:rPr lang="en-US" altLang="zh-CN" sz="1800" dirty="0"/>
              <a:t> ) ; 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</a:t>
            </a:r>
            <a:r>
              <a:rPr lang="en-US" altLang="zh-CN" sz="1800" dirty="0" err="1" smtClean="0"/>
              <a:t>int</a:t>
            </a:r>
            <a:r>
              <a:rPr lang="en-US" altLang="zh-CN" sz="1800" dirty="0" smtClean="0"/>
              <a:t>  </a:t>
            </a:r>
            <a:r>
              <a:rPr lang="en-US" altLang="zh-CN" sz="1800" dirty="0" err="1"/>
              <a:t>staDat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} ; </a:t>
            </a:r>
          </a:p>
        </p:txBody>
      </p:sp>
      <p:sp>
        <p:nvSpPr>
          <p:cNvPr id="1303557" name="Rectangle 5"/>
          <p:cNvSpPr>
            <a:spLocks noChangeArrowheads="1"/>
          </p:cNvSpPr>
          <p:nvPr/>
        </p:nvSpPr>
        <p:spPr bwMode="auto">
          <a:xfrm>
            <a:off x="914400" y="4495800"/>
            <a:ext cx="6984604" cy="36933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 dirty="0" err="1"/>
              <a:t>staDat</a:t>
            </a:r>
            <a:r>
              <a:rPr lang="en-US" altLang="zh-CN" sz="1800" b="1" i="1" dirty="0"/>
              <a:t> = </a:t>
            </a:r>
            <a:r>
              <a:rPr lang="en-US" altLang="zh-CN" sz="1800" b="1" i="1" dirty="0" err="1"/>
              <a:t>i</a:t>
            </a:r>
            <a:r>
              <a:rPr lang="en-US" altLang="zh-CN" sz="1800" b="1" i="1" dirty="0"/>
              <a:t> ;</a:t>
            </a:r>
            <a:r>
              <a:rPr lang="en-US" altLang="zh-CN" sz="1800" b="1" dirty="0"/>
              <a:t>    </a:t>
            </a:r>
            <a:r>
              <a:rPr lang="en-US" altLang="zh-CN" sz="1800" b="1" i="1" dirty="0">
                <a:solidFill>
                  <a:srgbClr val="FF0000"/>
                </a:solidFill>
              </a:rPr>
              <a:t>// </a:t>
            </a:r>
            <a:r>
              <a:rPr lang="zh-CN" altLang="en-US" sz="1800" b="1" i="1" dirty="0">
                <a:solidFill>
                  <a:srgbClr val="FF0000"/>
                </a:solidFill>
              </a:rPr>
              <a:t>错误，</a:t>
            </a:r>
            <a:r>
              <a:rPr lang="zh-CN" altLang="en-US" sz="1800" b="1" i="1">
                <a:solidFill>
                  <a:srgbClr val="FF0000"/>
                </a:solidFill>
              </a:rPr>
              <a:t>不知 </a:t>
            </a:r>
            <a:r>
              <a:rPr lang="zh-CN" altLang="en-US" sz="1800" b="1" i="1" smtClean="0">
                <a:solidFill>
                  <a:srgbClr val="FF0000"/>
                </a:solidFill>
              </a:rPr>
              <a:t>非静态数据成员</a:t>
            </a:r>
            <a:r>
              <a:rPr lang="en-US" altLang="zh-CN" sz="1800" b="1" i="1" smtClean="0">
                <a:solidFill>
                  <a:srgbClr val="FF0000"/>
                </a:solidFill>
              </a:rPr>
              <a:t>staDat</a:t>
            </a:r>
            <a:r>
              <a:rPr lang="zh-CN" altLang="en-US" sz="1800" b="1" i="1" dirty="0" smtClean="0">
                <a:solidFill>
                  <a:srgbClr val="FF0000"/>
                </a:solidFill>
              </a:rPr>
              <a:t>引自</a:t>
            </a:r>
            <a:r>
              <a:rPr lang="zh-CN" altLang="en-US" sz="1800" b="1" i="1" dirty="0">
                <a:solidFill>
                  <a:srgbClr val="FF0000"/>
                </a:solidFill>
              </a:rPr>
              <a:t>哪一个对象？</a:t>
            </a:r>
          </a:p>
        </p:txBody>
      </p:sp>
      <p:sp>
        <p:nvSpPr>
          <p:cNvPr id="1303558" name="Text Box 6"/>
          <p:cNvSpPr txBox="1">
            <a:spLocks noChangeArrowheads="1"/>
          </p:cNvSpPr>
          <p:nvPr/>
        </p:nvSpPr>
        <p:spPr bwMode="auto">
          <a:xfrm>
            <a:off x="685800" y="3819525"/>
            <a:ext cx="3409908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dirty="0" smtClean="0"/>
              <a:t>void  </a:t>
            </a:r>
            <a:r>
              <a:rPr lang="en-US" altLang="zh-CN" sz="1800" dirty="0"/>
              <a:t>X :: </a:t>
            </a:r>
            <a:r>
              <a:rPr lang="en-US" altLang="zh-CN" sz="1800" dirty="0" err="1"/>
              <a:t>StaFun</a:t>
            </a:r>
            <a:r>
              <a:rPr lang="en-US" altLang="zh-CN" sz="1800" dirty="0"/>
              <a:t> ( </a:t>
            </a:r>
            <a:r>
              <a:rPr lang="en-US" altLang="zh-CN" sz="1800" dirty="0" err="1"/>
              <a:t>int</a:t>
            </a:r>
            <a:r>
              <a:rPr lang="en-US" altLang="zh-CN" sz="1800" dirty="0"/>
              <a:t>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 ,  X * </a:t>
            </a:r>
            <a:r>
              <a:rPr lang="en-US" altLang="zh-CN" sz="1800" dirty="0" err="1"/>
              <a:t>ptr</a:t>
            </a:r>
            <a:r>
              <a:rPr lang="en-US" altLang="zh-CN" sz="1800" dirty="0"/>
              <a:t> ) 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{  </a:t>
            </a:r>
            <a:endParaRPr lang="en-US" altLang="zh-CN" sz="1800" i="1" dirty="0"/>
          </a:p>
          <a:p>
            <a:pPr algn="l">
              <a:lnSpc>
                <a:spcPct val="120000"/>
              </a:lnSpc>
            </a:pPr>
            <a:endParaRPr lang="en-US" altLang="zh-CN" sz="1800" i="1" dirty="0"/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} </a:t>
            </a:r>
          </a:p>
        </p:txBody>
      </p:sp>
      <p:sp>
        <p:nvSpPr>
          <p:cNvPr id="20071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  <p:sp>
        <p:nvSpPr>
          <p:cNvPr id="1303561" name="Rectangle 9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30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30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30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30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555" grpId="0" autoUpdateAnimBg="0"/>
      <p:bldP spid="1303556" grpId="0" autoUpdateAnimBg="0"/>
      <p:bldP spid="1303557" grpId="0" animBg="1" autoUpdateAnimBg="0"/>
      <p:bldP spid="1303558" grpId="0" autoUpdateAnimBg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Text Box 6"/>
          <p:cNvSpPr txBox="1">
            <a:spLocks noChangeArrowheads="1"/>
          </p:cNvSpPr>
          <p:nvPr/>
        </p:nvSpPr>
        <p:spPr bwMode="auto">
          <a:xfrm>
            <a:off x="685800" y="3819525"/>
            <a:ext cx="3461204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dirty="0" smtClean="0"/>
              <a:t>void  </a:t>
            </a:r>
            <a:r>
              <a:rPr lang="en-US" altLang="zh-CN" sz="1800" dirty="0"/>
              <a:t>X :: </a:t>
            </a:r>
            <a:r>
              <a:rPr lang="en-US" altLang="zh-CN" sz="1800" dirty="0" err="1"/>
              <a:t>StaFun</a:t>
            </a:r>
            <a:r>
              <a:rPr lang="en-US" altLang="zh-CN" sz="1800" dirty="0"/>
              <a:t> ( </a:t>
            </a:r>
            <a:r>
              <a:rPr lang="en-US" altLang="zh-CN" sz="1800" dirty="0" err="1"/>
              <a:t>int</a:t>
            </a:r>
            <a:r>
              <a:rPr lang="en-US" altLang="zh-CN" sz="1800" dirty="0"/>
              <a:t>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 ,  </a:t>
            </a:r>
            <a:r>
              <a:rPr lang="en-US" altLang="zh-CN" sz="1800" b="1" dirty="0"/>
              <a:t>X * </a:t>
            </a:r>
            <a:r>
              <a:rPr lang="en-US" altLang="zh-CN" sz="1800" b="1" dirty="0" err="1"/>
              <a:t>ptr</a:t>
            </a:r>
            <a:r>
              <a:rPr lang="en-US" altLang="zh-CN" sz="1800" dirty="0"/>
              <a:t> ) 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{  </a:t>
            </a:r>
            <a:endParaRPr lang="en-US" altLang="zh-CN" sz="1800" i="1" dirty="0"/>
          </a:p>
          <a:p>
            <a:pPr algn="l">
              <a:lnSpc>
                <a:spcPct val="120000"/>
              </a:lnSpc>
            </a:pPr>
            <a:endParaRPr lang="en-US" altLang="zh-CN" sz="1800" i="1" dirty="0"/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} </a:t>
            </a:r>
          </a:p>
        </p:txBody>
      </p:sp>
      <p:sp>
        <p:nvSpPr>
          <p:cNvPr id="1304581" name="Rectangle 5"/>
          <p:cNvSpPr>
            <a:spLocks noChangeArrowheads="1"/>
          </p:cNvSpPr>
          <p:nvPr/>
        </p:nvSpPr>
        <p:spPr bwMode="auto">
          <a:xfrm>
            <a:off x="914400" y="4495800"/>
            <a:ext cx="3873500" cy="366713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ptr -&gt; staDat = i ;	</a:t>
            </a:r>
            <a:r>
              <a:rPr lang="en-US" altLang="zh-CN" sz="1800" b="1" i="1">
                <a:solidFill>
                  <a:srgbClr val="003300"/>
                </a:solidFill>
              </a:rPr>
              <a:t>// </a:t>
            </a:r>
            <a:r>
              <a:rPr lang="zh-CN" altLang="en-US" sz="1800" b="1" i="1">
                <a:solidFill>
                  <a:srgbClr val="003300"/>
                </a:solidFill>
              </a:rPr>
              <a:t>正确</a:t>
            </a:r>
          </a:p>
        </p:txBody>
      </p:sp>
      <p:sp>
        <p:nvSpPr>
          <p:cNvPr id="1304583" name="AutoShape 7"/>
          <p:cNvSpPr>
            <a:spLocks/>
          </p:cNvSpPr>
          <p:nvPr/>
        </p:nvSpPr>
        <p:spPr bwMode="auto">
          <a:xfrm>
            <a:off x="4953000" y="2133600"/>
            <a:ext cx="3333776" cy="990600"/>
          </a:xfrm>
          <a:prstGeom prst="borderCallout2">
            <a:avLst>
              <a:gd name="adj1" fmla="val 11537"/>
              <a:gd name="adj2" fmla="val -2565"/>
              <a:gd name="adj3" fmla="val 11537"/>
              <a:gd name="adj4" fmla="val -25639"/>
              <a:gd name="adj5" fmla="val 226764"/>
              <a:gd name="adj6" fmla="val -10042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 dirty="0"/>
              <a:t>类的静态成员函数</a:t>
            </a:r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 dirty="0">
                <a:latin typeface="宋体" pitchFamily="2" charset="-122"/>
              </a:rPr>
              <a:t>通过</a:t>
            </a:r>
            <a:r>
              <a:rPr lang="zh-CN" altLang="en-US" sz="1800" b="1">
                <a:latin typeface="宋体" pitchFamily="2" charset="-122"/>
              </a:rPr>
              <a:t>参数</a:t>
            </a:r>
            <a:r>
              <a:rPr lang="zh-CN" altLang="en-US" sz="1800" b="1" smtClean="0">
                <a:latin typeface="宋体" pitchFamily="2" charset="-122"/>
              </a:rPr>
              <a:t>访问</a:t>
            </a:r>
            <a:r>
              <a:rPr lang="zh-CN" altLang="en-US" sz="1800" b="1" i="1" smtClean="0">
                <a:solidFill>
                  <a:srgbClr val="FF0000"/>
                </a:solidFill>
              </a:rPr>
              <a:t>非静态数据成员</a:t>
            </a:r>
            <a:endParaRPr lang="zh-CN" altLang="en-US" sz="1800" b="1" dirty="0"/>
          </a:p>
        </p:txBody>
      </p:sp>
      <p:sp>
        <p:nvSpPr>
          <p:cNvPr id="1304584" name="Oval 8"/>
          <p:cNvSpPr>
            <a:spLocks noChangeArrowheads="1"/>
          </p:cNvSpPr>
          <p:nvPr/>
        </p:nvSpPr>
        <p:spPr bwMode="auto">
          <a:xfrm>
            <a:off x="838200" y="4419600"/>
            <a:ext cx="16764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173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  <p:sp>
        <p:nvSpPr>
          <p:cNvPr id="1304587" name="Oval 11"/>
          <p:cNvSpPr>
            <a:spLocks noChangeArrowheads="1"/>
          </p:cNvSpPr>
          <p:nvPr/>
        </p:nvSpPr>
        <p:spPr bwMode="auto">
          <a:xfrm>
            <a:off x="3124200" y="3810000"/>
            <a:ext cx="6858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4588" name="Rectangle 1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201737" name="Rectangle 13"/>
          <p:cNvSpPr>
            <a:spLocks noChangeArrowheads="1"/>
          </p:cNvSpPr>
          <p:nvPr/>
        </p:nvSpPr>
        <p:spPr bwMode="auto">
          <a:xfrm>
            <a:off x="685800" y="1052513"/>
            <a:ext cx="100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例如： </a:t>
            </a:r>
          </a:p>
        </p:txBody>
      </p:sp>
      <p:sp>
        <p:nvSpPr>
          <p:cNvPr id="201738" name="Text Box 14"/>
          <p:cNvSpPr txBox="1">
            <a:spLocks noChangeArrowheads="1"/>
          </p:cNvSpPr>
          <p:nvPr/>
        </p:nvSpPr>
        <p:spPr bwMode="auto">
          <a:xfrm>
            <a:off x="685800" y="1577975"/>
            <a:ext cx="393569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dirty="0"/>
              <a:t>class X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  </a:t>
            </a:r>
            <a:r>
              <a:rPr lang="en-US" altLang="zh-CN" sz="1800" b="1" dirty="0">
                <a:solidFill>
                  <a:srgbClr val="0000FF"/>
                </a:solidFill>
              </a:rPr>
              <a:t>static</a:t>
            </a:r>
            <a:r>
              <a:rPr lang="en-US" altLang="zh-CN" sz="1800" dirty="0"/>
              <a:t>  void </a:t>
            </a:r>
            <a:r>
              <a:rPr lang="en-US" altLang="zh-CN" sz="1800" dirty="0" err="1"/>
              <a:t>StaFun</a:t>
            </a:r>
            <a:r>
              <a:rPr lang="en-US" altLang="zh-CN" sz="1800" dirty="0"/>
              <a:t> ( </a:t>
            </a:r>
            <a:r>
              <a:rPr lang="en-US" altLang="zh-CN" sz="1800" dirty="0" err="1"/>
              <a:t>int</a:t>
            </a:r>
            <a:r>
              <a:rPr lang="en-US" altLang="zh-CN" sz="1800" dirty="0"/>
              <a:t>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 ,  X *</a:t>
            </a:r>
            <a:r>
              <a:rPr lang="en-US" altLang="zh-CN" sz="1800" dirty="0" err="1"/>
              <a:t>ptr</a:t>
            </a:r>
            <a:r>
              <a:rPr lang="en-US" altLang="zh-CN" sz="1800" dirty="0"/>
              <a:t> ) ; 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</a:t>
            </a:r>
            <a:r>
              <a:rPr lang="en-US" altLang="zh-CN" sz="1800" dirty="0" err="1" smtClean="0"/>
              <a:t>int</a:t>
            </a:r>
            <a:r>
              <a:rPr lang="en-US" altLang="zh-CN" sz="1800" dirty="0" smtClean="0"/>
              <a:t>  </a:t>
            </a:r>
            <a:r>
              <a:rPr lang="en-US" altLang="zh-CN" sz="1800" dirty="0" err="1"/>
              <a:t>staDat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} 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0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0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0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30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81" grpId="0" animBg="1" autoUpdateAnimBg="0"/>
      <p:bldP spid="1304583" grpId="0" animBg="1" autoUpdateAnimBg="0"/>
      <p:bldP spid="1304584" grpId="0" animBg="1"/>
      <p:bldP spid="1304587" grpId="0" animBg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5"/>
          <p:cNvSpPr>
            <a:spLocks noChangeArrowheads="1"/>
          </p:cNvSpPr>
          <p:nvPr/>
        </p:nvSpPr>
        <p:spPr bwMode="auto">
          <a:xfrm>
            <a:off x="914400" y="4495800"/>
            <a:ext cx="387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800"/>
              <a:t>ptr -&gt; staDat = i ; 	</a:t>
            </a:r>
            <a:r>
              <a:rPr lang="en-US" altLang="zh-CN" sz="1800" b="1" i="1">
                <a:solidFill>
                  <a:srgbClr val="006600"/>
                </a:solidFill>
              </a:rPr>
              <a:t>// </a:t>
            </a:r>
            <a:r>
              <a:rPr lang="zh-CN" altLang="en-US" sz="1800" b="1" i="1">
                <a:solidFill>
                  <a:srgbClr val="006600"/>
                </a:solidFill>
              </a:rPr>
              <a:t>正确</a:t>
            </a:r>
          </a:p>
        </p:txBody>
      </p:sp>
      <p:sp>
        <p:nvSpPr>
          <p:cNvPr id="202755" name="Text Box 6"/>
          <p:cNvSpPr txBox="1">
            <a:spLocks noChangeArrowheads="1"/>
          </p:cNvSpPr>
          <p:nvPr/>
        </p:nvSpPr>
        <p:spPr bwMode="auto">
          <a:xfrm>
            <a:off x="685800" y="3819525"/>
            <a:ext cx="3409908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dirty="0" smtClean="0"/>
              <a:t>void  </a:t>
            </a:r>
            <a:r>
              <a:rPr lang="en-US" altLang="zh-CN" sz="1800" dirty="0"/>
              <a:t>X :: </a:t>
            </a:r>
            <a:r>
              <a:rPr lang="en-US" altLang="zh-CN" sz="1800" dirty="0" err="1"/>
              <a:t>StaFun</a:t>
            </a:r>
            <a:r>
              <a:rPr lang="en-US" altLang="zh-CN" sz="1800" dirty="0"/>
              <a:t> ( </a:t>
            </a:r>
            <a:r>
              <a:rPr lang="en-US" altLang="zh-CN" sz="1800" dirty="0" err="1"/>
              <a:t>int</a:t>
            </a:r>
            <a:r>
              <a:rPr lang="en-US" altLang="zh-CN" sz="1800" dirty="0"/>
              <a:t>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 ,  X * </a:t>
            </a:r>
            <a:r>
              <a:rPr lang="en-US" altLang="zh-CN" sz="1800" dirty="0" err="1"/>
              <a:t>ptr</a:t>
            </a:r>
            <a:r>
              <a:rPr lang="en-US" altLang="zh-CN" sz="1800" dirty="0"/>
              <a:t> ) 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{  </a:t>
            </a:r>
            <a:endParaRPr lang="en-US" altLang="zh-CN" sz="1800" i="1" dirty="0"/>
          </a:p>
          <a:p>
            <a:pPr algn="l">
              <a:lnSpc>
                <a:spcPct val="120000"/>
              </a:lnSpc>
            </a:pPr>
            <a:endParaRPr lang="en-US" altLang="zh-CN" sz="1800" i="1" dirty="0"/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} </a:t>
            </a:r>
          </a:p>
        </p:txBody>
      </p:sp>
      <p:sp>
        <p:nvSpPr>
          <p:cNvPr id="1305607" name="Text Box 7"/>
          <p:cNvSpPr txBox="1">
            <a:spLocks noChangeArrowheads="1"/>
          </p:cNvSpPr>
          <p:nvPr/>
        </p:nvSpPr>
        <p:spPr bwMode="auto">
          <a:xfrm>
            <a:off x="4848225" y="2465388"/>
            <a:ext cx="39147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800"/>
              <a:t>void  g()</a:t>
            </a:r>
          </a:p>
          <a:p>
            <a:pPr algn="l">
              <a:lnSpc>
                <a:spcPct val="140000"/>
              </a:lnSpc>
            </a:pPr>
            <a:r>
              <a:rPr lang="en-US" altLang="zh-CN" sz="1800"/>
              <a:t>{ X obj ;</a:t>
            </a:r>
          </a:p>
          <a:p>
            <a:pPr algn="l">
              <a:lnSpc>
                <a:spcPct val="140000"/>
              </a:lnSpc>
            </a:pPr>
            <a:r>
              <a:rPr lang="en-US" altLang="zh-CN" sz="1800"/>
              <a:t>   </a:t>
            </a:r>
            <a:r>
              <a:rPr lang="en-US" altLang="zh-CN" sz="1800" b="1"/>
              <a:t>X :: StaFun</a:t>
            </a:r>
            <a:r>
              <a:rPr lang="en-US" altLang="zh-CN" sz="1800"/>
              <a:t> ( 1, &amp; obj ) ;	     </a:t>
            </a:r>
            <a:r>
              <a:rPr lang="en-US" altLang="zh-CN" sz="1800" b="1" i="1">
                <a:solidFill>
                  <a:srgbClr val="006600"/>
                </a:solidFill>
              </a:rPr>
              <a:t>// </a:t>
            </a:r>
            <a:r>
              <a:rPr lang="zh-CN" altLang="en-US" sz="1800" b="1" i="1">
                <a:solidFill>
                  <a:srgbClr val="006600"/>
                </a:solidFill>
              </a:rPr>
              <a:t>正确</a:t>
            </a:r>
          </a:p>
          <a:p>
            <a:pPr algn="l">
              <a:lnSpc>
                <a:spcPct val="140000"/>
              </a:lnSpc>
            </a:pPr>
            <a:r>
              <a:rPr lang="zh-CN" altLang="en-US" sz="1800"/>
              <a:t>   </a:t>
            </a:r>
            <a:r>
              <a:rPr lang="en-US" altLang="zh-CN" sz="1800" b="1"/>
              <a:t>obj.StaFun</a:t>
            </a:r>
            <a:r>
              <a:rPr lang="en-US" altLang="zh-CN" sz="1800"/>
              <a:t> ( 1, &amp; obj ) ;	     </a:t>
            </a:r>
            <a:r>
              <a:rPr lang="en-US" altLang="zh-CN" sz="1800" b="1" i="1">
                <a:solidFill>
                  <a:srgbClr val="006600"/>
                </a:solidFill>
              </a:rPr>
              <a:t>// </a:t>
            </a:r>
            <a:r>
              <a:rPr lang="zh-CN" altLang="en-US" sz="1800" b="1" i="1">
                <a:solidFill>
                  <a:srgbClr val="006600"/>
                </a:solidFill>
              </a:rPr>
              <a:t>正确</a:t>
            </a:r>
          </a:p>
          <a:p>
            <a:pPr algn="l">
              <a:lnSpc>
                <a:spcPct val="140000"/>
              </a:lnSpc>
            </a:pPr>
            <a:r>
              <a:rPr lang="en-US" altLang="zh-CN" sz="1800"/>
              <a:t>} </a:t>
            </a:r>
          </a:p>
        </p:txBody>
      </p:sp>
      <p:sp>
        <p:nvSpPr>
          <p:cNvPr id="1305608" name="Oval 8"/>
          <p:cNvSpPr>
            <a:spLocks noChangeArrowheads="1"/>
          </p:cNvSpPr>
          <p:nvPr/>
        </p:nvSpPr>
        <p:spPr bwMode="auto">
          <a:xfrm>
            <a:off x="4953000" y="3276600"/>
            <a:ext cx="1219200" cy="838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5609" name="AutoShape 9"/>
          <p:cNvSpPr>
            <a:spLocks/>
          </p:cNvSpPr>
          <p:nvPr/>
        </p:nvSpPr>
        <p:spPr bwMode="auto">
          <a:xfrm>
            <a:off x="6400800" y="1676400"/>
            <a:ext cx="2438400" cy="838200"/>
          </a:xfrm>
          <a:prstGeom prst="borderCallout2">
            <a:avLst>
              <a:gd name="adj1" fmla="val 13634"/>
              <a:gd name="adj2" fmla="val -3125"/>
              <a:gd name="adj3" fmla="val 13634"/>
              <a:gd name="adj4" fmla="val -9829"/>
              <a:gd name="adj5" fmla="val 183903"/>
              <a:gd name="adj6" fmla="val -3150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都表示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静态成员函数的地址</a:t>
            </a:r>
            <a:r>
              <a:rPr lang="zh-CN" altLang="en-US" sz="1800" b="1"/>
              <a:t> </a:t>
            </a:r>
          </a:p>
        </p:txBody>
      </p:sp>
      <p:sp>
        <p:nvSpPr>
          <p:cNvPr id="20275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  <p:sp>
        <p:nvSpPr>
          <p:cNvPr id="1305612" name="Rectangle 1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202761" name="Rectangle 13"/>
          <p:cNvSpPr>
            <a:spLocks noChangeArrowheads="1"/>
          </p:cNvSpPr>
          <p:nvPr/>
        </p:nvSpPr>
        <p:spPr bwMode="auto">
          <a:xfrm>
            <a:off x="685800" y="1052513"/>
            <a:ext cx="100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例如： </a:t>
            </a:r>
          </a:p>
        </p:txBody>
      </p:sp>
      <p:sp>
        <p:nvSpPr>
          <p:cNvPr id="202762" name="Text Box 14"/>
          <p:cNvSpPr txBox="1">
            <a:spLocks noChangeArrowheads="1"/>
          </p:cNvSpPr>
          <p:nvPr/>
        </p:nvSpPr>
        <p:spPr bwMode="auto">
          <a:xfrm>
            <a:off x="685800" y="1577975"/>
            <a:ext cx="393569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dirty="0"/>
              <a:t>class X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  </a:t>
            </a:r>
            <a:r>
              <a:rPr lang="en-US" altLang="zh-CN" sz="1800" b="1" dirty="0">
                <a:solidFill>
                  <a:srgbClr val="0000FF"/>
                </a:solidFill>
              </a:rPr>
              <a:t>static</a:t>
            </a:r>
            <a:r>
              <a:rPr lang="en-US" altLang="zh-CN" sz="1800" dirty="0"/>
              <a:t>  void </a:t>
            </a:r>
            <a:r>
              <a:rPr lang="en-US" altLang="zh-CN" sz="1800" dirty="0" err="1"/>
              <a:t>StaFun</a:t>
            </a:r>
            <a:r>
              <a:rPr lang="en-US" altLang="zh-CN" sz="1800" dirty="0"/>
              <a:t> ( </a:t>
            </a:r>
            <a:r>
              <a:rPr lang="en-US" altLang="zh-CN" sz="1800" dirty="0" err="1"/>
              <a:t>int</a:t>
            </a:r>
            <a:r>
              <a:rPr lang="en-US" altLang="zh-CN" sz="1800" dirty="0"/>
              <a:t>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 ,  X *</a:t>
            </a:r>
            <a:r>
              <a:rPr lang="en-US" altLang="zh-CN" sz="1800" dirty="0" err="1"/>
              <a:t>ptr</a:t>
            </a:r>
            <a:r>
              <a:rPr lang="en-US" altLang="zh-CN" sz="1800" dirty="0"/>
              <a:t> ) ; 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 smtClean="0"/>
              <a:t>     </a:t>
            </a:r>
            <a:r>
              <a:rPr lang="en-US" altLang="zh-CN" sz="1800" dirty="0" err="1" smtClean="0"/>
              <a:t>int</a:t>
            </a:r>
            <a:r>
              <a:rPr lang="en-US" altLang="zh-CN" sz="1800" dirty="0" smtClean="0"/>
              <a:t>  </a:t>
            </a:r>
            <a:r>
              <a:rPr lang="en-US" altLang="zh-CN" sz="1800" dirty="0" err="1"/>
              <a:t>staDat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} 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0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30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5607" grpId="0" autoUpdateAnimBg="0"/>
      <p:bldP spid="1305608" grpId="0" animBg="1"/>
      <p:bldP spid="1305609" grpId="0" animBg="1" autoUpdateAnimBg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Text Box 2"/>
          <p:cNvSpPr txBox="1">
            <a:spLocks noChangeArrowheads="1"/>
          </p:cNvSpPr>
          <p:nvPr/>
        </p:nvSpPr>
        <p:spPr bwMode="auto">
          <a:xfrm>
            <a:off x="830263" y="2133600"/>
            <a:ext cx="748347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某商店经销一种货物。货物购进和卖出时以箱为单位，各箱的重量不一样，因此，商店需要记录目前库存的总重量。现在用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模拟商店货物购进和卖出的情况。 </a:t>
            </a:r>
          </a:p>
        </p:txBody>
      </p:sp>
      <p:sp>
        <p:nvSpPr>
          <p:cNvPr id="1306627" name="Rectangle 3"/>
          <p:cNvSpPr>
            <a:spLocks noChangeArrowheads="1"/>
          </p:cNvSpPr>
          <p:nvPr/>
        </p:nvSpPr>
        <p:spPr bwMode="auto">
          <a:xfrm>
            <a:off x="830263" y="1392238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b="1" i="1">
                <a:solidFill>
                  <a:schemeClr val="folHlink"/>
                </a:solidFill>
              </a:rPr>
              <a:t>例</a:t>
            </a:r>
            <a:r>
              <a:rPr lang="en-US" altLang="zh-CN" b="1" i="1">
                <a:solidFill>
                  <a:schemeClr val="folHlink"/>
                </a:solidFill>
              </a:rPr>
              <a:t>6-21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  <p:sp>
        <p:nvSpPr>
          <p:cNvPr id="1306631" name="Rectangle 7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30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0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6626" grpId="0" autoUpdateAnimBg="0"/>
      <p:bldP spid="13066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face2"/>
          <p:cNvPicPr>
            <a:picLocks noChangeAspect="1" noChangeArrowheads="1"/>
          </p:cNvPicPr>
          <p:nvPr/>
        </p:nvPicPr>
        <p:blipFill>
          <a:blip r:embed="rId2">
            <a:lum bright="4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125" name="Text Box 5"/>
          <p:cNvSpPr txBox="1">
            <a:spLocks noChangeArrowheads="1"/>
          </p:cNvSpPr>
          <p:nvPr/>
        </p:nvSpPr>
        <p:spPr bwMode="auto">
          <a:xfrm>
            <a:off x="838200" y="2292350"/>
            <a:ext cx="7772400" cy="2289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类（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Class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）是面向对象程序设计（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OOP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）实现信息封装的基础。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类是用户定义类型，也称为类类型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每个类包含</a:t>
            </a:r>
            <a:r>
              <a:rPr lang="zh-CN" altLang="en-US" sz="2000" b="1">
                <a:solidFill>
                  <a:srgbClr val="FF0000"/>
                </a:solidFill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数据说明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和</a:t>
            </a:r>
            <a:r>
              <a:rPr lang="zh-CN" altLang="en-US" sz="2000" b="1">
                <a:solidFill>
                  <a:srgbClr val="FF0000"/>
                </a:solidFill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一组操作数据或传递消息的函数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。类的 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实例称为对象</a:t>
            </a:r>
          </a:p>
        </p:txBody>
      </p:sp>
      <p:sp>
        <p:nvSpPr>
          <p:cNvPr id="517126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533400"/>
            <a:ext cx="5561013" cy="838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6</a:t>
            </a:r>
            <a:r>
              <a:rPr lang="zh-CN" altLang="en-US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类与对象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1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114800" y="1981200"/>
            <a:ext cx="45640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rgbClr val="C0C0C0"/>
                </a:solidFill>
              </a:rPr>
              <a:t>类说明的一般形式为：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class </a:t>
            </a:r>
            <a:r>
              <a:rPr lang="zh-CN" altLang="en-US" sz="2000" b="1" i="1">
                <a:solidFill>
                  <a:srgbClr val="C0C0C0"/>
                </a:solidFill>
              </a:rPr>
              <a:t>类名</a:t>
            </a:r>
            <a:endParaRPr lang="zh-CN" altLang="en-US" sz="2000" b="1">
              <a:solidFill>
                <a:srgbClr val="C0C0C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{ public: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公有段数据成员和成员函数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protected: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保护段数据成员和成员函数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private: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私有数据成员和成员函数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} ; </a:t>
            </a:r>
            <a:endParaRPr lang="en-US" altLang="zh-CN" sz="1800"/>
          </a:p>
        </p:txBody>
      </p:sp>
      <p:sp>
        <p:nvSpPr>
          <p:cNvPr id="1147908" name="Text Box 4"/>
          <p:cNvSpPr txBox="1">
            <a:spLocks noChangeArrowheads="1"/>
          </p:cNvSpPr>
          <p:nvPr/>
        </p:nvSpPr>
        <p:spPr bwMode="auto">
          <a:xfrm>
            <a:off x="762000" y="1125538"/>
            <a:ext cx="38385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注：</a:t>
            </a:r>
            <a:endParaRPr lang="zh-CN" altLang="en-US" sz="18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1.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允许已定义类名出现在类的说明中</a:t>
            </a:r>
          </a:p>
        </p:txBody>
      </p:sp>
      <p:sp>
        <p:nvSpPr>
          <p:cNvPr id="1147909" name="Rectangle 5"/>
          <p:cNvSpPr>
            <a:spLocks noChangeArrowheads="1"/>
          </p:cNvSpPr>
          <p:nvPr/>
        </p:nvSpPr>
        <p:spPr bwMode="auto">
          <a:xfrm>
            <a:off x="1600200" y="2667000"/>
            <a:ext cx="5715000" cy="18780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</a:pPr>
            <a:r>
              <a:rPr lang="zh-CN" altLang="en-US" sz="1800" b="1" i="1">
                <a:solidFill>
                  <a:srgbClr val="0000FF"/>
                </a:solidFill>
              </a:rPr>
              <a:t>例：</a:t>
            </a:r>
            <a:endParaRPr lang="zh-CN" altLang="en-US" sz="1800" b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zh-CN" altLang="en-US" sz="1800" b="1"/>
              <a:t>      </a:t>
            </a:r>
            <a:r>
              <a:rPr lang="en-US" altLang="zh-CN" sz="1800" b="1"/>
              <a:t>class  </a:t>
            </a:r>
            <a:r>
              <a:rPr lang="en-US" altLang="zh-CN" sz="1800" b="1">
                <a:solidFill>
                  <a:schemeClr val="accent2"/>
                </a:solidFill>
              </a:rPr>
              <a:t>link</a:t>
            </a:r>
            <a:r>
              <a:rPr lang="en-US" altLang="zh-CN" sz="1800" b="1"/>
              <a:t>  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/>
              <a:t>      {  </a:t>
            </a:r>
            <a:r>
              <a:rPr lang="en-US" altLang="zh-CN" sz="1800" b="1">
                <a:solidFill>
                  <a:schemeClr val="accent2"/>
                </a:solidFill>
              </a:rPr>
              <a:t>link</a:t>
            </a:r>
            <a:r>
              <a:rPr lang="en-US" altLang="zh-CN" sz="1800" b="1">
                <a:solidFill>
                  <a:schemeClr val="hlink"/>
                </a:solidFill>
              </a:rPr>
              <a:t> </a:t>
            </a:r>
            <a:r>
              <a:rPr lang="en-US" altLang="zh-CN" sz="1800" b="1"/>
              <a:t> *</a:t>
            </a:r>
            <a:r>
              <a:rPr lang="en-US" altLang="zh-CN" sz="1800" b="1" i="1"/>
              <a:t> next</a:t>
            </a:r>
            <a:r>
              <a:rPr lang="en-US" altLang="zh-CN" sz="1800" b="1"/>
              <a:t> ;	</a:t>
            </a:r>
            <a:endParaRPr lang="en-US" altLang="en-US" sz="1800" b="1"/>
          </a:p>
          <a:p>
            <a:pPr algn="l">
              <a:lnSpc>
                <a:spcPct val="130000"/>
              </a:lnSpc>
            </a:pPr>
            <a:r>
              <a:rPr lang="en-US" altLang="en-US" sz="1800" b="1"/>
              <a:t>          ……</a:t>
            </a:r>
          </a:p>
          <a:p>
            <a:pPr algn="l">
              <a:lnSpc>
                <a:spcPct val="130000"/>
              </a:lnSpc>
            </a:pPr>
            <a:r>
              <a:rPr lang="en-US" altLang="en-US" sz="1800" b="1"/>
              <a:t>      };</a:t>
            </a:r>
          </a:p>
        </p:txBody>
      </p:sp>
      <p:sp>
        <p:nvSpPr>
          <p:cNvPr id="1147910" name="Rectangle 6"/>
          <p:cNvSpPr>
            <a:spLocks noChangeArrowheads="1"/>
          </p:cNvSpPr>
          <p:nvPr/>
        </p:nvSpPr>
        <p:spPr bwMode="auto">
          <a:xfrm>
            <a:off x="3657600" y="3443288"/>
            <a:ext cx="347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声明一个指向</a:t>
            </a:r>
            <a:r>
              <a:rPr lang="en-US" altLang="zh-CN" sz="1800" b="1" i="1">
                <a:solidFill>
                  <a:srgbClr val="008000"/>
                </a:solidFill>
              </a:rPr>
              <a:t>link</a:t>
            </a:r>
            <a:r>
              <a:rPr lang="zh-CN" altLang="en-US" sz="1800" b="1" i="1">
                <a:solidFill>
                  <a:srgbClr val="008000"/>
                </a:solidFill>
              </a:rPr>
              <a:t>类类型的指针</a:t>
            </a:r>
          </a:p>
        </p:txBody>
      </p:sp>
      <p:sp>
        <p:nvSpPr>
          <p:cNvPr id="1147911" name="Oval 7"/>
          <p:cNvSpPr>
            <a:spLocks noChangeArrowheads="1"/>
          </p:cNvSpPr>
          <p:nvPr/>
        </p:nvSpPr>
        <p:spPr bwMode="auto">
          <a:xfrm>
            <a:off x="2895600" y="3429000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47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14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14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08" grpId="0" build="p" autoUpdateAnimBg="0" advAuto="1000"/>
      <p:bldP spid="1147909" grpId="0" animBg="1" autoUpdateAnimBg="0"/>
      <p:bldP spid="1147910" grpId="0" autoUpdateAnimBg="0"/>
      <p:bldP spid="1147911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  int  Weight() { return  weight ; } ;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  static  int  TotalWeight() { return  total_weight ; } 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}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  <p:sp>
        <p:nvSpPr>
          <p:cNvPr id="204804" name="Rectangle 6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30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7650" grpId="0" autoUpdateAnimBg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TotalWeight() { return  total_weight ; } 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308675" name="Rectangle 3"/>
          <p:cNvSpPr>
            <a:spLocks noChangeArrowheads="1"/>
          </p:cNvSpPr>
          <p:nvPr/>
        </p:nvSpPr>
        <p:spPr bwMode="auto">
          <a:xfrm>
            <a:off x="685800" y="685800"/>
            <a:ext cx="6096000" cy="3717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1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1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class Goods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Goods ( int  w) { weight = w ;  total_weight += w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~ Goods() { total_weight -= weight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Weight() { return  weight ; }	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TotalWeight() { return  total_weight ; }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Goods *next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total_weight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  <p:sp>
        <p:nvSpPr>
          <p:cNvPr id="205829" name="Rectangle 7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5" grpId="0" animBg="1" autoUpdateAnimBg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Weight() { return  weight ; } 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685800" y="685800"/>
            <a:ext cx="6096000" cy="3717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1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1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class Goods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Goods ( int  w) { weight = w ;  total_weight += w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~ Goods() { total_weight -= weight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Weight() { return  weight ; }	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TotalWeight() { return  total_weight ; }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Goods *next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0000FF"/>
                </a:solidFill>
              </a:rPr>
              <a:t>static  int  total_weight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int  Goods::total_weight = 0 ;</a:t>
            </a:r>
          </a:p>
        </p:txBody>
      </p:sp>
      <p:sp>
        <p:nvSpPr>
          <p:cNvPr id="1309700" name="AutoShape 4"/>
          <p:cNvSpPr>
            <a:spLocks/>
          </p:cNvSpPr>
          <p:nvPr/>
        </p:nvSpPr>
        <p:spPr bwMode="auto">
          <a:xfrm>
            <a:off x="5410200" y="2895600"/>
            <a:ext cx="2133600" cy="838200"/>
          </a:xfrm>
          <a:prstGeom prst="borderCallout2">
            <a:avLst>
              <a:gd name="adj1" fmla="val 13634"/>
              <a:gd name="adj2" fmla="val -3569"/>
              <a:gd name="adj3" fmla="val 13634"/>
              <a:gd name="adj4" fmla="val -19569"/>
              <a:gd name="adj5" fmla="val 118750"/>
              <a:gd name="adj6" fmla="val -7113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静态数据成员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记录货物总重量</a:t>
            </a:r>
            <a:r>
              <a:rPr lang="zh-CN" altLang="en-US" sz="1800" b="1"/>
              <a:t> </a:t>
            </a:r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  <p:sp>
        <p:nvSpPr>
          <p:cNvPr id="206854" name="Rectangle 8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0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700" grpId="0" animBg="1" autoUpdateAnimBg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Goods ( int  w) { weight = w ;  total_weight += w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685800" y="685800"/>
            <a:ext cx="6096000" cy="3717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1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1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class Goods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Goods ( int  w) { weight = w ;  total_weight += w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~ Goods() { total_weight -= weight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Weight() { return  weight ; } 	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static  int  TotalWeight() { return  total_weight ; } </a:t>
            </a:r>
            <a:endParaRPr lang="en-US" altLang="zh-CN" sz="1800"/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Goods *next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total_weight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</p:txBody>
      </p:sp>
      <p:sp>
        <p:nvSpPr>
          <p:cNvPr id="1310724" name="AutoShape 4"/>
          <p:cNvSpPr>
            <a:spLocks/>
          </p:cNvSpPr>
          <p:nvPr/>
        </p:nvSpPr>
        <p:spPr bwMode="auto">
          <a:xfrm>
            <a:off x="5181600" y="3429000"/>
            <a:ext cx="2133600" cy="838200"/>
          </a:xfrm>
          <a:prstGeom prst="borderCallout2">
            <a:avLst>
              <a:gd name="adj1" fmla="val 13634"/>
              <a:gd name="adj2" fmla="val -3569"/>
              <a:gd name="adj3" fmla="val 13634"/>
              <a:gd name="adj4" fmla="val -24481"/>
              <a:gd name="adj5" fmla="val -94884"/>
              <a:gd name="adj6" fmla="val -9196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静态成员函数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  <a:cs typeface="Times New Roman" pitchFamily="18" charset="0"/>
              </a:rPr>
              <a:t>返回货物总重量</a:t>
            </a:r>
            <a:endParaRPr lang="zh-CN" altLang="en-US" sz="1800" b="1">
              <a:latin typeface="宋体" pitchFamily="2" charset="-122"/>
            </a:endParaRP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  <p:sp>
        <p:nvSpPr>
          <p:cNvPr id="207878" name="Rectangle 8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1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4" grpId="0" animBg="1" autoUpdateAnimBg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Goods ( int  w) { weight = w ;  total_weight += w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Weight() { return  weight ; } 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685800" y="685800"/>
            <a:ext cx="6096000" cy="3717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1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1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class Goods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Goods ( int  w) { weight = w ;  total_weight += w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~ Goods() { total_weight -= weight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Weight() { return  weight ; }	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TotalWeight() { return  total_weight ; }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Goods *next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total_weight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 </a:t>
            </a:r>
          </a:p>
        </p:txBody>
      </p:sp>
      <p:sp>
        <p:nvSpPr>
          <p:cNvPr id="1311748" name="AutoShape 4"/>
          <p:cNvSpPr>
            <a:spLocks/>
          </p:cNvSpPr>
          <p:nvPr/>
        </p:nvSpPr>
        <p:spPr bwMode="auto">
          <a:xfrm>
            <a:off x="4572000" y="3581400"/>
            <a:ext cx="2133600" cy="838200"/>
          </a:xfrm>
          <a:prstGeom prst="borderCallout2">
            <a:avLst>
              <a:gd name="adj1" fmla="val 13634"/>
              <a:gd name="adj2" fmla="val -3569"/>
              <a:gd name="adj3" fmla="val 13634"/>
              <a:gd name="adj4" fmla="val -24481"/>
              <a:gd name="adj5" fmla="val -94884"/>
              <a:gd name="adj6" fmla="val -9196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用于构造链表的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类指针</a:t>
            </a:r>
            <a:endParaRPr lang="zh-CN" altLang="en-US" sz="1800" b="1">
              <a:latin typeface="宋体" pitchFamily="2" charset="-122"/>
            </a:endParaRPr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  <p:sp>
        <p:nvSpPr>
          <p:cNvPr id="208902" name="Rectangle 8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1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748" grpId="0" animBg="1" autoUpdateAnimBg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685800" y="685800"/>
            <a:ext cx="6096000" cy="3717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1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1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class Goods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</a:t>
            </a:r>
            <a:r>
              <a:rPr lang="en-US" altLang="zh-CN" sz="1800" b="1">
                <a:solidFill>
                  <a:srgbClr val="0000FF"/>
                </a:solidFill>
              </a:rPr>
              <a:t>Goods ( int  w) { weight = w ;  total_weight += w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~ Goods() { total_weight -= weight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Weight() { return  weight ; }	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TotalWeight() { return  total_weight ; }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Goods *next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total_weight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</p:txBody>
      </p:sp>
      <p:sp>
        <p:nvSpPr>
          <p:cNvPr id="1312772" name="AutoShape 4"/>
          <p:cNvSpPr>
            <a:spLocks/>
          </p:cNvSpPr>
          <p:nvPr/>
        </p:nvSpPr>
        <p:spPr bwMode="auto">
          <a:xfrm>
            <a:off x="5943600" y="2590800"/>
            <a:ext cx="1600200" cy="838200"/>
          </a:xfrm>
          <a:prstGeom prst="borderCallout2">
            <a:avLst>
              <a:gd name="adj1" fmla="val 13634"/>
              <a:gd name="adj2" fmla="val -4764"/>
              <a:gd name="adj3" fmla="val 13634"/>
              <a:gd name="adj4" fmla="val -28375"/>
              <a:gd name="adj5" fmla="val -113069"/>
              <a:gd name="adj6" fmla="val -10436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构造函数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购进货物</a:t>
            </a:r>
            <a:endParaRPr lang="zh-CN" altLang="en-US" sz="1800" b="1">
              <a:latin typeface="宋体" pitchFamily="2" charset="-122"/>
            </a:endParaRP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  <p:sp>
        <p:nvSpPr>
          <p:cNvPr id="209926" name="Rectangle 8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1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772" grpId="0" animBg="1" autoUpdateAnimBg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Weight() { return  weight ; } 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685800" y="685800"/>
            <a:ext cx="6096000" cy="3717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1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1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class Goods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Goods ( int  w) { weight = w ;  total_weight += w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</a:t>
            </a:r>
            <a:r>
              <a:rPr lang="en-US" altLang="zh-CN" sz="1800" b="1">
                <a:solidFill>
                  <a:srgbClr val="0000FF"/>
                </a:solidFill>
              </a:rPr>
              <a:t>~ Goods() { total_weight </a:t>
            </a:r>
            <a:r>
              <a:rPr lang="en-US" altLang="zh-CN" sz="1800" b="1">
                <a:solidFill>
                  <a:srgbClr val="FF0000"/>
                </a:solidFill>
              </a:rPr>
              <a:t>-=</a:t>
            </a:r>
            <a:r>
              <a:rPr lang="en-US" altLang="zh-CN" sz="1800" b="1">
                <a:solidFill>
                  <a:srgbClr val="0000FF"/>
                </a:solidFill>
              </a:rPr>
              <a:t> weight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Weight() { return  weight ; } 	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TotalWeight() { return  total_weight ; }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Goods *next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total_weight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</p:txBody>
      </p:sp>
      <p:sp>
        <p:nvSpPr>
          <p:cNvPr id="1313796" name="AutoShape 4"/>
          <p:cNvSpPr>
            <a:spLocks/>
          </p:cNvSpPr>
          <p:nvPr/>
        </p:nvSpPr>
        <p:spPr bwMode="auto">
          <a:xfrm>
            <a:off x="5943600" y="2590800"/>
            <a:ext cx="1600200" cy="838200"/>
          </a:xfrm>
          <a:prstGeom prst="borderCallout2">
            <a:avLst>
              <a:gd name="adj1" fmla="val 13634"/>
              <a:gd name="adj2" fmla="val -4764"/>
              <a:gd name="adj3" fmla="val 13634"/>
              <a:gd name="adj4" fmla="val -33037"/>
              <a:gd name="adj5" fmla="val -82764"/>
              <a:gd name="adj6" fmla="val -1242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析造函数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售出货物</a:t>
            </a:r>
            <a:endParaRPr lang="zh-CN" altLang="en-US" sz="1800" b="1">
              <a:latin typeface="宋体" pitchFamily="2" charset="-122"/>
            </a:endParaRPr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6.3.2  </a:t>
            </a:r>
            <a:r>
              <a:rPr lang="zh-CN" altLang="en-US" smtClean="0"/>
              <a:t>静态成员</a:t>
            </a:r>
          </a:p>
        </p:txBody>
      </p:sp>
      <p:sp>
        <p:nvSpPr>
          <p:cNvPr id="210950" name="Rectangle 8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1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6" grpId="0" animBg="1" autoUpdateAnimBg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314819" name="Rectangle 3"/>
          <p:cNvSpPr>
            <a:spLocks noChangeArrowheads="1"/>
          </p:cNvSpPr>
          <p:nvPr/>
        </p:nvSpPr>
        <p:spPr bwMode="auto">
          <a:xfrm>
            <a:off x="609600" y="3200400"/>
            <a:ext cx="5029200" cy="2165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purchase( Goods * &amp;f, Goods *&amp; r, int w 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Goods *p = new Goods(w)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p -&gt; next = NULL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if ( f == NULL )  f = r = p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else { r -&gt; next = p ;    r = r -&gt; next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1314820" name="Rectangle 4"/>
          <p:cNvSpPr>
            <a:spLocks noChangeArrowheads="1"/>
          </p:cNvSpPr>
          <p:nvPr/>
        </p:nvSpPr>
        <p:spPr bwMode="auto">
          <a:xfrm>
            <a:off x="1409700" y="457200"/>
            <a:ext cx="6324600" cy="22098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zh-CN" altLang="zh-CN" b="1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17650" y="706438"/>
            <a:ext cx="4705350" cy="817562"/>
            <a:chOff x="956" y="397"/>
            <a:chExt cx="2964" cy="515"/>
          </a:xfrm>
        </p:grpSpPr>
        <p:sp>
          <p:nvSpPr>
            <p:cNvPr id="211990" name="Text Box 6"/>
            <p:cNvSpPr txBox="1">
              <a:spLocks noChangeArrowheads="1"/>
            </p:cNvSpPr>
            <p:nvPr/>
          </p:nvSpPr>
          <p:spPr bwMode="auto">
            <a:xfrm>
              <a:off x="956" y="67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11991" name="Rectangle 7"/>
            <p:cNvSpPr>
              <a:spLocks noChangeArrowheads="1"/>
            </p:cNvSpPr>
            <p:nvPr/>
          </p:nvSpPr>
          <p:spPr bwMode="auto">
            <a:xfrm>
              <a:off x="2240" y="76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11992" name="Line 8"/>
            <p:cNvSpPr>
              <a:spLocks noChangeShapeType="1"/>
            </p:cNvSpPr>
            <p:nvPr/>
          </p:nvSpPr>
          <p:spPr bwMode="auto">
            <a:xfrm>
              <a:off x="2544" y="7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1993" name="Rectangle 9"/>
            <p:cNvSpPr>
              <a:spLocks noChangeArrowheads="1"/>
            </p:cNvSpPr>
            <p:nvPr/>
          </p:nvSpPr>
          <p:spPr bwMode="auto">
            <a:xfrm>
              <a:off x="2864" y="76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11994" name="Line 10"/>
            <p:cNvSpPr>
              <a:spLocks noChangeShapeType="1"/>
            </p:cNvSpPr>
            <p:nvPr/>
          </p:nvSpPr>
          <p:spPr bwMode="auto">
            <a:xfrm>
              <a:off x="3168" y="7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1995" name="Line 11"/>
            <p:cNvSpPr>
              <a:spLocks noChangeShapeType="1"/>
            </p:cNvSpPr>
            <p:nvPr/>
          </p:nvSpPr>
          <p:spPr bwMode="auto">
            <a:xfrm>
              <a:off x="2624" y="84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1996" name="Rectangle 12"/>
            <p:cNvSpPr>
              <a:spLocks noChangeArrowheads="1"/>
            </p:cNvSpPr>
            <p:nvPr/>
          </p:nvSpPr>
          <p:spPr bwMode="auto">
            <a:xfrm>
              <a:off x="3488" y="76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     ^ </a:t>
              </a:r>
            </a:p>
          </p:txBody>
        </p:sp>
        <p:sp>
          <p:nvSpPr>
            <p:cNvPr id="211997" name="Line 13"/>
            <p:cNvSpPr>
              <a:spLocks noChangeShapeType="1"/>
            </p:cNvSpPr>
            <p:nvPr/>
          </p:nvSpPr>
          <p:spPr bwMode="auto">
            <a:xfrm>
              <a:off x="3792" y="7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1998" name="Line 14"/>
            <p:cNvSpPr>
              <a:spLocks noChangeShapeType="1"/>
            </p:cNvSpPr>
            <p:nvPr/>
          </p:nvSpPr>
          <p:spPr bwMode="auto">
            <a:xfrm>
              <a:off x="3248" y="84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1999" name="Rectangle 15"/>
            <p:cNvSpPr>
              <a:spLocks noChangeArrowheads="1"/>
            </p:cNvSpPr>
            <p:nvPr/>
          </p:nvSpPr>
          <p:spPr bwMode="auto">
            <a:xfrm>
              <a:off x="1616" y="750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12000" name="Line 16"/>
            <p:cNvSpPr>
              <a:spLocks noChangeShapeType="1"/>
            </p:cNvSpPr>
            <p:nvPr/>
          </p:nvSpPr>
          <p:spPr bwMode="auto">
            <a:xfrm>
              <a:off x="1920" y="75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2001" name="Line 17"/>
            <p:cNvSpPr>
              <a:spLocks noChangeShapeType="1"/>
            </p:cNvSpPr>
            <p:nvPr/>
          </p:nvSpPr>
          <p:spPr bwMode="auto">
            <a:xfrm>
              <a:off x="1376" y="82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2002" name="Line 18"/>
            <p:cNvSpPr>
              <a:spLocks noChangeShapeType="1"/>
            </p:cNvSpPr>
            <p:nvPr/>
          </p:nvSpPr>
          <p:spPr bwMode="auto">
            <a:xfrm>
              <a:off x="2000" y="82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12003" name="Group 19"/>
            <p:cNvGrpSpPr>
              <a:grpSpLocks/>
            </p:cNvGrpSpPr>
            <p:nvPr/>
          </p:nvGrpSpPr>
          <p:grpSpPr bwMode="auto">
            <a:xfrm>
              <a:off x="3216" y="397"/>
              <a:ext cx="380" cy="371"/>
              <a:chOff x="2692" y="685"/>
              <a:chExt cx="188" cy="371"/>
            </a:xfrm>
          </p:grpSpPr>
          <p:sp>
            <p:nvSpPr>
              <p:cNvPr id="212004" name="Line 20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2005" name="Text Box 21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</p:grpSp>
      <p:sp>
        <p:nvSpPr>
          <p:cNvPr id="1314838" name="Text Box 22"/>
          <p:cNvSpPr txBox="1">
            <a:spLocks noChangeArrowheads="1"/>
          </p:cNvSpPr>
          <p:nvPr/>
        </p:nvSpPr>
        <p:spPr bwMode="auto">
          <a:xfrm>
            <a:off x="1758950" y="990600"/>
            <a:ext cx="2984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1314839" name="Text Box 23"/>
          <p:cNvSpPr txBox="1">
            <a:spLocks noChangeArrowheads="1"/>
          </p:cNvSpPr>
          <p:nvPr/>
        </p:nvSpPr>
        <p:spPr bwMode="auto">
          <a:xfrm>
            <a:off x="5721350" y="706438"/>
            <a:ext cx="2984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r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209800" y="1905000"/>
            <a:ext cx="1066800" cy="366713"/>
            <a:chOff x="1536" y="1248"/>
            <a:chExt cx="672" cy="231"/>
          </a:xfrm>
        </p:grpSpPr>
        <p:sp>
          <p:nvSpPr>
            <p:cNvPr id="211988" name="Rectangle 25"/>
            <p:cNvSpPr>
              <a:spLocks noChangeArrowheads="1"/>
            </p:cNvSpPr>
            <p:nvPr/>
          </p:nvSpPr>
          <p:spPr bwMode="auto">
            <a:xfrm>
              <a:off x="1776" y="1292"/>
              <a:ext cx="432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200</a:t>
              </a:r>
            </a:p>
          </p:txBody>
        </p:sp>
        <p:sp>
          <p:nvSpPr>
            <p:cNvPr id="211989" name="Text Box 26"/>
            <p:cNvSpPr txBox="1">
              <a:spLocks noChangeArrowheads="1"/>
            </p:cNvSpPr>
            <p:nvPr/>
          </p:nvSpPr>
          <p:spPr bwMode="auto">
            <a:xfrm>
              <a:off x="1536" y="124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3300"/>
                  </a:solidFill>
                </a:rPr>
                <a:t>w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810250" y="1919288"/>
            <a:ext cx="1352550" cy="366712"/>
            <a:chOff x="3660" y="1161"/>
            <a:chExt cx="852" cy="231"/>
          </a:xfrm>
        </p:grpSpPr>
        <p:grpSp>
          <p:nvGrpSpPr>
            <p:cNvPr id="211983" name="Group 28"/>
            <p:cNvGrpSpPr>
              <a:grpSpLocks/>
            </p:cNvGrpSpPr>
            <p:nvPr/>
          </p:nvGrpSpPr>
          <p:grpSpPr bwMode="auto">
            <a:xfrm>
              <a:off x="3660" y="1161"/>
              <a:ext cx="852" cy="231"/>
              <a:chOff x="3660" y="1161"/>
              <a:chExt cx="852" cy="231"/>
            </a:xfrm>
          </p:grpSpPr>
          <p:sp>
            <p:nvSpPr>
              <p:cNvPr id="211985" name="Rectangle 29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11986" name="Line 30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1987" name="Text Box 31"/>
              <p:cNvSpPr txBox="1">
                <a:spLocks noChangeArrowheads="1"/>
              </p:cNvSpPr>
              <p:nvPr/>
            </p:nvSpPr>
            <p:spPr bwMode="auto">
              <a:xfrm>
                <a:off x="3660" y="116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>
                    <a:solidFill>
                      <a:srgbClr val="FF3300"/>
                    </a:solidFill>
                  </a:rPr>
                  <a:t>p</a:t>
                </a:r>
              </a:p>
            </p:txBody>
          </p:sp>
        </p:grpSp>
        <p:sp>
          <p:nvSpPr>
            <p:cNvPr id="211984" name="Line 32"/>
            <p:cNvSpPr>
              <a:spLocks noChangeShapeType="1"/>
            </p:cNvSpPr>
            <p:nvPr/>
          </p:nvSpPr>
          <p:spPr bwMode="auto">
            <a:xfrm>
              <a:off x="4368" y="120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11981" name="Rectangle 34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349</a:t>
              </a:r>
            </a:p>
          </p:txBody>
        </p:sp>
        <p:sp>
          <p:nvSpPr>
            <p:cNvPr id="211982" name="Text Box 35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11979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b="1" dirty="0" smtClean="0"/>
              <a:t>6.3.2  </a:t>
            </a:r>
            <a:r>
              <a:rPr lang="zh-CN" altLang="en-US" b="1" dirty="0" smtClean="0"/>
              <a:t>静态成员</a:t>
            </a:r>
          </a:p>
        </p:txBody>
      </p:sp>
      <p:sp>
        <p:nvSpPr>
          <p:cNvPr id="211980" name="Rectangle 38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1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1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4819" grpId="0" animBg="1" autoUpdateAnimBg="0"/>
      <p:bldP spid="1314820" grpId="0" animBg="1" autoUpdateAnimBg="0"/>
      <p:bldP spid="1314838" grpId="0" autoUpdateAnimBg="0"/>
      <p:bldP spid="1314839" grpId="0" autoUpdateAnimBg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609600" y="3200400"/>
            <a:ext cx="5029200" cy="2165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purchase( Goods * &amp;f, Goods *&amp; r, int w 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</a:t>
            </a:r>
            <a:r>
              <a:rPr lang="en-US" altLang="zh-CN" sz="1800" b="1">
                <a:solidFill>
                  <a:srgbClr val="0000FF"/>
                </a:solidFill>
              </a:rPr>
              <a:t>Goods *p = </a:t>
            </a:r>
            <a:r>
              <a:rPr lang="en-US" altLang="zh-CN" sz="1800" b="1" i="1">
                <a:solidFill>
                  <a:srgbClr val="0000FF"/>
                </a:solidFill>
              </a:rPr>
              <a:t>new Goods(w)</a:t>
            </a:r>
            <a:r>
              <a:rPr lang="en-US" altLang="zh-CN" sz="1800" b="1">
                <a:solidFill>
                  <a:srgbClr val="0000FF"/>
                </a:solidFill>
              </a:rPr>
              <a:t>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p -&gt; next = NULL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if ( f == NULL )  f = r = p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else { r -&gt; next = p ;    r = r -&gt; next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12996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13005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grpSp>
          <p:nvGrpSpPr>
            <p:cNvPr id="213006" name="Group 6"/>
            <p:cNvGrpSpPr>
              <a:grpSpLocks/>
            </p:cNvGrpSpPr>
            <p:nvPr/>
          </p:nvGrpSpPr>
          <p:grpSpPr bwMode="auto">
            <a:xfrm>
              <a:off x="956" y="445"/>
              <a:ext cx="2964" cy="515"/>
              <a:chOff x="956" y="397"/>
              <a:chExt cx="2964" cy="515"/>
            </a:xfrm>
          </p:grpSpPr>
          <p:sp>
            <p:nvSpPr>
              <p:cNvPr id="213018" name="Text Box 7"/>
              <p:cNvSpPr txBox="1">
                <a:spLocks noChangeArrowheads="1"/>
              </p:cNvSpPr>
              <p:nvPr/>
            </p:nvSpPr>
            <p:spPr bwMode="auto">
              <a:xfrm>
                <a:off x="956" y="672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FFFF"/>
                    </a:solidFill>
                  </a:rPr>
                  <a:t>front</a:t>
                </a:r>
              </a:p>
            </p:txBody>
          </p:sp>
          <p:sp>
            <p:nvSpPr>
              <p:cNvPr id="213019" name="Rectangle 8"/>
              <p:cNvSpPr>
                <a:spLocks noChangeArrowheads="1"/>
              </p:cNvSpPr>
              <p:nvPr/>
            </p:nvSpPr>
            <p:spPr bwMode="auto">
              <a:xfrm>
                <a:off x="2240" y="764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98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3020" name="Line 9"/>
              <p:cNvSpPr>
                <a:spLocks noChangeShapeType="1"/>
              </p:cNvSpPr>
              <p:nvPr/>
            </p:nvSpPr>
            <p:spPr bwMode="auto">
              <a:xfrm>
                <a:off x="2544" y="7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3021" name="Rectangle 10"/>
              <p:cNvSpPr>
                <a:spLocks noChangeArrowheads="1"/>
              </p:cNvSpPr>
              <p:nvPr/>
            </p:nvSpPr>
            <p:spPr bwMode="auto">
              <a:xfrm>
                <a:off x="2864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170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3022" name="Line 11"/>
              <p:cNvSpPr>
                <a:spLocks noChangeShapeType="1"/>
              </p:cNvSpPr>
              <p:nvPr/>
            </p:nvSpPr>
            <p:spPr bwMode="auto">
              <a:xfrm>
                <a:off x="3168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3023" name="Line 12"/>
              <p:cNvSpPr>
                <a:spLocks noChangeShapeType="1"/>
              </p:cNvSpPr>
              <p:nvPr/>
            </p:nvSpPr>
            <p:spPr bwMode="auto">
              <a:xfrm>
                <a:off x="2624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3024" name="Rectangle 13"/>
              <p:cNvSpPr>
                <a:spLocks noChangeArrowheads="1"/>
              </p:cNvSpPr>
              <p:nvPr/>
            </p:nvSpPr>
            <p:spPr bwMode="auto">
              <a:xfrm>
                <a:off x="3488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31     ^ </a:t>
                </a:r>
              </a:p>
            </p:txBody>
          </p:sp>
          <p:sp>
            <p:nvSpPr>
              <p:cNvPr id="213025" name="Line 14"/>
              <p:cNvSpPr>
                <a:spLocks noChangeShapeType="1"/>
              </p:cNvSpPr>
              <p:nvPr/>
            </p:nvSpPr>
            <p:spPr bwMode="auto">
              <a:xfrm>
                <a:off x="3792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3026" name="Line 15"/>
              <p:cNvSpPr>
                <a:spLocks noChangeShapeType="1"/>
              </p:cNvSpPr>
              <p:nvPr/>
            </p:nvSpPr>
            <p:spPr bwMode="auto">
              <a:xfrm>
                <a:off x="3248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3027" name="Rectangle 16"/>
              <p:cNvSpPr>
                <a:spLocks noChangeArrowheads="1"/>
              </p:cNvSpPr>
              <p:nvPr/>
            </p:nvSpPr>
            <p:spPr bwMode="auto">
              <a:xfrm>
                <a:off x="1616" y="750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50</a:t>
                </a:r>
              </a:p>
            </p:txBody>
          </p:sp>
          <p:sp>
            <p:nvSpPr>
              <p:cNvPr id="213028" name="Line 17"/>
              <p:cNvSpPr>
                <a:spLocks noChangeShapeType="1"/>
              </p:cNvSpPr>
              <p:nvPr/>
            </p:nvSpPr>
            <p:spPr bwMode="auto">
              <a:xfrm>
                <a:off x="1920" y="75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3029" name="Line 18"/>
              <p:cNvSpPr>
                <a:spLocks noChangeShapeType="1"/>
              </p:cNvSpPr>
              <p:nvPr/>
            </p:nvSpPr>
            <p:spPr bwMode="auto">
              <a:xfrm>
                <a:off x="1376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3030" name="Line 19"/>
              <p:cNvSpPr>
                <a:spLocks noChangeShapeType="1"/>
              </p:cNvSpPr>
              <p:nvPr/>
            </p:nvSpPr>
            <p:spPr bwMode="auto">
              <a:xfrm>
                <a:off x="2000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13031" name="Group 20"/>
              <p:cNvGrpSpPr>
                <a:grpSpLocks/>
              </p:cNvGrpSpPr>
              <p:nvPr/>
            </p:nvGrpSpPr>
            <p:grpSpPr bwMode="auto">
              <a:xfrm>
                <a:off x="3216" y="397"/>
                <a:ext cx="380" cy="371"/>
                <a:chOff x="2692" y="685"/>
                <a:chExt cx="188" cy="371"/>
              </a:xfrm>
            </p:grpSpPr>
            <p:sp>
              <p:nvSpPr>
                <p:cNvPr id="213032" name="Line 21"/>
                <p:cNvSpPr>
                  <a:spLocks noChangeShapeType="1"/>
                </p:cNvSpPr>
                <p:nvPr/>
              </p:nvSpPr>
              <p:spPr bwMode="auto">
                <a:xfrm>
                  <a:off x="2880" y="816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303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92" y="685"/>
                  <a:ext cx="188" cy="1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0000"/>
                    </a:lnSpc>
                  </a:pPr>
                  <a:r>
                    <a:rPr lang="en-US" altLang="zh-CN" sz="1800" b="1">
                      <a:solidFill>
                        <a:srgbClr val="FFFFFF"/>
                      </a:solidFill>
                    </a:rPr>
                    <a:t>rear</a:t>
                  </a:r>
                </a:p>
              </p:txBody>
            </p:sp>
          </p:grpSp>
        </p:grpSp>
        <p:sp>
          <p:nvSpPr>
            <p:cNvPr id="213007" name="Text Box 23"/>
            <p:cNvSpPr txBox="1">
              <a:spLocks noChangeArrowheads="1"/>
            </p:cNvSpPr>
            <p:nvPr/>
          </p:nvSpPr>
          <p:spPr bwMode="auto">
            <a:xfrm>
              <a:off x="1108" y="624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13008" name="Text Box 24"/>
            <p:cNvSpPr txBox="1">
              <a:spLocks noChangeArrowheads="1"/>
            </p:cNvSpPr>
            <p:nvPr/>
          </p:nvSpPr>
          <p:spPr bwMode="auto">
            <a:xfrm>
              <a:off x="3604" y="44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grpSp>
          <p:nvGrpSpPr>
            <p:cNvPr id="213009" name="Group 25"/>
            <p:cNvGrpSpPr>
              <a:grpSpLocks/>
            </p:cNvGrpSpPr>
            <p:nvPr/>
          </p:nvGrpSpPr>
          <p:grpSpPr bwMode="auto">
            <a:xfrm>
              <a:off x="1392" y="1200"/>
              <a:ext cx="672" cy="231"/>
              <a:chOff x="1536" y="1248"/>
              <a:chExt cx="672" cy="231"/>
            </a:xfrm>
          </p:grpSpPr>
          <p:sp>
            <p:nvSpPr>
              <p:cNvPr id="213016" name="Rectangle 26"/>
              <p:cNvSpPr>
                <a:spLocks noChangeArrowheads="1"/>
              </p:cNvSpPr>
              <p:nvPr/>
            </p:nvSpPr>
            <p:spPr bwMode="auto">
              <a:xfrm>
                <a:off x="1776" y="1292"/>
                <a:ext cx="432" cy="14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600" b="1"/>
                  <a:t>200</a:t>
                </a:r>
              </a:p>
            </p:txBody>
          </p:sp>
          <p:sp>
            <p:nvSpPr>
              <p:cNvPr id="213017" name="Text Box 27"/>
              <p:cNvSpPr txBox="1">
                <a:spLocks noChangeArrowheads="1"/>
              </p:cNvSpPr>
              <p:nvPr/>
            </p:nvSpPr>
            <p:spPr bwMode="auto">
              <a:xfrm>
                <a:off x="1536" y="1248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3300"/>
                    </a:solidFill>
                  </a:rPr>
                  <a:t>w</a:t>
                </a:r>
              </a:p>
            </p:txBody>
          </p:sp>
        </p:grpSp>
        <p:grpSp>
          <p:nvGrpSpPr>
            <p:cNvPr id="213010" name="Group 28"/>
            <p:cNvGrpSpPr>
              <a:grpSpLocks/>
            </p:cNvGrpSpPr>
            <p:nvPr/>
          </p:nvGrpSpPr>
          <p:grpSpPr bwMode="auto">
            <a:xfrm>
              <a:off x="3660" y="1209"/>
              <a:ext cx="852" cy="231"/>
              <a:chOff x="3660" y="1161"/>
              <a:chExt cx="852" cy="231"/>
            </a:xfrm>
          </p:grpSpPr>
          <p:grpSp>
            <p:nvGrpSpPr>
              <p:cNvPr id="213011" name="Group 29"/>
              <p:cNvGrpSpPr>
                <a:grpSpLocks/>
              </p:cNvGrpSpPr>
              <p:nvPr/>
            </p:nvGrpSpPr>
            <p:grpSpPr bwMode="auto">
              <a:xfrm>
                <a:off x="3660" y="1161"/>
                <a:ext cx="852" cy="231"/>
                <a:chOff x="3660" y="1161"/>
                <a:chExt cx="852" cy="231"/>
              </a:xfrm>
            </p:grpSpPr>
            <p:sp>
              <p:nvSpPr>
                <p:cNvPr id="213013" name="Rectangle 30"/>
                <p:cNvSpPr>
                  <a:spLocks noChangeArrowheads="1"/>
                </p:cNvSpPr>
                <p:nvPr/>
              </p:nvSpPr>
              <p:spPr bwMode="auto">
                <a:xfrm>
                  <a:off x="4080" y="1205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r>
                    <a:rPr lang="en-US" altLang="zh-CN" sz="1600" b="1">
                      <a:solidFill>
                        <a:srgbClr val="FFFFFF"/>
                      </a:solidFill>
                    </a:rPr>
                    <a:t>200   </a:t>
                  </a:r>
                </a:p>
              </p:txBody>
            </p:sp>
            <p:sp>
              <p:nvSpPr>
                <p:cNvPr id="213014" name="Line 31"/>
                <p:cNvSpPr>
                  <a:spLocks noChangeShapeType="1"/>
                </p:cNvSpPr>
                <p:nvPr/>
              </p:nvSpPr>
              <p:spPr bwMode="auto">
                <a:xfrm>
                  <a:off x="3840" y="1277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301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660" y="1161"/>
                  <a:ext cx="1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800" b="1" i="1">
                      <a:solidFill>
                        <a:srgbClr val="FF3300"/>
                      </a:solidFill>
                    </a:rPr>
                    <a:t>p</a:t>
                  </a:r>
                </a:p>
              </p:txBody>
            </p:sp>
          </p:grpSp>
          <p:sp>
            <p:nvSpPr>
              <p:cNvPr id="213012" name="Line 33"/>
              <p:cNvSpPr>
                <a:spLocks noChangeShapeType="1"/>
              </p:cNvSpPr>
              <p:nvPr/>
            </p:nvSpPr>
            <p:spPr bwMode="auto">
              <a:xfrm>
                <a:off x="4368" y="120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12997" name="Oval 34"/>
          <p:cNvSpPr>
            <a:spLocks noChangeArrowheads="1"/>
          </p:cNvSpPr>
          <p:nvPr/>
        </p:nvSpPr>
        <p:spPr bwMode="auto">
          <a:xfrm>
            <a:off x="1981200" y="3810000"/>
            <a:ext cx="1447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5875" name="AutoShape 35"/>
          <p:cNvSpPr>
            <a:spLocks/>
          </p:cNvSpPr>
          <p:nvPr/>
        </p:nvSpPr>
        <p:spPr bwMode="auto">
          <a:xfrm>
            <a:off x="5410200" y="4724400"/>
            <a:ext cx="1828800" cy="838200"/>
          </a:xfrm>
          <a:prstGeom prst="borderCallout2">
            <a:avLst>
              <a:gd name="adj1" fmla="val 13634"/>
              <a:gd name="adj2" fmla="val -4167"/>
              <a:gd name="adj3" fmla="val 13634"/>
              <a:gd name="adj4" fmla="val -28819"/>
              <a:gd name="adj5" fmla="val -79736"/>
              <a:gd name="adj6" fmla="val -10798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调用构造函数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累加货物重量</a:t>
            </a:r>
            <a:endParaRPr lang="zh-CN" altLang="en-US" sz="1800" b="1">
              <a:latin typeface="宋体" pitchFamily="2" charset="-122"/>
            </a:endParaRPr>
          </a:p>
        </p:txBody>
      </p:sp>
      <p:sp>
        <p:nvSpPr>
          <p:cNvPr id="1315876" name="Rectangle 36"/>
          <p:cNvSpPr>
            <a:spLocks noChangeArrowheads="1"/>
          </p:cNvSpPr>
          <p:nvPr/>
        </p:nvSpPr>
        <p:spPr bwMode="auto">
          <a:xfrm>
            <a:off x="1900238" y="4267200"/>
            <a:ext cx="5940425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0000FF"/>
                </a:solidFill>
              </a:rPr>
              <a:t>Goods::Goods ( int  w) { weight = w ;  total_weight += w ; }</a:t>
            </a:r>
          </a:p>
        </p:txBody>
      </p:sp>
      <p:grpSp>
        <p:nvGrpSpPr>
          <p:cNvPr id="213000" name="Group 37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13003" name="Rectangle 38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349</a:t>
              </a:r>
            </a:p>
          </p:txBody>
        </p:sp>
        <p:sp>
          <p:nvSpPr>
            <p:cNvPr id="213004" name="Text Box 39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13001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b="1" dirty="0" smtClean="0"/>
              <a:t>6.3.2  </a:t>
            </a:r>
            <a:r>
              <a:rPr lang="zh-CN" altLang="en-US" b="1" dirty="0" smtClean="0"/>
              <a:t>静态成员</a:t>
            </a:r>
          </a:p>
        </p:txBody>
      </p:sp>
      <p:sp>
        <p:nvSpPr>
          <p:cNvPr id="213002" name="Rectangle 42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1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5875" grpId="0" animBg="1" autoUpdateAnimBg="0"/>
      <p:bldP spid="1315876" grpId="0" animBg="1" autoUpdateAnimBg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609600" y="3200400"/>
            <a:ext cx="5029200" cy="2165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purchase( Goods * &amp;f, Goods *&amp; r, int w 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</a:t>
            </a:r>
            <a:r>
              <a:rPr lang="en-US" altLang="zh-CN" sz="1800" b="1">
                <a:solidFill>
                  <a:srgbClr val="0000FF"/>
                </a:solidFill>
              </a:rPr>
              <a:t>Goods *p = </a:t>
            </a:r>
            <a:r>
              <a:rPr lang="en-US" altLang="zh-CN" sz="1800" b="1" i="1">
                <a:solidFill>
                  <a:srgbClr val="0000FF"/>
                </a:solidFill>
              </a:rPr>
              <a:t>new Goods(w)</a:t>
            </a:r>
            <a:r>
              <a:rPr lang="en-US" altLang="zh-CN" sz="1800" b="1">
                <a:solidFill>
                  <a:srgbClr val="0000FF"/>
                </a:solidFill>
              </a:rPr>
              <a:t>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p -&gt; next = NULL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if ( f == NULL )  f = r = p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else { r -&gt; next = p ;    r = r -&gt; next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14020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14029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grpSp>
          <p:nvGrpSpPr>
            <p:cNvPr id="214030" name="Group 6"/>
            <p:cNvGrpSpPr>
              <a:grpSpLocks/>
            </p:cNvGrpSpPr>
            <p:nvPr/>
          </p:nvGrpSpPr>
          <p:grpSpPr bwMode="auto">
            <a:xfrm>
              <a:off x="956" y="445"/>
              <a:ext cx="2964" cy="515"/>
              <a:chOff x="956" y="397"/>
              <a:chExt cx="2964" cy="515"/>
            </a:xfrm>
          </p:grpSpPr>
          <p:sp>
            <p:nvSpPr>
              <p:cNvPr id="214042" name="Text Box 7"/>
              <p:cNvSpPr txBox="1">
                <a:spLocks noChangeArrowheads="1"/>
              </p:cNvSpPr>
              <p:nvPr/>
            </p:nvSpPr>
            <p:spPr bwMode="auto">
              <a:xfrm>
                <a:off x="956" y="672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FFFF"/>
                    </a:solidFill>
                  </a:rPr>
                  <a:t>front</a:t>
                </a:r>
              </a:p>
            </p:txBody>
          </p:sp>
          <p:sp>
            <p:nvSpPr>
              <p:cNvPr id="214043" name="Rectangle 8"/>
              <p:cNvSpPr>
                <a:spLocks noChangeArrowheads="1"/>
              </p:cNvSpPr>
              <p:nvPr/>
            </p:nvSpPr>
            <p:spPr bwMode="auto">
              <a:xfrm>
                <a:off x="2240" y="764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98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4044" name="Line 9"/>
              <p:cNvSpPr>
                <a:spLocks noChangeShapeType="1"/>
              </p:cNvSpPr>
              <p:nvPr/>
            </p:nvSpPr>
            <p:spPr bwMode="auto">
              <a:xfrm>
                <a:off x="2544" y="7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4045" name="Rectangle 10"/>
              <p:cNvSpPr>
                <a:spLocks noChangeArrowheads="1"/>
              </p:cNvSpPr>
              <p:nvPr/>
            </p:nvSpPr>
            <p:spPr bwMode="auto">
              <a:xfrm>
                <a:off x="2864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170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4046" name="Line 11"/>
              <p:cNvSpPr>
                <a:spLocks noChangeShapeType="1"/>
              </p:cNvSpPr>
              <p:nvPr/>
            </p:nvSpPr>
            <p:spPr bwMode="auto">
              <a:xfrm>
                <a:off x="3168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4047" name="Line 12"/>
              <p:cNvSpPr>
                <a:spLocks noChangeShapeType="1"/>
              </p:cNvSpPr>
              <p:nvPr/>
            </p:nvSpPr>
            <p:spPr bwMode="auto">
              <a:xfrm>
                <a:off x="2624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4048" name="Rectangle 13"/>
              <p:cNvSpPr>
                <a:spLocks noChangeArrowheads="1"/>
              </p:cNvSpPr>
              <p:nvPr/>
            </p:nvSpPr>
            <p:spPr bwMode="auto">
              <a:xfrm>
                <a:off x="3488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31     ^ </a:t>
                </a:r>
              </a:p>
            </p:txBody>
          </p:sp>
          <p:sp>
            <p:nvSpPr>
              <p:cNvPr id="214049" name="Line 14"/>
              <p:cNvSpPr>
                <a:spLocks noChangeShapeType="1"/>
              </p:cNvSpPr>
              <p:nvPr/>
            </p:nvSpPr>
            <p:spPr bwMode="auto">
              <a:xfrm>
                <a:off x="3792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4050" name="Line 15"/>
              <p:cNvSpPr>
                <a:spLocks noChangeShapeType="1"/>
              </p:cNvSpPr>
              <p:nvPr/>
            </p:nvSpPr>
            <p:spPr bwMode="auto">
              <a:xfrm>
                <a:off x="3248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4051" name="Rectangle 16"/>
              <p:cNvSpPr>
                <a:spLocks noChangeArrowheads="1"/>
              </p:cNvSpPr>
              <p:nvPr/>
            </p:nvSpPr>
            <p:spPr bwMode="auto">
              <a:xfrm>
                <a:off x="1616" y="750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50</a:t>
                </a:r>
              </a:p>
            </p:txBody>
          </p:sp>
          <p:sp>
            <p:nvSpPr>
              <p:cNvPr id="214052" name="Line 17"/>
              <p:cNvSpPr>
                <a:spLocks noChangeShapeType="1"/>
              </p:cNvSpPr>
              <p:nvPr/>
            </p:nvSpPr>
            <p:spPr bwMode="auto">
              <a:xfrm>
                <a:off x="1920" y="75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4053" name="Line 18"/>
              <p:cNvSpPr>
                <a:spLocks noChangeShapeType="1"/>
              </p:cNvSpPr>
              <p:nvPr/>
            </p:nvSpPr>
            <p:spPr bwMode="auto">
              <a:xfrm>
                <a:off x="1376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4054" name="Line 19"/>
              <p:cNvSpPr>
                <a:spLocks noChangeShapeType="1"/>
              </p:cNvSpPr>
              <p:nvPr/>
            </p:nvSpPr>
            <p:spPr bwMode="auto">
              <a:xfrm>
                <a:off x="2000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14055" name="Group 20"/>
              <p:cNvGrpSpPr>
                <a:grpSpLocks/>
              </p:cNvGrpSpPr>
              <p:nvPr/>
            </p:nvGrpSpPr>
            <p:grpSpPr bwMode="auto">
              <a:xfrm>
                <a:off x="3216" y="397"/>
                <a:ext cx="380" cy="371"/>
                <a:chOff x="2692" y="685"/>
                <a:chExt cx="188" cy="371"/>
              </a:xfrm>
            </p:grpSpPr>
            <p:sp>
              <p:nvSpPr>
                <p:cNvPr id="214056" name="Line 21"/>
                <p:cNvSpPr>
                  <a:spLocks noChangeShapeType="1"/>
                </p:cNvSpPr>
                <p:nvPr/>
              </p:nvSpPr>
              <p:spPr bwMode="auto">
                <a:xfrm>
                  <a:off x="2880" y="816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405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92" y="685"/>
                  <a:ext cx="188" cy="1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0000"/>
                    </a:lnSpc>
                  </a:pPr>
                  <a:r>
                    <a:rPr lang="en-US" altLang="zh-CN" sz="1800" b="1">
                      <a:solidFill>
                        <a:srgbClr val="FFFFFF"/>
                      </a:solidFill>
                    </a:rPr>
                    <a:t>rear</a:t>
                  </a:r>
                </a:p>
              </p:txBody>
            </p:sp>
          </p:grpSp>
        </p:grpSp>
        <p:sp>
          <p:nvSpPr>
            <p:cNvPr id="214031" name="Text Box 23"/>
            <p:cNvSpPr txBox="1">
              <a:spLocks noChangeArrowheads="1"/>
            </p:cNvSpPr>
            <p:nvPr/>
          </p:nvSpPr>
          <p:spPr bwMode="auto">
            <a:xfrm>
              <a:off x="1108" y="624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14032" name="Text Box 24"/>
            <p:cNvSpPr txBox="1">
              <a:spLocks noChangeArrowheads="1"/>
            </p:cNvSpPr>
            <p:nvPr/>
          </p:nvSpPr>
          <p:spPr bwMode="auto">
            <a:xfrm>
              <a:off x="3604" y="44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grpSp>
          <p:nvGrpSpPr>
            <p:cNvPr id="214033" name="Group 25"/>
            <p:cNvGrpSpPr>
              <a:grpSpLocks/>
            </p:cNvGrpSpPr>
            <p:nvPr/>
          </p:nvGrpSpPr>
          <p:grpSpPr bwMode="auto">
            <a:xfrm>
              <a:off x="1392" y="1200"/>
              <a:ext cx="672" cy="231"/>
              <a:chOff x="1536" y="1248"/>
              <a:chExt cx="672" cy="231"/>
            </a:xfrm>
          </p:grpSpPr>
          <p:sp>
            <p:nvSpPr>
              <p:cNvPr id="214040" name="Rectangle 26"/>
              <p:cNvSpPr>
                <a:spLocks noChangeArrowheads="1"/>
              </p:cNvSpPr>
              <p:nvPr/>
            </p:nvSpPr>
            <p:spPr bwMode="auto">
              <a:xfrm>
                <a:off x="1776" y="1292"/>
                <a:ext cx="432" cy="14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600" b="1"/>
                  <a:t>200</a:t>
                </a:r>
              </a:p>
            </p:txBody>
          </p:sp>
          <p:sp>
            <p:nvSpPr>
              <p:cNvPr id="214041" name="Text Box 27"/>
              <p:cNvSpPr txBox="1">
                <a:spLocks noChangeArrowheads="1"/>
              </p:cNvSpPr>
              <p:nvPr/>
            </p:nvSpPr>
            <p:spPr bwMode="auto">
              <a:xfrm>
                <a:off x="1536" y="1248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3300"/>
                    </a:solidFill>
                  </a:rPr>
                  <a:t>w</a:t>
                </a:r>
              </a:p>
            </p:txBody>
          </p:sp>
        </p:grpSp>
        <p:grpSp>
          <p:nvGrpSpPr>
            <p:cNvPr id="214034" name="Group 28"/>
            <p:cNvGrpSpPr>
              <a:grpSpLocks/>
            </p:cNvGrpSpPr>
            <p:nvPr/>
          </p:nvGrpSpPr>
          <p:grpSpPr bwMode="auto">
            <a:xfrm>
              <a:off x="3660" y="1209"/>
              <a:ext cx="852" cy="231"/>
              <a:chOff x="3660" y="1161"/>
              <a:chExt cx="852" cy="231"/>
            </a:xfrm>
          </p:grpSpPr>
          <p:grpSp>
            <p:nvGrpSpPr>
              <p:cNvPr id="214035" name="Group 29"/>
              <p:cNvGrpSpPr>
                <a:grpSpLocks/>
              </p:cNvGrpSpPr>
              <p:nvPr/>
            </p:nvGrpSpPr>
            <p:grpSpPr bwMode="auto">
              <a:xfrm>
                <a:off x="3660" y="1161"/>
                <a:ext cx="852" cy="231"/>
                <a:chOff x="3660" y="1161"/>
                <a:chExt cx="852" cy="231"/>
              </a:xfrm>
            </p:grpSpPr>
            <p:sp>
              <p:nvSpPr>
                <p:cNvPr id="214037" name="Rectangle 30"/>
                <p:cNvSpPr>
                  <a:spLocks noChangeArrowheads="1"/>
                </p:cNvSpPr>
                <p:nvPr/>
              </p:nvSpPr>
              <p:spPr bwMode="auto">
                <a:xfrm>
                  <a:off x="4080" y="1205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r>
                    <a:rPr lang="en-US" altLang="zh-CN" sz="1600" b="1">
                      <a:solidFill>
                        <a:srgbClr val="FFFFFF"/>
                      </a:solidFill>
                    </a:rPr>
                    <a:t>200   </a:t>
                  </a:r>
                </a:p>
              </p:txBody>
            </p:sp>
            <p:sp>
              <p:nvSpPr>
                <p:cNvPr id="214038" name="Line 31"/>
                <p:cNvSpPr>
                  <a:spLocks noChangeShapeType="1"/>
                </p:cNvSpPr>
                <p:nvPr/>
              </p:nvSpPr>
              <p:spPr bwMode="auto">
                <a:xfrm>
                  <a:off x="3840" y="1277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403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660" y="1161"/>
                  <a:ext cx="1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800" b="1" i="1">
                      <a:solidFill>
                        <a:srgbClr val="FF3300"/>
                      </a:solidFill>
                    </a:rPr>
                    <a:t>p</a:t>
                  </a:r>
                </a:p>
              </p:txBody>
            </p:sp>
          </p:grpSp>
          <p:sp>
            <p:nvSpPr>
              <p:cNvPr id="214036" name="Line 33"/>
              <p:cNvSpPr>
                <a:spLocks noChangeShapeType="1"/>
              </p:cNvSpPr>
              <p:nvPr/>
            </p:nvSpPr>
            <p:spPr bwMode="auto">
              <a:xfrm>
                <a:off x="4368" y="120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14021" name="Oval 34"/>
          <p:cNvSpPr>
            <a:spLocks noChangeArrowheads="1"/>
          </p:cNvSpPr>
          <p:nvPr/>
        </p:nvSpPr>
        <p:spPr bwMode="auto">
          <a:xfrm>
            <a:off x="1981200" y="3810000"/>
            <a:ext cx="1447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4022" name="AutoShape 35"/>
          <p:cNvSpPr>
            <a:spLocks/>
          </p:cNvSpPr>
          <p:nvPr/>
        </p:nvSpPr>
        <p:spPr bwMode="auto">
          <a:xfrm>
            <a:off x="5410200" y="4724400"/>
            <a:ext cx="1828800" cy="838200"/>
          </a:xfrm>
          <a:prstGeom prst="borderCallout2">
            <a:avLst>
              <a:gd name="adj1" fmla="val 13634"/>
              <a:gd name="adj2" fmla="val -4167"/>
              <a:gd name="adj3" fmla="val 13634"/>
              <a:gd name="adj4" fmla="val -28819"/>
              <a:gd name="adj5" fmla="val -79736"/>
              <a:gd name="adj6" fmla="val -10798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调用构造函数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累加货物重量</a:t>
            </a:r>
            <a:endParaRPr lang="zh-CN" altLang="en-US" sz="1800" b="1">
              <a:latin typeface="宋体" pitchFamily="2" charset="-122"/>
            </a:endParaRPr>
          </a:p>
        </p:txBody>
      </p:sp>
      <p:sp>
        <p:nvSpPr>
          <p:cNvPr id="214023" name="Rectangle 36"/>
          <p:cNvSpPr>
            <a:spLocks noChangeArrowheads="1"/>
          </p:cNvSpPr>
          <p:nvPr/>
        </p:nvSpPr>
        <p:spPr bwMode="auto">
          <a:xfrm>
            <a:off x="1900238" y="4267200"/>
            <a:ext cx="5940425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0000FF"/>
                </a:solidFill>
              </a:rPr>
              <a:t>Goods::Goods ( int  w) { weight = w ;  total_weight += w ; }</a:t>
            </a:r>
          </a:p>
        </p:txBody>
      </p:sp>
      <p:grpSp>
        <p:nvGrpSpPr>
          <p:cNvPr id="214024" name="Group 37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1316902" name="Rectangle 38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549</a:t>
              </a:r>
            </a:p>
          </p:txBody>
        </p:sp>
        <p:sp>
          <p:nvSpPr>
            <p:cNvPr id="214028" name="Text Box 39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14025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  <p:sp>
        <p:nvSpPr>
          <p:cNvPr id="214026" name="Rectangle 42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114800" y="1752600"/>
            <a:ext cx="45640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rgbClr val="C0C0C0"/>
                </a:solidFill>
              </a:rPr>
              <a:t>类说明的一般形式为：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class </a:t>
            </a:r>
            <a:r>
              <a:rPr lang="zh-CN" altLang="en-US" sz="2000" b="1" i="1">
                <a:solidFill>
                  <a:srgbClr val="C0C0C0"/>
                </a:solidFill>
              </a:rPr>
              <a:t>类名</a:t>
            </a:r>
            <a:endParaRPr lang="zh-CN" altLang="en-US" sz="2000" b="1">
              <a:solidFill>
                <a:srgbClr val="C0C0C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{ public: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公有段数据成员和成员函数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protected: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保护段数据成员和成员函数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private: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私有数据成员和成员函数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} ; </a:t>
            </a:r>
            <a:endParaRPr lang="en-US" altLang="zh-CN" sz="1800"/>
          </a:p>
        </p:txBody>
      </p:sp>
      <p:sp>
        <p:nvSpPr>
          <p:cNvPr id="1148932" name="Text Box 4"/>
          <p:cNvSpPr txBox="1">
            <a:spLocks noChangeArrowheads="1"/>
          </p:cNvSpPr>
          <p:nvPr/>
        </p:nvSpPr>
        <p:spPr bwMode="auto">
          <a:xfrm>
            <a:off x="762000" y="1125538"/>
            <a:ext cx="38385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注：</a:t>
            </a:r>
            <a:endParaRPr lang="zh-CN" altLang="en-US" sz="18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1.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允许已定义类名出现在类的说明中</a:t>
            </a:r>
          </a:p>
        </p:txBody>
      </p:sp>
      <p:sp>
        <p:nvSpPr>
          <p:cNvPr id="1148933" name="Rectangle 5"/>
          <p:cNvSpPr>
            <a:spLocks noChangeArrowheads="1"/>
          </p:cNvSpPr>
          <p:nvPr/>
        </p:nvSpPr>
        <p:spPr bwMode="auto">
          <a:xfrm>
            <a:off x="1600200" y="2362200"/>
            <a:ext cx="5715000" cy="2806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</a:pPr>
            <a:r>
              <a:rPr lang="zh-CN" altLang="en-US" sz="1800" b="1" i="1">
                <a:solidFill>
                  <a:srgbClr val="0000FF"/>
                </a:solidFill>
              </a:rPr>
              <a:t>例：</a:t>
            </a:r>
            <a:endParaRPr lang="zh-CN" altLang="en-US" sz="1800" b="1">
              <a:solidFill>
                <a:srgbClr val="0000FF"/>
              </a:solidFill>
            </a:endParaRPr>
          </a:p>
          <a:p>
            <a:pPr algn="l">
              <a:lnSpc>
                <a:spcPct val="110000"/>
              </a:lnSpc>
            </a:pPr>
            <a:r>
              <a:rPr lang="zh-CN" altLang="en-US" sz="1800" b="1"/>
              <a:t>      </a:t>
            </a:r>
            <a:r>
              <a:rPr lang="en-US" altLang="zh-CN" sz="1800" b="1"/>
              <a:t>class  </a:t>
            </a:r>
            <a:r>
              <a:rPr lang="en-US" altLang="zh-CN" sz="1800" b="1">
                <a:solidFill>
                  <a:schemeClr val="accent2"/>
                </a:solidFill>
              </a:rPr>
              <a:t>X</a:t>
            </a:r>
            <a:r>
              <a:rPr lang="en-US" altLang="zh-CN" sz="1800" b="1"/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{  </a:t>
            </a:r>
          </a:p>
          <a:p>
            <a:pPr algn="l">
              <a:lnSpc>
                <a:spcPct val="110000"/>
              </a:lnSpc>
            </a:pPr>
            <a:r>
              <a:rPr lang="en-US" altLang="en-US" sz="1800" b="1"/>
              <a:t>          ……</a:t>
            </a:r>
          </a:p>
          <a:p>
            <a:pPr algn="l">
              <a:lnSpc>
                <a:spcPct val="110000"/>
              </a:lnSpc>
            </a:pPr>
            <a:r>
              <a:rPr lang="en-US" altLang="en-US" sz="1800" b="1"/>
              <a:t>      };</a:t>
            </a:r>
          </a:p>
          <a:p>
            <a:pPr algn="l">
              <a:lnSpc>
                <a:spcPct val="110000"/>
              </a:lnSpc>
            </a:pPr>
            <a:r>
              <a:rPr lang="en-US" altLang="en-US" sz="1800" b="1"/>
              <a:t>      </a:t>
            </a:r>
            <a:r>
              <a:rPr lang="en-US" altLang="zh-CN" sz="1800" b="1"/>
              <a:t>class  </a:t>
            </a:r>
            <a:r>
              <a:rPr lang="en-US" altLang="zh-CN" sz="1800" b="1">
                <a:solidFill>
                  <a:schemeClr val="folHlink"/>
                </a:solidFill>
              </a:rPr>
              <a:t>Y</a:t>
            </a:r>
            <a:r>
              <a:rPr lang="en-US" altLang="zh-CN" sz="1800" b="1"/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{  </a:t>
            </a:r>
            <a:r>
              <a:rPr lang="en-US" altLang="zh-CN" sz="1800" b="1">
                <a:solidFill>
                  <a:schemeClr val="accent2"/>
                </a:solidFill>
              </a:rPr>
              <a:t>X</a:t>
            </a:r>
            <a:r>
              <a:rPr lang="en-US" altLang="zh-CN" sz="1800" b="1">
                <a:solidFill>
                  <a:schemeClr val="hlink"/>
                </a:solidFill>
              </a:rPr>
              <a:t> </a:t>
            </a:r>
            <a:r>
              <a:rPr lang="en-US" altLang="zh-CN" sz="1800" b="1"/>
              <a:t> </a:t>
            </a:r>
            <a:r>
              <a:rPr lang="en-US" altLang="zh-CN" sz="1800" b="1" i="1"/>
              <a:t> dataMember</a:t>
            </a:r>
            <a:r>
              <a:rPr lang="en-US" altLang="zh-CN" sz="1800" b="1"/>
              <a:t> ;	</a:t>
            </a:r>
            <a:endParaRPr lang="en-US" altLang="en-US" sz="1800" b="1"/>
          </a:p>
          <a:p>
            <a:pPr algn="l">
              <a:lnSpc>
                <a:spcPct val="110000"/>
              </a:lnSpc>
            </a:pPr>
            <a:r>
              <a:rPr lang="en-US" altLang="en-US" sz="1800" b="1"/>
              <a:t>          ……</a:t>
            </a:r>
          </a:p>
          <a:p>
            <a:pPr algn="l">
              <a:lnSpc>
                <a:spcPct val="110000"/>
              </a:lnSpc>
            </a:pPr>
            <a:r>
              <a:rPr lang="en-US" altLang="en-US" sz="1800" b="1"/>
              <a:t>      };</a:t>
            </a:r>
          </a:p>
        </p:txBody>
      </p:sp>
      <p:sp>
        <p:nvSpPr>
          <p:cNvPr id="1148934" name="Rectangle 6"/>
          <p:cNvSpPr>
            <a:spLocks noChangeArrowheads="1"/>
          </p:cNvSpPr>
          <p:nvPr/>
        </p:nvSpPr>
        <p:spPr bwMode="auto">
          <a:xfrm>
            <a:off x="4203700" y="4205288"/>
            <a:ext cx="288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声明一个类类型数据成员</a:t>
            </a:r>
          </a:p>
        </p:txBody>
      </p:sp>
      <p:sp>
        <p:nvSpPr>
          <p:cNvPr id="1148935" name="Oval 7"/>
          <p:cNvSpPr>
            <a:spLocks noChangeArrowheads="1"/>
          </p:cNvSpPr>
          <p:nvPr/>
        </p:nvSpPr>
        <p:spPr bwMode="auto">
          <a:xfrm>
            <a:off x="2133600" y="4191000"/>
            <a:ext cx="16764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4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4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3" grpId="0" animBg="1" autoUpdateAnimBg="0"/>
      <p:bldP spid="1148934" grpId="0" autoUpdateAnimBg="0"/>
      <p:bldP spid="1148935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609600" y="3200400"/>
            <a:ext cx="5029200" cy="2165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purchase( Goods * &amp;f, Goods *&amp; r, int w 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Goods *p = new Goods(w)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p -&gt; next = NULL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if ( f == NULL )  f = r = p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else { r -&gt; next = p ;    r = r -&gt; next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15044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15050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grpSp>
          <p:nvGrpSpPr>
            <p:cNvPr id="215051" name="Group 6"/>
            <p:cNvGrpSpPr>
              <a:grpSpLocks/>
            </p:cNvGrpSpPr>
            <p:nvPr/>
          </p:nvGrpSpPr>
          <p:grpSpPr bwMode="auto">
            <a:xfrm>
              <a:off x="956" y="445"/>
              <a:ext cx="2964" cy="515"/>
              <a:chOff x="956" y="397"/>
              <a:chExt cx="2964" cy="515"/>
            </a:xfrm>
          </p:grpSpPr>
          <p:sp>
            <p:nvSpPr>
              <p:cNvPr id="215063" name="Text Box 7"/>
              <p:cNvSpPr txBox="1">
                <a:spLocks noChangeArrowheads="1"/>
              </p:cNvSpPr>
              <p:nvPr/>
            </p:nvSpPr>
            <p:spPr bwMode="auto">
              <a:xfrm>
                <a:off x="956" y="672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FFFF"/>
                    </a:solidFill>
                  </a:rPr>
                  <a:t>front</a:t>
                </a:r>
              </a:p>
            </p:txBody>
          </p:sp>
          <p:sp>
            <p:nvSpPr>
              <p:cNvPr id="215064" name="Rectangle 8"/>
              <p:cNvSpPr>
                <a:spLocks noChangeArrowheads="1"/>
              </p:cNvSpPr>
              <p:nvPr/>
            </p:nvSpPr>
            <p:spPr bwMode="auto">
              <a:xfrm>
                <a:off x="2240" y="764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98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5065" name="Line 9"/>
              <p:cNvSpPr>
                <a:spLocks noChangeShapeType="1"/>
              </p:cNvSpPr>
              <p:nvPr/>
            </p:nvSpPr>
            <p:spPr bwMode="auto">
              <a:xfrm>
                <a:off x="2544" y="7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066" name="Rectangle 10"/>
              <p:cNvSpPr>
                <a:spLocks noChangeArrowheads="1"/>
              </p:cNvSpPr>
              <p:nvPr/>
            </p:nvSpPr>
            <p:spPr bwMode="auto">
              <a:xfrm>
                <a:off x="2864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170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5067" name="Line 11"/>
              <p:cNvSpPr>
                <a:spLocks noChangeShapeType="1"/>
              </p:cNvSpPr>
              <p:nvPr/>
            </p:nvSpPr>
            <p:spPr bwMode="auto">
              <a:xfrm>
                <a:off x="3168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068" name="Line 12"/>
              <p:cNvSpPr>
                <a:spLocks noChangeShapeType="1"/>
              </p:cNvSpPr>
              <p:nvPr/>
            </p:nvSpPr>
            <p:spPr bwMode="auto">
              <a:xfrm>
                <a:off x="2624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069" name="Rectangle 13"/>
              <p:cNvSpPr>
                <a:spLocks noChangeArrowheads="1"/>
              </p:cNvSpPr>
              <p:nvPr/>
            </p:nvSpPr>
            <p:spPr bwMode="auto">
              <a:xfrm>
                <a:off x="3488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31       </a:t>
                </a:r>
              </a:p>
            </p:txBody>
          </p:sp>
          <p:sp>
            <p:nvSpPr>
              <p:cNvPr id="215070" name="Line 14"/>
              <p:cNvSpPr>
                <a:spLocks noChangeShapeType="1"/>
              </p:cNvSpPr>
              <p:nvPr/>
            </p:nvSpPr>
            <p:spPr bwMode="auto">
              <a:xfrm>
                <a:off x="3792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071" name="Line 15"/>
              <p:cNvSpPr>
                <a:spLocks noChangeShapeType="1"/>
              </p:cNvSpPr>
              <p:nvPr/>
            </p:nvSpPr>
            <p:spPr bwMode="auto">
              <a:xfrm>
                <a:off x="3248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072" name="Rectangle 16"/>
              <p:cNvSpPr>
                <a:spLocks noChangeArrowheads="1"/>
              </p:cNvSpPr>
              <p:nvPr/>
            </p:nvSpPr>
            <p:spPr bwMode="auto">
              <a:xfrm>
                <a:off x="1616" y="750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50</a:t>
                </a:r>
              </a:p>
            </p:txBody>
          </p:sp>
          <p:sp>
            <p:nvSpPr>
              <p:cNvPr id="215073" name="Line 17"/>
              <p:cNvSpPr>
                <a:spLocks noChangeShapeType="1"/>
              </p:cNvSpPr>
              <p:nvPr/>
            </p:nvSpPr>
            <p:spPr bwMode="auto">
              <a:xfrm>
                <a:off x="1920" y="75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074" name="Line 18"/>
              <p:cNvSpPr>
                <a:spLocks noChangeShapeType="1"/>
              </p:cNvSpPr>
              <p:nvPr/>
            </p:nvSpPr>
            <p:spPr bwMode="auto">
              <a:xfrm>
                <a:off x="1376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075" name="Line 19"/>
              <p:cNvSpPr>
                <a:spLocks noChangeShapeType="1"/>
              </p:cNvSpPr>
              <p:nvPr/>
            </p:nvSpPr>
            <p:spPr bwMode="auto">
              <a:xfrm>
                <a:off x="2000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15076" name="Group 20"/>
              <p:cNvGrpSpPr>
                <a:grpSpLocks/>
              </p:cNvGrpSpPr>
              <p:nvPr/>
            </p:nvGrpSpPr>
            <p:grpSpPr bwMode="auto">
              <a:xfrm>
                <a:off x="3216" y="397"/>
                <a:ext cx="380" cy="371"/>
                <a:chOff x="2692" y="685"/>
                <a:chExt cx="188" cy="371"/>
              </a:xfrm>
            </p:grpSpPr>
            <p:sp>
              <p:nvSpPr>
                <p:cNvPr id="215077" name="Line 21"/>
                <p:cNvSpPr>
                  <a:spLocks noChangeShapeType="1"/>
                </p:cNvSpPr>
                <p:nvPr/>
              </p:nvSpPr>
              <p:spPr bwMode="auto">
                <a:xfrm>
                  <a:off x="2880" y="816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07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92" y="685"/>
                  <a:ext cx="188" cy="1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0000"/>
                    </a:lnSpc>
                  </a:pPr>
                  <a:r>
                    <a:rPr lang="en-US" altLang="zh-CN" sz="1800" b="1">
                      <a:solidFill>
                        <a:srgbClr val="FFFFFF"/>
                      </a:solidFill>
                    </a:rPr>
                    <a:t>rear</a:t>
                  </a:r>
                </a:p>
              </p:txBody>
            </p:sp>
          </p:grpSp>
        </p:grpSp>
        <p:sp>
          <p:nvSpPr>
            <p:cNvPr id="215052" name="Text Box 23"/>
            <p:cNvSpPr txBox="1">
              <a:spLocks noChangeArrowheads="1"/>
            </p:cNvSpPr>
            <p:nvPr/>
          </p:nvSpPr>
          <p:spPr bwMode="auto">
            <a:xfrm>
              <a:off x="1108" y="624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15053" name="Text Box 24"/>
            <p:cNvSpPr txBox="1">
              <a:spLocks noChangeArrowheads="1"/>
            </p:cNvSpPr>
            <p:nvPr/>
          </p:nvSpPr>
          <p:spPr bwMode="auto">
            <a:xfrm>
              <a:off x="3604" y="44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grpSp>
          <p:nvGrpSpPr>
            <p:cNvPr id="215054" name="Group 25"/>
            <p:cNvGrpSpPr>
              <a:grpSpLocks/>
            </p:cNvGrpSpPr>
            <p:nvPr/>
          </p:nvGrpSpPr>
          <p:grpSpPr bwMode="auto">
            <a:xfrm>
              <a:off x="1392" y="1200"/>
              <a:ext cx="672" cy="231"/>
              <a:chOff x="1536" y="1248"/>
              <a:chExt cx="672" cy="231"/>
            </a:xfrm>
          </p:grpSpPr>
          <p:sp>
            <p:nvSpPr>
              <p:cNvPr id="215061" name="Rectangle 26"/>
              <p:cNvSpPr>
                <a:spLocks noChangeArrowheads="1"/>
              </p:cNvSpPr>
              <p:nvPr/>
            </p:nvSpPr>
            <p:spPr bwMode="auto">
              <a:xfrm>
                <a:off x="1776" y="1292"/>
                <a:ext cx="432" cy="14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600" b="1"/>
                  <a:t>200</a:t>
                </a:r>
              </a:p>
            </p:txBody>
          </p:sp>
          <p:sp>
            <p:nvSpPr>
              <p:cNvPr id="215062" name="Text Box 27"/>
              <p:cNvSpPr txBox="1">
                <a:spLocks noChangeArrowheads="1"/>
              </p:cNvSpPr>
              <p:nvPr/>
            </p:nvSpPr>
            <p:spPr bwMode="auto">
              <a:xfrm>
                <a:off x="1536" y="1248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3300"/>
                    </a:solidFill>
                  </a:rPr>
                  <a:t>w</a:t>
                </a:r>
              </a:p>
            </p:txBody>
          </p:sp>
        </p:grpSp>
        <p:grpSp>
          <p:nvGrpSpPr>
            <p:cNvPr id="215055" name="Group 28"/>
            <p:cNvGrpSpPr>
              <a:grpSpLocks/>
            </p:cNvGrpSpPr>
            <p:nvPr/>
          </p:nvGrpSpPr>
          <p:grpSpPr bwMode="auto">
            <a:xfrm>
              <a:off x="3660" y="1209"/>
              <a:ext cx="852" cy="231"/>
              <a:chOff x="3660" y="1161"/>
              <a:chExt cx="852" cy="231"/>
            </a:xfrm>
          </p:grpSpPr>
          <p:grpSp>
            <p:nvGrpSpPr>
              <p:cNvPr id="215056" name="Group 29"/>
              <p:cNvGrpSpPr>
                <a:grpSpLocks/>
              </p:cNvGrpSpPr>
              <p:nvPr/>
            </p:nvGrpSpPr>
            <p:grpSpPr bwMode="auto">
              <a:xfrm>
                <a:off x="3660" y="1161"/>
                <a:ext cx="852" cy="231"/>
                <a:chOff x="3660" y="1161"/>
                <a:chExt cx="852" cy="231"/>
              </a:xfrm>
            </p:grpSpPr>
            <p:sp>
              <p:nvSpPr>
                <p:cNvPr id="215058" name="Rectangle 30"/>
                <p:cNvSpPr>
                  <a:spLocks noChangeArrowheads="1"/>
                </p:cNvSpPr>
                <p:nvPr/>
              </p:nvSpPr>
              <p:spPr bwMode="auto">
                <a:xfrm>
                  <a:off x="4080" y="1205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r>
                    <a:rPr lang="en-US" altLang="zh-CN" sz="1600" b="1">
                      <a:solidFill>
                        <a:srgbClr val="FFFFFF"/>
                      </a:solidFill>
                    </a:rPr>
                    <a:t>200</a:t>
                  </a:r>
                </a:p>
              </p:txBody>
            </p:sp>
            <p:sp>
              <p:nvSpPr>
                <p:cNvPr id="215059" name="Line 31"/>
                <p:cNvSpPr>
                  <a:spLocks noChangeShapeType="1"/>
                </p:cNvSpPr>
                <p:nvPr/>
              </p:nvSpPr>
              <p:spPr bwMode="auto">
                <a:xfrm>
                  <a:off x="3840" y="1277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06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660" y="1161"/>
                  <a:ext cx="1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800" b="1" i="1">
                      <a:solidFill>
                        <a:srgbClr val="FF3300"/>
                      </a:solidFill>
                    </a:rPr>
                    <a:t>p</a:t>
                  </a:r>
                </a:p>
              </p:txBody>
            </p:sp>
          </p:grpSp>
          <p:sp>
            <p:nvSpPr>
              <p:cNvPr id="215057" name="Line 33"/>
              <p:cNvSpPr>
                <a:spLocks noChangeShapeType="1"/>
              </p:cNvSpPr>
              <p:nvPr/>
            </p:nvSpPr>
            <p:spPr bwMode="auto">
              <a:xfrm>
                <a:off x="4368" y="120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15045" name="Group 34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1317923" name="Rectangle 35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549</a:t>
              </a:r>
            </a:p>
          </p:txBody>
        </p:sp>
        <p:sp>
          <p:nvSpPr>
            <p:cNvPr id="215049" name="Text Box 36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15046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mtClean="0"/>
              <a:t>6.3.2  </a:t>
            </a:r>
            <a:r>
              <a:rPr lang="zh-CN" altLang="en-US" smtClean="0"/>
              <a:t>静态成员</a:t>
            </a:r>
          </a:p>
        </p:txBody>
      </p:sp>
      <p:sp>
        <p:nvSpPr>
          <p:cNvPr id="215047" name="Rectangle 39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609600" y="3200400"/>
            <a:ext cx="5029200" cy="2165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purchase( Goods * &amp;f, Goods *&amp; r, int w 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Goods *p = new Goods(w)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p -&gt; next = NULL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if ( f == NULL )  f = r = p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else { r -&gt; next = p ;    r = r -&gt; next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16068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16074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grpSp>
          <p:nvGrpSpPr>
            <p:cNvPr id="216075" name="Group 6"/>
            <p:cNvGrpSpPr>
              <a:grpSpLocks/>
            </p:cNvGrpSpPr>
            <p:nvPr/>
          </p:nvGrpSpPr>
          <p:grpSpPr bwMode="auto">
            <a:xfrm>
              <a:off x="956" y="445"/>
              <a:ext cx="2964" cy="515"/>
              <a:chOff x="956" y="397"/>
              <a:chExt cx="2964" cy="515"/>
            </a:xfrm>
          </p:grpSpPr>
          <p:sp>
            <p:nvSpPr>
              <p:cNvPr id="216087" name="Text Box 7"/>
              <p:cNvSpPr txBox="1">
                <a:spLocks noChangeArrowheads="1"/>
              </p:cNvSpPr>
              <p:nvPr/>
            </p:nvSpPr>
            <p:spPr bwMode="auto">
              <a:xfrm>
                <a:off x="956" y="672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FFFF"/>
                    </a:solidFill>
                  </a:rPr>
                  <a:t>front</a:t>
                </a:r>
              </a:p>
            </p:txBody>
          </p:sp>
          <p:sp>
            <p:nvSpPr>
              <p:cNvPr id="216088" name="Rectangle 8"/>
              <p:cNvSpPr>
                <a:spLocks noChangeArrowheads="1"/>
              </p:cNvSpPr>
              <p:nvPr/>
            </p:nvSpPr>
            <p:spPr bwMode="auto">
              <a:xfrm>
                <a:off x="2240" y="764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98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6089" name="Line 9"/>
              <p:cNvSpPr>
                <a:spLocks noChangeShapeType="1"/>
              </p:cNvSpPr>
              <p:nvPr/>
            </p:nvSpPr>
            <p:spPr bwMode="auto">
              <a:xfrm>
                <a:off x="2544" y="7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90" name="Rectangle 10"/>
              <p:cNvSpPr>
                <a:spLocks noChangeArrowheads="1"/>
              </p:cNvSpPr>
              <p:nvPr/>
            </p:nvSpPr>
            <p:spPr bwMode="auto">
              <a:xfrm>
                <a:off x="2864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170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6091" name="Line 11"/>
              <p:cNvSpPr>
                <a:spLocks noChangeShapeType="1"/>
              </p:cNvSpPr>
              <p:nvPr/>
            </p:nvSpPr>
            <p:spPr bwMode="auto">
              <a:xfrm>
                <a:off x="3168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92" name="Line 12"/>
              <p:cNvSpPr>
                <a:spLocks noChangeShapeType="1"/>
              </p:cNvSpPr>
              <p:nvPr/>
            </p:nvSpPr>
            <p:spPr bwMode="auto">
              <a:xfrm>
                <a:off x="2624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93" name="Rectangle 13"/>
              <p:cNvSpPr>
                <a:spLocks noChangeArrowheads="1"/>
              </p:cNvSpPr>
              <p:nvPr/>
            </p:nvSpPr>
            <p:spPr bwMode="auto">
              <a:xfrm>
                <a:off x="3488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31       </a:t>
                </a:r>
              </a:p>
            </p:txBody>
          </p:sp>
          <p:sp>
            <p:nvSpPr>
              <p:cNvPr id="216094" name="Line 14"/>
              <p:cNvSpPr>
                <a:spLocks noChangeShapeType="1"/>
              </p:cNvSpPr>
              <p:nvPr/>
            </p:nvSpPr>
            <p:spPr bwMode="auto">
              <a:xfrm>
                <a:off x="3792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95" name="Line 15"/>
              <p:cNvSpPr>
                <a:spLocks noChangeShapeType="1"/>
              </p:cNvSpPr>
              <p:nvPr/>
            </p:nvSpPr>
            <p:spPr bwMode="auto">
              <a:xfrm>
                <a:off x="3248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96" name="Rectangle 16"/>
              <p:cNvSpPr>
                <a:spLocks noChangeArrowheads="1"/>
              </p:cNvSpPr>
              <p:nvPr/>
            </p:nvSpPr>
            <p:spPr bwMode="auto">
              <a:xfrm>
                <a:off x="1616" y="750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50</a:t>
                </a:r>
              </a:p>
            </p:txBody>
          </p:sp>
          <p:sp>
            <p:nvSpPr>
              <p:cNvPr id="216097" name="Line 17"/>
              <p:cNvSpPr>
                <a:spLocks noChangeShapeType="1"/>
              </p:cNvSpPr>
              <p:nvPr/>
            </p:nvSpPr>
            <p:spPr bwMode="auto">
              <a:xfrm>
                <a:off x="1920" y="75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98" name="Line 18"/>
              <p:cNvSpPr>
                <a:spLocks noChangeShapeType="1"/>
              </p:cNvSpPr>
              <p:nvPr/>
            </p:nvSpPr>
            <p:spPr bwMode="auto">
              <a:xfrm>
                <a:off x="1376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99" name="Line 19"/>
              <p:cNvSpPr>
                <a:spLocks noChangeShapeType="1"/>
              </p:cNvSpPr>
              <p:nvPr/>
            </p:nvSpPr>
            <p:spPr bwMode="auto">
              <a:xfrm>
                <a:off x="2000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16100" name="Group 20"/>
              <p:cNvGrpSpPr>
                <a:grpSpLocks/>
              </p:cNvGrpSpPr>
              <p:nvPr/>
            </p:nvGrpSpPr>
            <p:grpSpPr bwMode="auto">
              <a:xfrm>
                <a:off x="3216" y="397"/>
                <a:ext cx="380" cy="371"/>
                <a:chOff x="2692" y="685"/>
                <a:chExt cx="188" cy="371"/>
              </a:xfrm>
            </p:grpSpPr>
            <p:sp>
              <p:nvSpPr>
                <p:cNvPr id="216101" name="Line 21"/>
                <p:cNvSpPr>
                  <a:spLocks noChangeShapeType="1"/>
                </p:cNvSpPr>
                <p:nvPr/>
              </p:nvSpPr>
              <p:spPr bwMode="auto">
                <a:xfrm>
                  <a:off x="2880" y="816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610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92" y="685"/>
                  <a:ext cx="188" cy="1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0000"/>
                    </a:lnSpc>
                  </a:pPr>
                  <a:r>
                    <a:rPr lang="en-US" altLang="zh-CN" sz="1800" b="1">
                      <a:solidFill>
                        <a:srgbClr val="FFFFFF"/>
                      </a:solidFill>
                    </a:rPr>
                    <a:t>rear</a:t>
                  </a:r>
                </a:p>
              </p:txBody>
            </p:sp>
          </p:grpSp>
        </p:grpSp>
        <p:sp>
          <p:nvSpPr>
            <p:cNvPr id="216076" name="Text Box 23"/>
            <p:cNvSpPr txBox="1">
              <a:spLocks noChangeArrowheads="1"/>
            </p:cNvSpPr>
            <p:nvPr/>
          </p:nvSpPr>
          <p:spPr bwMode="auto">
            <a:xfrm>
              <a:off x="1108" y="624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16077" name="Text Box 24"/>
            <p:cNvSpPr txBox="1">
              <a:spLocks noChangeArrowheads="1"/>
            </p:cNvSpPr>
            <p:nvPr/>
          </p:nvSpPr>
          <p:spPr bwMode="auto">
            <a:xfrm>
              <a:off x="3604" y="44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grpSp>
          <p:nvGrpSpPr>
            <p:cNvPr id="216078" name="Group 25"/>
            <p:cNvGrpSpPr>
              <a:grpSpLocks/>
            </p:cNvGrpSpPr>
            <p:nvPr/>
          </p:nvGrpSpPr>
          <p:grpSpPr bwMode="auto">
            <a:xfrm>
              <a:off x="1392" y="1200"/>
              <a:ext cx="672" cy="231"/>
              <a:chOff x="1536" y="1248"/>
              <a:chExt cx="672" cy="231"/>
            </a:xfrm>
          </p:grpSpPr>
          <p:sp>
            <p:nvSpPr>
              <p:cNvPr id="216085" name="Rectangle 26"/>
              <p:cNvSpPr>
                <a:spLocks noChangeArrowheads="1"/>
              </p:cNvSpPr>
              <p:nvPr/>
            </p:nvSpPr>
            <p:spPr bwMode="auto">
              <a:xfrm>
                <a:off x="1776" y="1292"/>
                <a:ext cx="432" cy="14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600" b="1"/>
                  <a:t>200</a:t>
                </a:r>
              </a:p>
            </p:txBody>
          </p:sp>
          <p:sp>
            <p:nvSpPr>
              <p:cNvPr id="216086" name="Text Box 27"/>
              <p:cNvSpPr txBox="1">
                <a:spLocks noChangeArrowheads="1"/>
              </p:cNvSpPr>
              <p:nvPr/>
            </p:nvSpPr>
            <p:spPr bwMode="auto">
              <a:xfrm>
                <a:off x="1536" y="1248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3300"/>
                    </a:solidFill>
                  </a:rPr>
                  <a:t>w</a:t>
                </a:r>
              </a:p>
            </p:txBody>
          </p:sp>
        </p:grpSp>
        <p:grpSp>
          <p:nvGrpSpPr>
            <p:cNvPr id="216079" name="Group 28"/>
            <p:cNvGrpSpPr>
              <a:grpSpLocks/>
            </p:cNvGrpSpPr>
            <p:nvPr/>
          </p:nvGrpSpPr>
          <p:grpSpPr bwMode="auto">
            <a:xfrm>
              <a:off x="3660" y="1209"/>
              <a:ext cx="852" cy="231"/>
              <a:chOff x="3660" y="1161"/>
              <a:chExt cx="852" cy="231"/>
            </a:xfrm>
          </p:grpSpPr>
          <p:grpSp>
            <p:nvGrpSpPr>
              <p:cNvPr id="216080" name="Group 29"/>
              <p:cNvGrpSpPr>
                <a:grpSpLocks/>
              </p:cNvGrpSpPr>
              <p:nvPr/>
            </p:nvGrpSpPr>
            <p:grpSpPr bwMode="auto">
              <a:xfrm>
                <a:off x="3660" y="1161"/>
                <a:ext cx="852" cy="231"/>
                <a:chOff x="3660" y="1161"/>
                <a:chExt cx="852" cy="231"/>
              </a:xfrm>
            </p:grpSpPr>
            <p:sp>
              <p:nvSpPr>
                <p:cNvPr id="216082" name="Rectangle 30"/>
                <p:cNvSpPr>
                  <a:spLocks noChangeArrowheads="1"/>
                </p:cNvSpPr>
                <p:nvPr/>
              </p:nvSpPr>
              <p:spPr bwMode="auto">
                <a:xfrm>
                  <a:off x="4080" y="1205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r>
                    <a:rPr lang="en-US" altLang="zh-CN" sz="1600" b="1">
                      <a:solidFill>
                        <a:srgbClr val="FFFFFF"/>
                      </a:solidFill>
                    </a:rPr>
                    <a:t>200  ^  </a:t>
                  </a:r>
                </a:p>
              </p:txBody>
            </p:sp>
            <p:sp>
              <p:nvSpPr>
                <p:cNvPr id="216083" name="Line 31"/>
                <p:cNvSpPr>
                  <a:spLocks noChangeShapeType="1"/>
                </p:cNvSpPr>
                <p:nvPr/>
              </p:nvSpPr>
              <p:spPr bwMode="auto">
                <a:xfrm>
                  <a:off x="3840" y="1277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608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660" y="1161"/>
                  <a:ext cx="1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800" b="1" i="1">
                      <a:solidFill>
                        <a:srgbClr val="FF3300"/>
                      </a:solidFill>
                    </a:rPr>
                    <a:t>p</a:t>
                  </a:r>
                </a:p>
              </p:txBody>
            </p:sp>
          </p:grpSp>
          <p:sp>
            <p:nvSpPr>
              <p:cNvPr id="216081" name="Line 33"/>
              <p:cNvSpPr>
                <a:spLocks noChangeShapeType="1"/>
              </p:cNvSpPr>
              <p:nvPr/>
            </p:nvSpPr>
            <p:spPr bwMode="auto">
              <a:xfrm>
                <a:off x="4368" y="120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16069" name="Group 34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1318947" name="Rectangle 35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549</a:t>
              </a:r>
            </a:p>
          </p:txBody>
        </p:sp>
        <p:sp>
          <p:nvSpPr>
            <p:cNvPr id="216073" name="Text Box 36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16070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mtClean="0"/>
              <a:t>6.3.2  </a:t>
            </a:r>
            <a:r>
              <a:rPr lang="zh-CN" altLang="en-US" smtClean="0"/>
              <a:t>静态成员</a:t>
            </a:r>
          </a:p>
        </p:txBody>
      </p:sp>
      <p:sp>
        <p:nvSpPr>
          <p:cNvPr id="216071" name="Rectangle 39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609600" y="3200400"/>
            <a:ext cx="5029200" cy="2165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purchase( Goods * &amp;f, Goods *&amp; r, int w 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Goods *p = new Goods(w)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p -&gt; next = NULL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if ( f == NULL )  f = r = p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else { </a:t>
            </a:r>
            <a:r>
              <a:rPr lang="en-US" altLang="zh-CN" sz="1800" b="1">
                <a:solidFill>
                  <a:srgbClr val="0000FF"/>
                </a:solidFill>
              </a:rPr>
              <a:t>r -&gt; next = p ;    r = r -&gt; next ;</a:t>
            </a:r>
            <a:r>
              <a:rPr lang="en-US" altLang="zh-CN" sz="1800"/>
              <a:t>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17092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17099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grpSp>
          <p:nvGrpSpPr>
            <p:cNvPr id="217100" name="Group 6"/>
            <p:cNvGrpSpPr>
              <a:grpSpLocks/>
            </p:cNvGrpSpPr>
            <p:nvPr/>
          </p:nvGrpSpPr>
          <p:grpSpPr bwMode="auto">
            <a:xfrm>
              <a:off x="956" y="445"/>
              <a:ext cx="2964" cy="515"/>
              <a:chOff x="956" y="397"/>
              <a:chExt cx="2964" cy="515"/>
            </a:xfrm>
          </p:grpSpPr>
          <p:sp>
            <p:nvSpPr>
              <p:cNvPr id="217112" name="Text Box 7"/>
              <p:cNvSpPr txBox="1">
                <a:spLocks noChangeArrowheads="1"/>
              </p:cNvSpPr>
              <p:nvPr/>
            </p:nvSpPr>
            <p:spPr bwMode="auto">
              <a:xfrm>
                <a:off x="956" y="672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FFFF"/>
                    </a:solidFill>
                  </a:rPr>
                  <a:t>front</a:t>
                </a:r>
              </a:p>
            </p:txBody>
          </p:sp>
          <p:sp>
            <p:nvSpPr>
              <p:cNvPr id="217113" name="Rectangle 8"/>
              <p:cNvSpPr>
                <a:spLocks noChangeArrowheads="1"/>
              </p:cNvSpPr>
              <p:nvPr/>
            </p:nvSpPr>
            <p:spPr bwMode="auto">
              <a:xfrm>
                <a:off x="2240" y="764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98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7114" name="Line 9"/>
              <p:cNvSpPr>
                <a:spLocks noChangeShapeType="1"/>
              </p:cNvSpPr>
              <p:nvPr/>
            </p:nvSpPr>
            <p:spPr bwMode="auto">
              <a:xfrm>
                <a:off x="2544" y="7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15" name="Rectangle 10"/>
              <p:cNvSpPr>
                <a:spLocks noChangeArrowheads="1"/>
              </p:cNvSpPr>
              <p:nvPr/>
            </p:nvSpPr>
            <p:spPr bwMode="auto">
              <a:xfrm>
                <a:off x="2864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170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7116" name="Line 11"/>
              <p:cNvSpPr>
                <a:spLocks noChangeShapeType="1"/>
              </p:cNvSpPr>
              <p:nvPr/>
            </p:nvSpPr>
            <p:spPr bwMode="auto">
              <a:xfrm>
                <a:off x="3168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17" name="Line 12"/>
              <p:cNvSpPr>
                <a:spLocks noChangeShapeType="1"/>
              </p:cNvSpPr>
              <p:nvPr/>
            </p:nvSpPr>
            <p:spPr bwMode="auto">
              <a:xfrm>
                <a:off x="2624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18" name="Rectangle 13"/>
              <p:cNvSpPr>
                <a:spLocks noChangeArrowheads="1"/>
              </p:cNvSpPr>
              <p:nvPr/>
            </p:nvSpPr>
            <p:spPr bwMode="auto">
              <a:xfrm>
                <a:off x="3488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31       </a:t>
                </a:r>
              </a:p>
            </p:txBody>
          </p:sp>
          <p:sp>
            <p:nvSpPr>
              <p:cNvPr id="217119" name="Line 14"/>
              <p:cNvSpPr>
                <a:spLocks noChangeShapeType="1"/>
              </p:cNvSpPr>
              <p:nvPr/>
            </p:nvSpPr>
            <p:spPr bwMode="auto">
              <a:xfrm>
                <a:off x="3792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20" name="Line 15"/>
              <p:cNvSpPr>
                <a:spLocks noChangeShapeType="1"/>
              </p:cNvSpPr>
              <p:nvPr/>
            </p:nvSpPr>
            <p:spPr bwMode="auto">
              <a:xfrm>
                <a:off x="3248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21" name="Rectangle 16"/>
              <p:cNvSpPr>
                <a:spLocks noChangeArrowheads="1"/>
              </p:cNvSpPr>
              <p:nvPr/>
            </p:nvSpPr>
            <p:spPr bwMode="auto">
              <a:xfrm>
                <a:off x="1616" y="750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50</a:t>
                </a:r>
              </a:p>
            </p:txBody>
          </p:sp>
          <p:sp>
            <p:nvSpPr>
              <p:cNvPr id="217122" name="Line 17"/>
              <p:cNvSpPr>
                <a:spLocks noChangeShapeType="1"/>
              </p:cNvSpPr>
              <p:nvPr/>
            </p:nvSpPr>
            <p:spPr bwMode="auto">
              <a:xfrm>
                <a:off x="1920" y="75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23" name="Line 18"/>
              <p:cNvSpPr>
                <a:spLocks noChangeShapeType="1"/>
              </p:cNvSpPr>
              <p:nvPr/>
            </p:nvSpPr>
            <p:spPr bwMode="auto">
              <a:xfrm>
                <a:off x="1376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24" name="Line 19"/>
              <p:cNvSpPr>
                <a:spLocks noChangeShapeType="1"/>
              </p:cNvSpPr>
              <p:nvPr/>
            </p:nvSpPr>
            <p:spPr bwMode="auto">
              <a:xfrm>
                <a:off x="2000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17125" name="Group 20"/>
              <p:cNvGrpSpPr>
                <a:grpSpLocks/>
              </p:cNvGrpSpPr>
              <p:nvPr/>
            </p:nvGrpSpPr>
            <p:grpSpPr bwMode="auto">
              <a:xfrm>
                <a:off x="3216" y="397"/>
                <a:ext cx="380" cy="371"/>
                <a:chOff x="2692" y="685"/>
                <a:chExt cx="188" cy="371"/>
              </a:xfrm>
            </p:grpSpPr>
            <p:sp>
              <p:nvSpPr>
                <p:cNvPr id="217126" name="Line 21"/>
                <p:cNvSpPr>
                  <a:spLocks noChangeShapeType="1"/>
                </p:cNvSpPr>
                <p:nvPr/>
              </p:nvSpPr>
              <p:spPr bwMode="auto">
                <a:xfrm>
                  <a:off x="2880" y="816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712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92" y="685"/>
                  <a:ext cx="188" cy="1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0000"/>
                    </a:lnSpc>
                  </a:pPr>
                  <a:r>
                    <a:rPr lang="en-US" altLang="zh-CN" sz="1800" b="1">
                      <a:solidFill>
                        <a:srgbClr val="FFFFFF"/>
                      </a:solidFill>
                    </a:rPr>
                    <a:t>rear</a:t>
                  </a:r>
                </a:p>
              </p:txBody>
            </p:sp>
          </p:grpSp>
        </p:grpSp>
        <p:sp>
          <p:nvSpPr>
            <p:cNvPr id="217101" name="Text Box 23"/>
            <p:cNvSpPr txBox="1">
              <a:spLocks noChangeArrowheads="1"/>
            </p:cNvSpPr>
            <p:nvPr/>
          </p:nvSpPr>
          <p:spPr bwMode="auto">
            <a:xfrm>
              <a:off x="1108" y="624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17102" name="Text Box 24"/>
            <p:cNvSpPr txBox="1">
              <a:spLocks noChangeArrowheads="1"/>
            </p:cNvSpPr>
            <p:nvPr/>
          </p:nvSpPr>
          <p:spPr bwMode="auto">
            <a:xfrm>
              <a:off x="3604" y="44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grpSp>
          <p:nvGrpSpPr>
            <p:cNvPr id="217103" name="Group 25"/>
            <p:cNvGrpSpPr>
              <a:grpSpLocks/>
            </p:cNvGrpSpPr>
            <p:nvPr/>
          </p:nvGrpSpPr>
          <p:grpSpPr bwMode="auto">
            <a:xfrm>
              <a:off x="1392" y="1200"/>
              <a:ext cx="672" cy="231"/>
              <a:chOff x="1536" y="1248"/>
              <a:chExt cx="672" cy="231"/>
            </a:xfrm>
          </p:grpSpPr>
          <p:sp>
            <p:nvSpPr>
              <p:cNvPr id="217110" name="Rectangle 26"/>
              <p:cNvSpPr>
                <a:spLocks noChangeArrowheads="1"/>
              </p:cNvSpPr>
              <p:nvPr/>
            </p:nvSpPr>
            <p:spPr bwMode="auto">
              <a:xfrm>
                <a:off x="1776" y="1292"/>
                <a:ext cx="432" cy="14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600" b="1"/>
                  <a:t>200</a:t>
                </a:r>
              </a:p>
            </p:txBody>
          </p:sp>
          <p:sp>
            <p:nvSpPr>
              <p:cNvPr id="217111" name="Text Box 27"/>
              <p:cNvSpPr txBox="1">
                <a:spLocks noChangeArrowheads="1"/>
              </p:cNvSpPr>
              <p:nvPr/>
            </p:nvSpPr>
            <p:spPr bwMode="auto">
              <a:xfrm>
                <a:off x="1536" y="1248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3300"/>
                    </a:solidFill>
                  </a:rPr>
                  <a:t>w</a:t>
                </a:r>
              </a:p>
            </p:txBody>
          </p:sp>
        </p:grpSp>
        <p:grpSp>
          <p:nvGrpSpPr>
            <p:cNvPr id="217104" name="Group 28"/>
            <p:cNvGrpSpPr>
              <a:grpSpLocks/>
            </p:cNvGrpSpPr>
            <p:nvPr/>
          </p:nvGrpSpPr>
          <p:grpSpPr bwMode="auto">
            <a:xfrm>
              <a:off x="3660" y="1209"/>
              <a:ext cx="852" cy="231"/>
              <a:chOff x="3660" y="1161"/>
              <a:chExt cx="852" cy="231"/>
            </a:xfrm>
          </p:grpSpPr>
          <p:grpSp>
            <p:nvGrpSpPr>
              <p:cNvPr id="217105" name="Group 29"/>
              <p:cNvGrpSpPr>
                <a:grpSpLocks/>
              </p:cNvGrpSpPr>
              <p:nvPr/>
            </p:nvGrpSpPr>
            <p:grpSpPr bwMode="auto">
              <a:xfrm>
                <a:off x="3660" y="1161"/>
                <a:ext cx="852" cy="231"/>
                <a:chOff x="3660" y="1161"/>
                <a:chExt cx="852" cy="231"/>
              </a:xfrm>
            </p:grpSpPr>
            <p:sp>
              <p:nvSpPr>
                <p:cNvPr id="217107" name="Rectangle 30"/>
                <p:cNvSpPr>
                  <a:spLocks noChangeArrowheads="1"/>
                </p:cNvSpPr>
                <p:nvPr/>
              </p:nvSpPr>
              <p:spPr bwMode="auto">
                <a:xfrm>
                  <a:off x="4080" y="1205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r>
                    <a:rPr lang="en-US" altLang="zh-CN" sz="1600" b="1">
                      <a:solidFill>
                        <a:srgbClr val="FFFFFF"/>
                      </a:solidFill>
                    </a:rPr>
                    <a:t>200  ^  </a:t>
                  </a:r>
                </a:p>
              </p:txBody>
            </p:sp>
            <p:sp>
              <p:nvSpPr>
                <p:cNvPr id="217108" name="Line 31"/>
                <p:cNvSpPr>
                  <a:spLocks noChangeShapeType="1"/>
                </p:cNvSpPr>
                <p:nvPr/>
              </p:nvSpPr>
              <p:spPr bwMode="auto">
                <a:xfrm>
                  <a:off x="3840" y="1277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710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660" y="1161"/>
                  <a:ext cx="1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800" b="1" i="1">
                      <a:solidFill>
                        <a:srgbClr val="FF3300"/>
                      </a:solidFill>
                    </a:rPr>
                    <a:t>p</a:t>
                  </a:r>
                </a:p>
              </p:txBody>
            </p:sp>
          </p:grpSp>
          <p:sp>
            <p:nvSpPr>
              <p:cNvPr id="217106" name="Line 33"/>
              <p:cNvSpPr>
                <a:spLocks noChangeShapeType="1"/>
              </p:cNvSpPr>
              <p:nvPr/>
            </p:nvSpPr>
            <p:spPr bwMode="auto">
              <a:xfrm>
                <a:off x="4368" y="120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319970" name="Freeform 34"/>
          <p:cNvSpPr>
            <a:spLocks/>
          </p:cNvSpPr>
          <p:nvPr/>
        </p:nvSpPr>
        <p:spPr bwMode="auto">
          <a:xfrm>
            <a:off x="6089650" y="1438275"/>
            <a:ext cx="450850" cy="619125"/>
          </a:xfrm>
          <a:custGeom>
            <a:avLst/>
            <a:gdLst>
              <a:gd name="T0" fmla="*/ 49 w 284"/>
              <a:gd name="T1" fmla="*/ 0 h 390"/>
              <a:gd name="T2" fmla="*/ 277 w 284"/>
              <a:gd name="T3" fmla="*/ 46 h 390"/>
              <a:gd name="T4" fmla="*/ 4 w 284"/>
              <a:gd name="T5" fmla="*/ 270 h 390"/>
              <a:gd name="T6" fmla="*/ 252 w 284"/>
              <a:gd name="T7" fmla="*/ 390 h 390"/>
              <a:gd name="T8" fmla="*/ 0 60000 65536"/>
              <a:gd name="T9" fmla="*/ 0 60000 65536"/>
              <a:gd name="T10" fmla="*/ 0 60000 65536"/>
              <a:gd name="T11" fmla="*/ 0 60000 65536"/>
              <a:gd name="T12" fmla="*/ 0 w 284"/>
              <a:gd name="T13" fmla="*/ 0 h 390"/>
              <a:gd name="T14" fmla="*/ 284 w 284"/>
              <a:gd name="T15" fmla="*/ 390 h 3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" h="390">
                <a:moveTo>
                  <a:pt x="49" y="0"/>
                </a:moveTo>
                <a:cubicBezTo>
                  <a:pt x="167" y="4"/>
                  <a:pt x="284" y="1"/>
                  <a:pt x="277" y="46"/>
                </a:cubicBezTo>
                <a:cubicBezTo>
                  <a:pt x="270" y="91"/>
                  <a:pt x="8" y="213"/>
                  <a:pt x="4" y="270"/>
                </a:cubicBezTo>
                <a:cubicBezTo>
                  <a:pt x="0" y="327"/>
                  <a:pt x="200" y="365"/>
                  <a:pt x="252" y="390"/>
                </a:cubicBezTo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17094" name="Group 35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1319972" name="Rectangle 36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549</a:t>
              </a:r>
            </a:p>
          </p:txBody>
        </p:sp>
        <p:sp>
          <p:nvSpPr>
            <p:cNvPr id="217098" name="Text Box 37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17095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mtClean="0"/>
              <a:t>6.3.2  </a:t>
            </a:r>
            <a:r>
              <a:rPr lang="zh-CN" altLang="en-US" smtClean="0"/>
              <a:t>静态成员</a:t>
            </a:r>
          </a:p>
        </p:txBody>
      </p:sp>
      <p:sp>
        <p:nvSpPr>
          <p:cNvPr id="217096" name="Rectangle 40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19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9970" grpId="0" animBg="1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609600" y="3200400"/>
            <a:ext cx="5029200" cy="2165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purchase( Goods * &amp;f, Goods *&amp; r, int w 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Goods *p = new Goods(w)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p -&gt; next = NULL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if ( f == NULL )  f = r = p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else { </a:t>
            </a:r>
            <a:r>
              <a:rPr lang="en-US" altLang="zh-CN" sz="1800" b="1">
                <a:solidFill>
                  <a:srgbClr val="0000FF"/>
                </a:solidFill>
              </a:rPr>
              <a:t>r -&gt; next = p ;    r = r -&gt; next ;</a:t>
            </a:r>
            <a:r>
              <a:rPr lang="en-US" altLang="zh-CN" sz="1800"/>
              <a:t>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1409700" y="457200"/>
            <a:ext cx="6324600" cy="22098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zh-CN" altLang="zh-CN" b="1"/>
          </a:p>
        </p:txBody>
      </p:sp>
      <p:grpSp>
        <p:nvGrpSpPr>
          <p:cNvPr id="218117" name="Group 5"/>
          <p:cNvGrpSpPr>
            <a:grpSpLocks/>
          </p:cNvGrpSpPr>
          <p:nvPr/>
        </p:nvGrpSpPr>
        <p:grpSpPr bwMode="auto">
          <a:xfrm>
            <a:off x="1517650" y="706438"/>
            <a:ext cx="4705350" cy="817562"/>
            <a:chOff x="956" y="397"/>
            <a:chExt cx="2964" cy="515"/>
          </a:xfrm>
        </p:grpSpPr>
        <p:sp>
          <p:nvSpPr>
            <p:cNvPr id="218133" name="Text Box 6"/>
            <p:cNvSpPr txBox="1">
              <a:spLocks noChangeArrowheads="1"/>
            </p:cNvSpPr>
            <p:nvPr/>
          </p:nvSpPr>
          <p:spPr bwMode="auto">
            <a:xfrm>
              <a:off x="956" y="67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18134" name="Rectangle 7"/>
            <p:cNvSpPr>
              <a:spLocks noChangeArrowheads="1"/>
            </p:cNvSpPr>
            <p:nvPr/>
          </p:nvSpPr>
          <p:spPr bwMode="auto">
            <a:xfrm>
              <a:off x="2240" y="76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18135" name="Line 8"/>
            <p:cNvSpPr>
              <a:spLocks noChangeShapeType="1"/>
            </p:cNvSpPr>
            <p:nvPr/>
          </p:nvSpPr>
          <p:spPr bwMode="auto">
            <a:xfrm>
              <a:off x="2544" y="7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36" name="Rectangle 9"/>
            <p:cNvSpPr>
              <a:spLocks noChangeArrowheads="1"/>
            </p:cNvSpPr>
            <p:nvPr/>
          </p:nvSpPr>
          <p:spPr bwMode="auto">
            <a:xfrm>
              <a:off x="2864" y="76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18137" name="Line 10"/>
            <p:cNvSpPr>
              <a:spLocks noChangeShapeType="1"/>
            </p:cNvSpPr>
            <p:nvPr/>
          </p:nvSpPr>
          <p:spPr bwMode="auto">
            <a:xfrm>
              <a:off x="3168" y="7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38" name="Line 11"/>
            <p:cNvSpPr>
              <a:spLocks noChangeShapeType="1"/>
            </p:cNvSpPr>
            <p:nvPr/>
          </p:nvSpPr>
          <p:spPr bwMode="auto">
            <a:xfrm>
              <a:off x="2624" y="84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39" name="Rectangle 12"/>
            <p:cNvSpPr>
              <a:spLocks noChangeArrowheads="1"/>
            </p:cNvSpPr>
            <p:nvPr/>
          </p:nvSpPr>
          <p:spPr bwMode="auto">
            <a:xfrm>
              <a:off x="3488" y="76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       </a:t>
              </a:r>
            </a:p>
          </p:txBody>
        </p:sp>
        <p:sp>
          <p:nvSpPr>
            <p:cNvPr id="218140" name="Line 13"/>
            <p:cNvSpPr>
              <a:spLocks noChangeShapeType="1"/>
            </p:cNvSpPr>
            <p:nvPr/>
          </p:nvSpPr>
          <p:spPr bwMode="auto">
            <a:xfrm>
              <a:off x="3792" y="7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41" name="Line 14"/>
            <p:cNvSpPr>
              <a:spLocks noChangeShapeType="1"/>
            </p:cNvSpPr>
            <p:nvPr/>
          </p:nvSpPr>
          <p:spPr bwMode="auto">
            <a:xfrm>
              <a:off x="3248" y="84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42" name="Rectangle 15"/>
            <p:cNvSpPr>
              <a:spLocks noChangeArrowheads="1"/>
            </p:cNvSpPr>
            <p:nvPr/>
          </p:nvSpPr>
          <p:spPr bwMode="auto">
            <a:xfrm>
              <a:off x="1616" y="750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18143" name="Line 16"/>
            <p:cNvSpPr>
              <a:spLocks noChangeShapeType="1"/>
            </p:cNvSpPr>
            <p:nvPr/>
          </p:nvSpPr>
          <p:spPr bwMode="auto">
            <a:xfrm>
              <a:off x="1920" y="75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44" name="Line 17"/>
            <p:cNvSpPr>
              <a:spLocks noChangeShapeType="1"/>
            </p:cNvSpPr>
            <p:nvPr/>
          </p:nvSpPr>
          <p:spPr bwMode="auto">
            <a:xfrm>
              <a:off x="1376" y="82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45" name="Line 18"/>
            <p:cNvSpPr>
              <a:spLocks noChangeShapeType="1"/>
            </p:cNvSpPr>
            <p:nvPr/>
          </p:nvSpPr>
          <p:spPr bwMode="auto">
            <a:xfrm>
              <a:off x="2000" y="82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18146" name="Group 19"/>
            <p:cNvGrpSpPr>
              <a:grpSpLocks/>
            </p:cNvGrpSpPr>
            <p:nvPr/>
          </p:nvGrpSpPr>
          <p:grpSpPr bwMode="auto">
            <a:xfrm>
              <a:off x="3216" y="397"/>
              <a:ext cx="380" cy="371"/>
              <a:chOff x="2692" y="685"/>
              <a:chExt cx="188" cy="371"/>
            </a:xfrm>
          </p:grpSpPr>
          <p:sp>
            <p:nvSpPr>
              <p:cNvPr id="218147" name="Line 20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8148" name="Text Box 21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</p:grpSp>
      <p:sp>
        <p:nvSpPr>
          <p:cNvPr id="218118" name="Text Box 22"/>
          <p:cNvSpPr txBox="1">
            <a:spLocks noChangeArrowheads="1"/>
          </p:cNvSpPr>
          <p:nvPr/>
        </p:nvSpPr>
        <p:spPr bwMode="auto">
          <a:xfrm>
            <a:off x="1758950" y="990600"/>
            <a:ext cx="2984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218119" name="Text Box 23"/>
          <p:cNvSpPr txBox="1">
            <a:spLocks noChangeArrowheads="1"/>
          </p:cNvSpPr>
          <p:nvPr/>
        </p:nvSpPr>
        <p:spPr bwMode="auto">
          <a:xfrm>
            <a:off x="5721350" y="706438"/>
            <a:ext cx="2984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r</a:t>
            </a:r>
          </a:p>
        </p:txBody>
      </p:sp>
      <p:grpSp>
        <p:nvGrpSpPr>
          <p:cNvPr id="218120" name="Group 24"/>
          <p:cNvGrpSpPr>
            <a:grpSpLocks/>
          </p:cNvGrpSpPr>
          <p:nvPr/>
        </p:nvGrpSpPr>
        <p:grpSpPr bwMode="auto">
          <a:xfrm>
            <a:off x="2209800" y="1905000"/>
            <a:ext cx="1066800" cy="366713"/>
            <a:chOff x="1536" y="1248"/>
            <a:chExt cx="672" cy="231"/>
          </a:xfrm>
        </p:grpSpPr>
        <p:sp>
          <p:nvSpPr>
            <p:cNvPr id="218131" name="Rectangle 25"/>
            <p:cNvSpPr>
              <a:spLocks noChangeArrowheads="1"/>
            </p:cNvSpPr>
            <p:nvPr/>
          </p:nvSpPr>
          <p:spPr bwMode="auto">
            <a:xfrm>
              <a:off x="1776" y="1292"/>
              <a:ext cx="432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200</a:t>
              </a:r>
            </a:p>
          </p:txBody>
        </p:sp>
        <p:sp>
          <p:nvSpPr>
            <p:cNvPr id="218132" name="Text Box 26"/>
            <p:cNvSpPr txBox="1">
              <a:spLocks noChangeArrowheads="1"/>
            </p:cNvSpPr>
            <p:nvPr/>
          </p:nvSpPr>
          <p:spPr bwMode="auto">
            <a:xfrm>
              <a:off x="1536" y="124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3300"/>
                  </a:solidFill>
                </a:rPr>
                <a:t>w</a:t>
              </a:r>
            </a:p>
          </p:txBody>
        </p:sp>
      </p:grpSp>
      <p:grpSp>
        <p:nvGrpSpPr>
          <p:cNvPr id="218121" name="Group 27"/>
          <p:cNvGrpSpPr>
            <a:grpSpLocks/>
          </p:cNvGrpSpPr>
          <p:nvPr/>
        </p:nvGrpSpPr>
        <p:grpSpPr bwMode="auto">
          <a:xfrm>
            <a:off x="6096000" y="1295400"/>
            <a:ext cx="1066800" cy="228600"/>
            <a:chOff x="3840" y="1205"/>
            <a:chExt cx="672" cy="144"/>
          </a:xfrm>
        </p:grpSpPr>
        <p:grpSp>
          <p:nvGrpSpPr>
            <p:cNvPr id="218127" name="Group 28"/>
            <p:cNvGrpSpPr>
              <a:grpSpLocks/>
            </p:cNvGrpSpPr>
            <p:nvPr/>
          </p:nvGrpSpPr>
          <p:grpSpPr bwMode="auto">
            <a:xfrm>
              <a:off x="3840" y="1205"/>
              <a:ext cx="672" cy="144"/>
              <a:chOff x="3840" y="1205"/>
              <a:chExt cx="672" cy="144"/>
            </a:xfrm>
          </p:grpSpPr>
          <p:sp>
            <p:nvSpPr>
              <p:cNvPr id="218129" name="Rectangle 29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18130" name="Line 30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18128" name="Line 31"/>
            <p:cNvSpPr>
              <a:spLocks noChangeShapeType="1"/>
            </p:cNvSpPr>
            <p:nvPr/>
          </p:nvSpPr>
          <p:spPr bwMode="auto">
            <a:xfrm>
              <a:off x="4368" y="120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8122" name="Group 32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1320993" name="Rectangle 33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549</a:t>
              </a:r>
            </a:p>
          </p:txBody>
        </p:sp>
        <p:sp>
          <p:nvSpPr>
            <p:cNvPr id="218126" name="Text Box 34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18123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mtClean="0"/>
              <a:t>6.3.2  </a:t>
            </a:r>
            <a:r>
              <a:rPr lang="zh-CN" altLang="en-US" smtClean="0"/>
              <a:t>静态成员</a:t>
            </a:r>
          </a:p>
        </p:txBody>
      </p:sp>
      <p:sp>
        <p:nvSpPr>
          <p:cNvPr id="218124" name="Rectangle 37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609600" y="3200400"/>
            <a:ext cx="5029200" cy="2165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purchase( Goods * &amp;f, Goods *&amp; r, int w 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Goods *p = new Goods(w)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p -&gt; next = NULL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if ( f == NULL )  f = r = p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else { </a:t>
            </a:r>
            <a:r>
              <a:rPr lang="en-US" altLang="zh-CN" sz="1800" b="1">
                <a:solidFill>
                  <a:srgbClr val="0000FF"/>
                </a:solidFill>
              </a:rPr>
              <a:t>r -&gt; next = p ;    r = r -&gt; next ;</a:t>
            </a:r>
            <a:r>
              <a:rPr lang="en-US" altLang="zh-CN" sz="1800"/>
              <a:t>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1409700" y="457200"/>
            <a:ext cx="6324600" cy="22098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zh-CN" altLang="zh-CN" b="1"/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1517650" y="11430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front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3556000" y="1289050"/>
            <a:ext cx="6858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zh-CN" sz="1600" b="1">
                <a:solidFill>
                  <a:srgbClr val="FFFFFF"/>
                </a:solidFill>
              </a:rPr>
              <a:t> 98</a:t>
            </a:r>
            <a:r>
              <a:rPr lang="en-US" altLang="zh-CN" sz="1800" b="1">
                <a:solidFill>
                  <a:srgbClr val="FFFFFF"/>
                </a:solidFill>
              </a:rPr>
              <a:t>     </a:t>
            </a:r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>
            <a:off x="4038600" y="12890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4546600" y="1295400"/>
            <a:ext cx="6858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zh-CN" sz="1600" b="1">
                <a:solidFill>
                  <a:srgbClr val="FFFFFF"/>
                </a:solidFill>
              </a:rPr>
              <a:t>170</a:t>
            </a:r>
            <a:r>
              <a:rPr lang="en-US" altLang="zh-CN" sz="1800" b="1">
                <a:solidFill>
                  <a:srgbClr val="FFFFFF"/>
                </a:solidFill>
              </a:rPr>
              <a:t>     </a:t>
            </a:r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>
            <a:off x="50292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46" name="Line 10"/>
          <p:cNvSpPr>
            <a:spLocks noChangeShapeType="1"/>
          </p:cNvSpPr>
          <p:nvPr/>
        </p:nvSpPr>
        <p:spPr bwMode="auto">
          <a:xfrm>
            <a:off x="4165600" y="14097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5537200" y="1295400"/>
            <a:ext cx="6858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zh-CN" sz="1600" b="1">
                <a:solidFill>
                  <a:srgbClr val="FFFFFF"/>
                </a:solidFill>
              </a:rPr>
              <a:t>31       </a:t>
            </a:r>
          </a:p>
        </p:txBody>
      </p:sp>
      <p:sp>
        <p:nvSpPr>
          <p:cNvPr id="219148" name="Line 12"/>
          <p:cNvSpPr>
            <a:spLocks noChangeShapeType="1"/>
          </p:cNvSpPr>
          <p:nvPr/>
        </p:nvSpPr>
        <p:spPr bwMode="auto">
          <a:xfrm>
            <a:off x="60198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49" name="Line 13"/>
          <p:cNvSpPr>
            <a:spLocks noChangeShapeType="1"/>
          </p:cNvSpPr>
          <p:nvPr/>
        </p:nvSpPr>
        <p:spPr bwMode="auto">
          <a:xfrm>
            <a:off x="5156200" y="14097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50" name="Rectangle 14"/>
          <p:cNvSpPr>
            <a:spLocks noChangeArrowheads="1"/>
          </p:cNvSpPr>
          <p:nvPr/>
        </p:nvSpPr>
        <p:spPr bwMode="auto">
          <a:xfrm>
            <a:off x="2565400" y="1266825"/>
            <a:ext cx="6858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zh-CN" sz="1600" b="1">
                <a:solidFill>
                  <a:srgbClr val="FFFFFF"/>
                </a:solidFill>
              </a:rPr>
              <a:t> 50</a:t>
            </a:r>
          </a:p>
        </p:txBody>
      </p:sp>
      <p:sp>
        <p:nvSpPr>
          <p:cNvPr id="219151" name="Line 15"/>
          <p:cNvSpPr>
            <a:spLocks noChangeShapeType="1"/>
          </p:cNvSpPr>
          <p:nvPr/>
        </p:nvSpPr>
        <p:spPr bwMode="auto">
          <a:xfrm>
            <a:off x="3048000" y="12668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52" name="Line 16"/>
          <p:cNvSpPr>
            <a:spLocks noChangeShapeType="1"/>
          </p:cNvSpPr>
          <p:nvPr/>
        </p:nvSpPr>
        <p:spPr bwMode="auto">
          <a:xfrm>
            <a:off x="2184400" y="13811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53" name="Line 17"/>
          <p:cNvSpPr>
            <a:spLocks noChangeShapeType="1"/>
          </p:cNvSpPr>
          <p:nvPr/>
        </p:nvSpPr>
        <p:spPr bwMode="auto">
          <a:xfrm>
            <a:off x="3175000" y="13811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1758950" y="990600"/>
            <a:ext cx="2984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f</a:t>
            </a:r>
          </a:p>
        </p:txBody>
      </p:sp>
      <p:grpSp>
        <p:nvGrpSpPr>
          <p:cNvPr id="219155" name="Group 19"/>
          <p:cNvGrpSpPr>
            <a:grpSpLocks/>
          </p:cNvGrpSpPr>
          <p:nvPr/>
        </p:nvGrpSpPr>
        <p:grpSpPr bwMode="auto">
          <a:xfrm>
            <a:off x="2209800" y="1905000"/>
            <a:ext cx="1066800" cy="366713"/>
            <a:chOff x="1536" y="1248"/>
            <a:chExt cx="672" cy="231"/>
          </a:xfrm>
        </p:grpSpPr>
        <p:sp>
          <p:nvSpPr>
            <p:cNvPr id="219171" name="Rectangle 20"/>
            <p:cNvSpPr>
              <a:spLocks noChangeArrowheads="1"/>
            </p:cNvSpPr>
            <p:nvPr/>
          </p:nvSpPr>
          <p:spPr bwMode="auto">
            <a:xfrm>
              <a:off x="1776" y="1292"/>
              <a:ext cx="432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200</a:t>
              </a:r>
            </a:p>
          </p:txBody>
        </p:sp>
        <p:sp>
          <p:nvSpPr>
            <p:cNvPr id="219172" name="Text Box 21"/>
            <p:cNvSpPr txBox="1">
              <a:spLocks noChangeArrowheads="1"/>
            </p:cNvSpPr>
            <p:nvPr/>
          </p:nvSpPr>
          <p:spPr bwMode="auto">
            <a:xfrm>
              <a:off x="1536" y="124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3300"/>
                  </a:solidFill>
                </a:rPr>
                <a:t>w</a:t>
              </a:r>
            </a:p>
          </p:txBody>
        </p:sp>
      </p:grpSp>
      <p:grpSp>
        <p:nvGrpSpPr>
          <p:cNvPr id="219156" name="Group 22"/>
          <p:cNvGrpSpPr>
            <a:grpSpLocks/>
          </p:cNvGrpSpPr>
          <p:nvPr/>
        </p:nvGrpSpPr>
        <p:grpSpPr bwMode="auto">
          <a:xfrm>
            <a:off x="6096000" y="1295400"/>
            <a:ext cx="1066800" cy="228600"/>
            <a:chOff x="3840" y="1205"/>
            <a:chExt cx="672" cy="144"/>
          </a:xfrm>
        </p:grpSpPr>
        <p:grpSp>
          <p:nvGrpSpPr>
            <p:cNvPr id="219167" name="Group 23"/>
            <p:cNvGrpSpPr>
              <a:grpSpLocks/>
            </p:cNvGrpSpPr>
            <p:nvPr/>
          </p:nvGrpSpPr>
          <p:grpSpPr bwMode="auto">
            <a:xfrm>
              <a:off x="3840" y="1205"/>
              <a:ext cx="672" cy="144"/>
              <a:chOff x="3840" y="1205"/>
              <a:chExt cx="672" cy="144"/>
            </a:xfrm>
          </p:grpSpPr>
          <p:sp>
            <p:nvSpPr>
              <p:cNvPr id="219169" name="Rectangle 24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19170" name="Line 25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19168" name="Line 26"/>
            <p:cNvSpPr>
              <a:spLocks noChangeShapeType="1"/>
            </p:cNvSpPr>
            <p:nvPr/>
          </p:nvSpPr>
          <p:spPr bwMode="auto">
            <a:xfrm>
              <a:off x="4368" y="120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172200" y="706438"/>
            <a:ext cx="914400" cy="588962"/>
            <a:chOff x="3216" y="397"/>
            <a:chExt cx="576" cy="371"/>
          </a:xfrm>
        </p:grpSpPr>
        <p:grpSp>
          <p:nvGrpSpPr>
            <p:cNvPr id="219163" name="Group 28"/>
            <p:cNvGrpSpPr>
              <a:grpSpLocks/>
            </p:cNvGrpSpPr>
            <p:nvPr/>
          </p:nvGrpSpPr>
          <p:grpSpPr bwMode="auto">
            <a:xfrm>
              <a:off x="3216" y="397"/>
              <a:ext cx="380" cy="371"/>
              <a:chOff x="2692" y="685"/>
              <a:chExt cx="188" cy="371"/>
            </a:xfrm>
          </p:grpSpPr>
          <p:sp>
            <p:nvSpPr>
              <p:cNvPr id="219165" name="Line 29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9166" name="Text Box 30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  <p:sp>
          <p:nvSpPr>
            <p:cNvPr id="219164" name="Text Box 31"/>
            <p:cNvSpPr txBox="1">
              <a:spLocks noChangeArrowheads="1"/>
            </p:cNvSpPr>
            <p:nvPr/>
          </p:nvSpPr>
          <p:spPr bwMode="auto">
            <a:xfrm>
              <a:off x="3604" y="397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</p:grpSp>
      <p:grpSp>
        <p:nvGrpSpPr>
          <p:cNvPr id="219158" name="Group 32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1322017" name="Rectangle 33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549</a:t>
              </a:r>
            </a:p>
          </p:txBody>
        </p:sp>
        <p:sp>
          <p:nvSpPr>
            <p:cNvPr id="219162" name="Text Box 34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19159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dirty="0" smtClean="0"/>
              <a:t>6.3.2  </a:t>
            </a:r>
            <a:r>
              <a:rPr lang="zh-CN" altLang="en-US" dirty="0" smtClean="0"/>
              <a:t>静态成员</a:t>
            </a:r>
          </a:p>
        </p:txBody>
      </p:sp>
      <p:sp>
        <p:nvSpPr>
          <p:cNvPr id="219160" name="Rectangle 37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1323011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Goods *q = f ;  f = f -&gt; next ;  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1323012" name="Rectangle 4"/>
          <p:cNvSpPr>
            <a:spLocks noChangeArrowheads="1"/>
          </p:cNvSpPr>
          <p:nvPr/>
        </p:nvSpPr>
        <p:spPr bwMode="auto">
          <a:xfrm>
            <a:off x="1409700" y="457200"/>
            <a:ext cx="6324600" cy="22098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zh-CN" altLang="zh-CN" b="1"/>
          </a:p>
        </p:txBody>
      </p:sp>
      <p:sp>
        <p:nvSpPr>
          <p:cNvPr id="1323013" name="Text Box 5"/>
          <p:cNvSpPr txBox="1">
            <a:spLocks noChangeArrowheads="1"/>
          </p:cNvSpPr>
          <p:nvPr/>
        </p:nvSpPr>
        <p:spPr bwMode="auto">
          <a:xfrm>
            <a:off x="1758950" y="1295400"/>
            <a:ext cx="2984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1323014" name="Text Box 6"/>
          <p:cNvSpPr txBox="1">
            <a:spLocks noChangeArrowheads="1"/>
          </p:cNvSpPr>
          <p:nvPr/>
        </p:nvSpPr>
        <p:spPr bwMode="auto">
          <a:xfrm>
            <a:off x="6788150" y="1011238"/>
            <a:ext cx="2984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17650" y="1011238"/>
            <a:ext cx="5645150" cy="817562"/>
            <a:chOff x="956" y="637"/>
            <a:chExt cx="3556" cy="515"/>
          </a:xfrm>
        </p:grpSpPr>
        <p:grpSp>
          <p:nvGrpSpPr>
            <p:cNvPr id="220173" name="Group 8"/>
            <p:cNvGrpSpPr>
              <a:grpSpLocks/>
            </p:cNvGrpSpPr>
            <p:nvPr/>
          </p:nvGrpSpPr>
          <p:grpSpPr bwMode="auto">
            <a:xfrm>
              <a:off x="956" y="637"/>
              <a:ext cx="3312" cy="515"/>
              <a:chOff x="956" y="637"/>
              <a:chExt cx="3312" cy="515"/>
            </a:xfrm>
          </p:grpSpPr>
          <p:sp>
            <p:nvSpPr>
              <p:cNvPr id="220179" name="Text Box 9"/>
              <p:cNvSpPr txBox="1">
                <a:spLocks noChangeArrowheads="1"/>
              </p:cNvSpPr>
              <p:nvPr/>
            </p:nvSpPr>
            <p:spPr bwMode="auto">
              <a:xfrm>
                <a:off x="956" y="912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FFFF"/>
                    </a:solidFill>
                  </a:rPr>
                  <a:t>front</a:t>
                </a:r>
              </a:p>
            </p:txBody>
          </p:sp>
          <p:sp>
            <p:nvSpPr>
              <p:cNvPr id="220180" name="Rectangle 10"/>
              <p:cNvSpPr>
                <a:spLocks noChangeArrowheads="1"/>
              </p:cNvSpPr>
              <p:nvPr/>
            </p:nvSpPr>
            <p:spPr bwMode="auto">
              <a:xfrm>
                <a:off x="2240" y="1004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98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20181" name="Line 11"/>
              <p:cNvSpPr>
                <a:spLocks noChangeShapeType="1"/>
              </p:cNvSpPr>
              <p:nvPr/>
            </p:nvSpPr>
            <p:spPr bwMode="auto">
              <a:xfrm>
                <a:off x="2544" y="10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82" name="Rectangle 12"/>
              <p:cNvSpPr>
                <a:spLocks noChangeArrowheads="1"/>
              </p:cNvSpPr>
              <p:nvPr/>
            </p:nvSpPr>
            <p:spPr bwMode="auto">
              <a:xfrm>
                <a:off x="2864" y="100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170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20183" name="Line 13"/>
              <p:cNvSpPr>
                <a:spLocks noChangeShapeType="1"/>
              </p:cNvSpPr>
              <p:nvPr/>
            </p:nvSpPr>
            <p:spPr bwMode="auto">
              <a:xfrm>
                <a:off x="3168" y="100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84" name="Line 14"/>
              <p:cNvSpPr>
                <a:spLocks noChangeShapeType="1"/>
              </p:cNvSpPr>
              <p:nvPr/>
            </p:nvSpPr>
            <p:spPr bwMode="auto">
              <a:xfrm>
                <a:off x="2624" y="108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85" name="Rectangle 15"/>
              <p:cNvSpPr>
                <a:spLocks noChangeArrowheads="1"/>
              </p:cNvSpPr>
              <p:nvPr/>
            </p:nvSpPr>
            <p:spPr bwMode="auto">
              <a:xfrm>
                <a:off x="3488" y="100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31</a:t>
                </a:r>
              </a:p>
            </p:txBody>
          </p:sp>
          <p:sp>
            <p:nvSpPr>
              <p:cNvPr id="220186" name="Line 16"/>
              <p:cNvSpPr>
                <a:spLocks noChangeShapeType="1"/>
              </p:cNvSpPr>
              <p:nvPr/>
            </p:nvSpPr>
            <p:spPr bwMode="auto">
              <a:xfrm>
                <a:off x="3792" y="100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87" name="Line 17"/>
              <p:cNvSpPr>
                <a:spLocks noChangeShapeType="1"/>
              </p:cNvSpPr>
              <p:nvPr/>
            </p:nvSpPr>
            <p:spPr bwMode="auto">
              <a:xfrm>
                <a:off x="3248" y="108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88" name="Rectangle 18"/>
              <p:cNvSpPr>
                <a:spLocks noChangeArrowheads="1"/>
              </p:cNvSpPr>
              <p:nvPr/>
            </p:nvSpPr>
            <p:spPr bwMode="auto">
              <a:xfrm>
                <a:off x="1616" y="990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50</a:t>
                </a:r>
              </a:p>
            </p:txBody>
          </p:sp>
          <p:sp>
            <p:nvSpPr>
              <p:cNvPr id="220189" name="Line 19"/>
              <p:cNvSpPr>
                <a:spLocks noChangeShapeType="1"/>
              </p:cNvSpPr>
              <p:nvPr/>
            </p:nvSpPr>
            <p:spPr bwMode="auto">
              <a:xfrm>
                <a:off x="1920" y="99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90" name="Line 20"/>
              <p:cNvSpPr>
                <a:spLocks noChangeShapeType="1"/>
              </p:cNvSpPr>
              <p:nvPr/>
            </p:nvSpPr>
            <p:spPr bwMode="auto">
              <a:xfrm>
                <a:off x="1376" y="106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91" name="Line 21"/>
              <p:cNvSpPr>
                <a:spLocks noChangeShapeType="1"/>
              </p:cNvSpPr>
              <p:nvPr/>
            </p:nvSpPr>
            <p:spPr bwMode="auto">
              <a:xfrm>
                <a:off x="2000" y="106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20192" name="Group 22"/>
              <p:cNvGrpSpPr>
                <a:grpSpLocks/>
              </p:cNvGrpSpPr>
              <p:nvPr/>
            </p:nvGrpSpPr>
            <p:grpSpPr bwMode="auto">
              <a:xfrm>
                <a:off x="3888" y="637"/>
                <a:ext cx="380" cy="371"/>
                <a:chOff x="2692" y="685"/>
                <a:chExt cx="188" cy="371"/>
              </a:xfrm>
            </p:grpSpPr>
            <p:sp>
              <p:nvSpPr>
                <p:cNvPr id="220193" name="Line 23"/>
                <p:cNvSpPr>
                  <a:spLocks noChangeShapeType="1"/>
                </p:cNvSpPr>
                <p:nvPr/>
              </p:nvSpPr>
              <p:spPr bwMode="auto">
                <a:xfrm>
                  <a:off x="2880" y="816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2019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692" y="685"/>
                  <a:ext cx="188" cy="1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0000"/>
                    </a:lnSpc>
                  </a:pPr>
                  <a:r>
                    <a:rPr lang="en-US" altLang="zh-CN" sz="1800" b="1">
                      <a:solidFill>
                        <a:srgbClr val="FFFFFF"/>
                      </a:solidFill>
                    </a:rPr>
                    <a:t>rear</a:t>
                  </a:r>
                </a:p>
              </p:txBody>
            </p:sp>
          </p:grpSp>
        </p:grpSp>
        <p:grpSp>
          <p:nvGrpSpPr>
            <p:cNvPr id="220174" name="Group 25"/>
            <p:cNvGrpSpPr>
              <a:grpSpLocks/>
            </p:cNvGrpSpPr>
            <p:nvPr/>
          </p:nvGrpSpPr>
          <p:grpSpPr bwMode="auto">
            <a:xfrm>
              <a:off x="3840" y="1008"/>
              <a:ext cx="672" cy="144"/>
              <a:chOff x="3840" y="1008"/>
              <a:chExt cx="672" cy="144"/>
            </a:xfrm>
          </p:grpSpPr>
          <p:grpSp>
            <p:nvGrpSpPr>
              <p:cNvPr id="220175" name="Group 26"/>
              <p:cNvGrpSpPr>
                <a:grpSpLocks/>
              </p:cNvGrpSpPr>
              <p:nvPr/>
            </p:nvGrpSpPr>
            <p:grpSpPr bwMode="auto">
              <a:xfrm>
                <a:off x="3840" y="1008"/>
                <a:ext cx="672" cy="144"/>
                <a:chOff x="3840" y="1205"/>
                <a:chExt cx="672" cy="144"/>
              </a:xfrm>
            </p:grpSpPr>
            <p:sp>
              <p:nvSpPr>
                <p:cNvPr id="220177" name="Rectangle 27"/>
                <p:cNvSpPr>
                  <a:spLocks noChangeArrowheads="1"/>
                </p:cNvSpPr>
                <p:nvPr/>
              </p:nvSpPr>
              <p:spPr bwMode="auto">
                <a:xfrm>
                  <a:off x="4080" y="1205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r>
                    <a:rPr lang="en-US" altLang="zh-CN" sz="1600" b="1">
                      <a:solidFill>
                        <a:srgbClr val="FFFFFF"/>
                      </a:solidFill>
                    </a:rPr>
                    <a:t>200  ^</a:t>
                  </a:r>
                </a:p>
              </p:txBody>
            </p:sp>
            <p:sp>
              <p:nvSpPr>
                <p:cNvPr id="220178" name="Line 28"/>
                <p:cNvSpPr>
                  <a:spLocks noChangeShapeType="1"/>
                </p:cNvSpPr>
                <p:nvPr/>
              </p:nvSpPr>
              <p:spPr bwMode="auto">
                <a:xfrm>
                  <a:off x="3840" y="1277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20176" name="Line 29"/>
              <p:cNvSpPr>
                <a:spLocks noChangeShapeType="1"/>
              </p:cNvSpPr>
              <p:nvPr/>
            </p:nvSpPr>
            <p:spPr bwMode="auto">
              <a:xfrm>
                <a:off x="4368" y="100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20171" name="Rectangle 31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549</a:t>
              </a:r>
            </a:p>
          </p:txBody>
        </p:sp>
        <p:sp>
          <p:nvSpPr>
            <p:cNvPr id="220172" name="Text Box 32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20169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mtClean="0"/>
              <a:t>6.3.2  </a:t>
            </a:r>
            <a:r>
              <a:rPr lang="zh-CN" altLang="en-US" smtClean="0"/>
              <a:t>静态成员</a:t>
            </a:r>
          </a:p>
        </p:txBody>
      </p:sp>
      <p:sp>
        <p:nvSpPr>
          <p:cNvPr id="220170" name="Rectangle 35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2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2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2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1" grpId="0" animBg="1" autoUpdateAnimBg="0"/>
      <p:bldP spid="1323012" grpId="0" animBg="1" autoUpdateAnimBg="0"/>
      <p:bldP spid="1323013" grpId="0" autoUpdateAnimBg="0"/>
      <p:bldP spid="1323014" grpId="0" autoUpdateAnimBg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</a:rPr>
              <a:t>Goods *q = f ;  f = f -&gt; next ;</a:t>
            </a:r>
            <a:r>
              <a:rPr lang="en-US" altLang="zh-CN" sz="1800"/>
              <a:t>  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409700" y="457200"/>
            <a:ext cx="6324600" cy="22098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zh-CN" altLang="zh-CN" b="1"/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1758950" y="1295400"/>
            <a:ext cx="2984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6788150" y="1011238"/>
            <a:ext cx="2984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r</a:t>
            </a:r>
          </a:p>
        </p:txBody>
      </p:sp>
      <p:grpSp>
        <p:nvGrpSpPr>
          <p:cNvPr id="221191" name="Group 7"/>
          <p:cNvGrpSpPr>
            <a:grpSpLocks/>
          </p:cNvGrpSpPr>
          <p:nvPr/>
        </p:nvGrpSpPr>
        <p:grpSpPr bwMode="auto">
          <a:xfrm>
            <a:off x="1517650" y="1011238"/>
            <a:ext cx="5257800" cy="817562"/>
            <a:chOff x="956" y="445"/>
            <a:chExt cx="3312" cy="515"/>
          </a:xfrm>
        </p:grpSpPr>
        <p:sp>
          <p:nvSpPr>
            <p:cNvPr id="221202" name="Text Box 8"/>
            <p:cNvSpPr txBox="1">
              <a:spLocks noChangeArrowheads="1"/>
            </p:cNvSpPr>
            <p:nvPr/>
          </p:nvSpPr>
          <p:spPr bwMode="auto">
            <a:xfrm>
              <a:off x="956" y="720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21203" name="Rectangle 9"/>
            <p:cNvSpPr>
              <a:spLocks noChangeArrowheads="1"/>
            </p:cNvSpPr>
            <p:nvPr/>
          </p:nvSpPr>
          <p:spPr bwMode="auto">
            <a:xfrm>
              <a:off x="2240" y="812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1204" name="Line 10"/>
            <p:cNvSpPr>
              <a:spLocks noChangeShapeType="1"/>
            </p:cNvSpPr>
            <p:nvPr/>
          </p:nvSpPr>
          <p:spPr bwMode="auto">
            <a:xfrm>
              <a:off x="2544" y="8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05" name="Rectangle 11"/>
            <p:cNvSpPr>
              <a:spLocks noChangeArrowheads="1"/>
            </p:cNvSpPr>
            <p:nvPr/>
          </p:nvSpPr>
          <p:spPr bwMode="auto">
            <a:xfrm>
              <a:off x="2864" y="816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1206" name="Line 12"/>
            <p:cNvSpPr>
              <a:spLocks noChangeShapeType="1"/>
            </p:cNvSpPr>
            <p:nvPr/>
          </p:nvSpPr>
          <p:spPr bwMode="auto">
            <a:xfrm>
              <a:off x="3168" y="8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07" name="Line 13"/>
            <p:cNvSpPr>
              <a:spLocks noChangeShapeType="1"/>
            </p:cNvSpPr>
            <p:nvPr/>
          </p:nvSpPr>
          <p:spPr bwMode="auto">
            <a:xfrm>
              <a:off x="2624" y="888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08" name="Rectangle 14"/>
            <p:cNvSpPr>
              <a:spLocks noChangeArrowheads="1"/>
            </p:cNvSpPr>
            <p:nvPr/>
          </p:nvSpPr>
          <p:spPr bwMode="auto">
            <a:xfrm>
              <a:off x="3488" y="816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21209" name="Line 15"/>
            <p:cNvSpPr>
              <a:spLocks noChangeShapeType="1"/>
            </p:cNvSpPr>
            <p:nvPr/>
          </p:nvSpPr>
          <p:spPr bwMode="auto">
            <a:xfrm>
              <a:off x="3792" y="8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10" name="Line 16"/>
            <p:cNvSpPr>
              <a:spLocks noChangeShapeType="1"/>
            </p:cNvSpPr>
            <p:nvPr/>
          </p:nvSpPr>
          <p:spPr bwMode="auto">
            <a:xfrm>
              <a:off x="3248" y="888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11" name="Rectangle 17"/>
            <p:cNvSpPr>
              <a:spLocks noChangeArrowheads="1"/>
            </p:cNvSpPr>
            <p:nvPr/>
          </p:nvSpPr>
          <p:spPr bwMode="auto">
            <a:xfrm>
              <a:off x="1616" y="79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21212" name="Line 18"/>
            <p:cNvSpPr>
              <a:spLocks noChangeShapeType="1"/>
            </p:cNvSpPr>
            <p:nvPr/>
          </p:nvSpPr>
          <p:spPr bwMode="auto">
            <a:xfrm>
              <a:off x="1920" y="79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13" name="Line 19"/>
            <p:cNvSpPr>
              <a:spLocks noChangeShapeType="1"/>
            </p:cNvSpPr>
            <p:nvPr/>
          </p:nvSpPr>
          <p:spPr bwMode="auto">
            <a:xfrm>
              <a:off x="1376" y="87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14" name="Line 20"/>
            <p:cNvSpPr>
              <a:spLocks noChangeShapeType="1"/>
            </p:cNvSpPr>
            <p:nvPr/>
          </p:nvSpPr>
          <p:spPr bwMode="auto">
            <a:xfrm>
              <a:off x="2000" y="87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1215" name="Group 21"/>
            <p:cNvGrpSpPr>
              <a:grpSpLocks/>
            </p:cNvGrpSpPr>
            <p:nvPr/>
          </p:nvGrpSpPr>
          <p:grpSpPr bwMode="auto">
            <a:xfrm>
              <a:off x="3888" y="445"/>
              <a:ext cx="380" cy="371"/>
              <a:chOff x="2692" y="685"/>
              <a:chExt cx="188" cy="371"/>
            </a:xfrm>
          </p:grpSpPr>
          <p:sp>
            <p:nvSpPr>
              <p:cNvPr id="221216" name="Line 22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1217" name="Text Box 23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</p:grpSp>
      <p:grpSp>
        <p:nvGrpSpPr>
          <p:cNvPr id="221192" name="Group 24"/>
          <p:cNvGrpSpPr>
            <a:grpSpLocks/>
          </p:cNvGrpSpPr>
          <p:nvPr/>
        </p:nvGrpSpPr>
        <p:grpSpPr bwMode="auto">
          <a:xfrm>
            <a:off x="6096000" y="1600200"/>
            <a:ext cx="1066800" cy="228600"/>
            <a:chOff x="3840" y="1205"/>
            <a:chExt cx="672" cy="144"/>
          </a:xfrm>
        </p:grpSpPr>
        <p:grpSp>
          <p:nvGrpSpPr>
            <p:cNvPr id="221198" name="Group 25"/>
            <p:cNvGrpSpPr>
              <a:grpSpLocks/>
            </p:cNvGrpSpPr>
            <p:nvPr/>
          </p:nvGrpSpPr>
          <p:grpSpPr bwMode="auto">
            <a:xfrm>
              <a:off x="3840" y="1205"/>
              <a:ext cx="672" cy="144"/>
              <a:chOff x="3840" y="1205"/>
              <a:chExt cx="672" cy="144"/>
            </a:xfrm>
          </p:grpSpPr>
          <p:sp>
            <p:nvSpPr>
              <p:cNvPr id="221200" name="Rectangle 26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21201" name="Line 27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1199" name="Line 28"/>
            <p:cNvSpPr>
              <a:spLocks noChangeShapeType="1"/>
            </p:cNvSpPr>
            <p:nvPr/>
          </p:nvSpPr>
          <p:spPr bwMode="auto">
            <a:xfrm>
              <a:off x="4368" y="120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1193" name="Group 29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21196" name="Rectangle 30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549</a:t>
              </a:r>
            </a:p>
          </p:txBody>
        </p:sp>
        <p:sp>
          <p:nvSpPr>
            <p:cNvPr id="221197" name="Text Box 31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21194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6.3.2  </a:t>
            </a:r>
            <a:r>
              <a:rPr lang="zh-CN" altLang="en-US" smtClean="0"/>
              <a:t>静态成员</a:t>
            </a:r>
          </a:p>
        </p:txBody>
      </p:sp>
      <p:sp>
        <p:nvSpPr>
          <p:cNvPr id="221195" name="Rectangle 34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</a:rPr>
              <a:t>Goods *q = f ;  f = f -&gt; next ;</a:t>
            </a:r>
            <a:r>
              <a:rPr lang="en-US" altLang="zh-CN" sz="1800"/>
              <a:t>  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22212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22222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sp>
          <p:nvSpPr>
            <p:cNvPr id="222223" name="Text Box 6"/>
            <p:cNvSpPr txBox="1">
              <a:spLocks noChangeArrowheads="1"/>
            </p:cNvSpPr>
            <p:nvPr/>
          </p:nvSpPr>
          <p:spPr bwMode="auto">
            <a:xfrm>
              <a:off x="1108" y="816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22224" name="Text Box 7"/>
            <p:cNvSpPr txBox="1">
              <a:spLocks noChangeArrowheads="1"/>
            </p:cNvSpPr>
            <p:nvPr/>
          </p:nvSpPr>
          <p:spPr bwMode="auto">
            <a:xfrm>
              <a:off x="4276" y="637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222225" name="Text Box 8"/>
            <p:cNvSpPr txBox="1">
              <a:spLocks noChangeArrowheads="1"/>
            </p:cNvSpPr>
            <p:nvPr/>
          </p:nvSpPr>
          <p:spPr bwMode="auto">
            <a:xfrm>
              <a:off x="956" y="91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22226" name="Rectangle 9"/>
            <p:cNvSpPr>
              <a:spLocks noChangeArrowheads="1"/>
            </p:cNvSpPr>
            <p:nvPr/>
          </p:nvSpPr>
          <p:spPr bwMode="auto">
            <a:xfrm>
              <a:off x="2240" y="100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2227" name="Line 10"/>
            <p:cNvSpPr>
              <a:spLocks noChangeShapeType="1"/>
            </p:cNvSpPr>
            <p:nvPr/>
          </p:nvSpPr>
          <p:spPr bwMode="auto">
            <a:xfrm>
              <a:off x="2544" y="10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28" name="Rectangle 11"/>
            <p:cNvSpPr>
              <a:spLocks noChangeArrowheads="1"/>
            </p:cNvSpPr>
            <p:nvPr/>
          </p:nvSpPr>
          <p:spPr bwMode="auto">
            <a:xfrm>
              <a:off x="2864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2229" name="Line 12"/>
            <p:cNvSpPr>
              <a:spLocks noChangeShapeType="1"/>
            </p:cNvSpPr>
            <p:nvPr/>
          </p:nvSpPr>
          <p:spPr bwMode="auto">
            <a:xfrm>
              <a:off x="31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30" name="Line 13"/>
            <p:cNvSpPr>
              <a:spLocks noChangeShapeType="1"/>
            </p:cNvSpPr>
            <p:nvPr/>
          </p:nvSpPr>
          <p:spPr bwMode="auto">
            <a:xfrm>
              <a:off x="2624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31" name="Rectangle 14"/>
            <p:cNvSpPr>
              <a:spLocks noChangeArrowheads="1"/>
            </p:cNvSpPr>
            <p:nvPr/>
          </p:nvSpPr>
          <p:spPr bwMode="auto">
            <a:xfrm>
              <a:off x="3488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22232" name="Line 15"/>
            <p:cNvSpPr>
              <a:spLocks noChangeShapeType="1"/>
            </p:cNvSpPr>
            <p:nvPr/>
          </p:nvSpPr>
          <p:spPr bwMode="auto">
            <a:xfrm>
              <a:off x="3792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33" name="Line 16"/>
            <p:cNvSpPr>
              <a:spLocks noChangeShapeType="1"/>
            </p:cNvSpPr>
            <p:nvPr/>
          </p:nvSpPr>
          <p:spPr bwMode="auto">
            <a:xfrm>
              <a:off x="3248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34" name="Rectangle 17"/>
            <p:cNvSpPr>
              <a:spLocks noChangeArrowheads="1"/>
            </p:cNvSpPr>
            <p:nvPr/>
          </p:nvSpPr>
          <p:spPr bwMode="auto">
            <a:xfrm>
              <a:off x="1616" y="990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22235" name="Line 18"/>
            <p:cNvSpPr>
              <a:spLocks noChangeShapeType="1"/>
            </p:cNvSpPr>
            <p:nvPr/>
          </p:nvSpPr>
          <p:spPr bwMode="auto">
            <a:xfrm>
              <a:off x="1920" y="99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36" name="Line 19"/>
            <p:cNvSpPr>
              <a:spLocks noChangeShapeType="1"/>
            </p:cNvSpPr>
            <p:nvPr/>
          </p:nvSpPr>
          <p:spPr bwMode="auto">
            <a:xfrm>
              <a:off x="2000" y="106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2237" name="Group 20"/>
            <p:cNvGrpSpPr>
              <a:grpSpLocks/>
            </p:cNvGrpSpPr>
            <p:nvPr/>
          </p:nvGrpSpPr>
          <p:grpSpPr bwMode="auto">
            <a:xfrm>
              <a:off x="3888" y="637"/>
              <a:ext cx="380" cy="371"/>
              <a:chOff x="2692" y="685"/>
              <a:chExt cx="188" cy="371"/>
            </a:xfrm>
          </p:grpSpPr>
          <p:sp>
            <p:nvSpPr>
              <p:cNvPr id="222242" name="Line 21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2243" name="Text Box 22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  <p:grpSp>
          <p:nvGrpSpPr>
            <p:cNvPr id="222238" name="Group 23"/>
            <p:cNvGrpSpPr>
              <a:grpSpLocks/>
            </p:cNvGrpSpPr>
            <p:nvPr/>
          </p:nvGrpSpPr>
          <p:grpSpPr bwMode="auto">
            <a:xfrm>
              <a:off x="3840" y="1008"/>
              <a:ext cx="672" cy="144"/>
              <a:chOff x="3840" y="1205"/>
              <a:chExt cx="672" cy="144"/>
            </a:xfrm>
          </p:grpSpPr>
          <p:sp>
            <p:nvSpPr>
              <p:cNvPr id="222240" name="Rectangle 24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22241" name="Line 25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2239" name="Line 26"/>
            <p:cNvSpPr>
              <a:spLocks noChangeShapeType="1"/>
            </p:cNvSpPr>
            <p:nvPr/>
          </p:nvSpPr>
          <p:spPr bwMode="auto">
            <a:xfrm>
              <a:off x="43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2213" name="Group 27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22220" name="Rectangle 28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549</a:t>
              </a:r>
            </a:p>
          </p:txBody>
        </p:sp>
        <p:sp>
          <p:nvSpPr>
            <p:cNvPr id="222221" name="Text Box 29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2895600" y="990600"/>
            <a:ext cx="311150" cy="588963"/>
            <a:chOff x="3212" y="445"/>
            <a:chExt cx="196" cy="371"/>
          </a:xfrm>
        </p:grpSpPr>
        <p:sp>
          <p:nvSpPr>
            <p:cNvPr id="222218" name="Line 31"/>
            <p:cNvSpPr>
              <a:spLocks noChangeShapeType="1"/>
            </p:cNvSpPr>
            <p:nvPr/>
          </p:nvSpPr>
          <p:spPr bwMode="auto">
            <a:xfrm>
              <a:off x="3212" y="576"/>
              <a:ext cx="0" cy="24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19" name="Text Box 32"/>
            <p:cNvSpPr txBox="1">
              <a:spLocks noChangeArrowheads="1"/>
            </p:cNvSpPr>
            <p:nvPr/>
          </p:nvSpPr>
          <p:spPr bwMode="auto">
            <a:xfrm>
              <a:off x="3220" y="44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q</a:t>
              </a:r>
            </a:p>
          </p:txBody>
        </p:sp>
      </p:grpSp>
      <p:sp>
        <p:nvSpPr>
          <p:cNvPr id="222215" name="Line 33"/>
          <p:cNvSpPr>
            <a:spLocks noChangeShapeType="1"/>
          </p:cNvSpPr>
          <p:nvPr/>
        </p:nvSpPr>
        <p:spPr bwMode="auto">
          <a:xfrm>
            <a:off x="2184400" y="16859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2216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mtClean="0"/>
              <a:t>6.3.2  </a:t>
            </a:r>
            <a:r>
              <a:rPr lang="zh-CN" altLang="en-US" smtClean="0"/>
              <a:t>静态成员</a:t>
            </a:r>
          </a:p>
        </p:txBody>
      </p:sp>
      <p:sp>
        <p:nvSpPr>
          <p:cNvPr id="222217" name="Rectangle 36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</a:rPr>
              <a:t>Goods *q = f ;  f = f -&gt; next ;</a:t>
            </a:r>
            <a:r>
              <a:rPr lang="en-US" altLang="zh-CN" sz="1800"/>
              <a:t>  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23236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23246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sp>
          <p:nvSpPr>
            <p:cNvPr id="223247" name="Text Box 6"/>
            <p:cNvSpPr txBox="1">
              <a:spLocks noChangeArrowheads="1"/>
            </p:cNvSpPr>
            <p:nvPr/>
          </p:nvSpPr>
          <p:spPr bwMode="auto">
            <a:xfrm>
              <a:off x="1108" y="816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23248" name="Text Box 7"/>
            <p:cNvSpPr txBox="1">
              <a:spLocks noChangeArrowheads="1"/>
            </p:cNvSpPr>
            <p:nvPr/>
          </p:nvSpPr>
          <p:spPr bwMode="auto">
            <a:xfrm>
              <a:off x="4276" y="637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223249" name="Text Box 8"/>
            <p:cNvSpPr txBox="1">
              <a:spLocks noChangeArrowheads="1"/>
            </p:cNvSpPr>
            <p:nvPr/>
          </p:nvSpPr>
          <p:spPr bwMode="auto">
            <a:xfrm>
              <a:off x="956" y="91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23250" name="Rectangle 9"/>
            <p:cNvSpPr>
              <a:spLocks noChangeArrowheads="1"/>
            </p:cNvSpPr>
            <p:nvPr/>
          </p:nvSpPr>
          <p:spPr bwMode="auto">
            <a:xfrm>
              <a:off x="2240" y="100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3251" name="Line 10"/>
            <p:cNvSpPr>
              <a:spLocks noChangeShapeType="1"/>
            </p:cNvSpPr>
            <p:nvPr/>
          </p:nvSpPr>
          <p:spPr bwMode="auto">
            <a:xfrm>
              <a:off x="2544" y="10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252" name="Rectangle 11"/>
            <p:cNvSpPr>
              <a:spLocks noChangeArrowheads="1"/>
            </p:cNvSpPr>
            <p:nvPr/>
          </p:nvSpPr>
          <p:spPr bwMode="auto">
            <a:xfrm>
              <a:off x="2864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3253" name="Line 12"/>
            <p:cNvSpPr>
              <a:spLocks noChangeShapeType="1"/>
            </p:cNvSpPr>
            <p:nvPr/>
          </p:nvSpPr>
          <p:spPr bwMode="auto">
            <a:xfrm>
              <a:off x="31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254" name="Line 13"/>
            <p:cNvSpPr>
              <a:spLocks noChangeShapeType="1"/>
            </p:cNvSpPr>
            <p:nvPr/>
          </p:nvSpPr>
          <p:spPr bwMode="auto">
            <a:xfrm>
              <a:off x="2624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255" name="Rectangle 14"/>
            <p:cNvSpPr>
              <a:spLocks noChangeArrowheads="1"/>
            </p:cNvSpPr>
            <p:nvPr/>
          </p:nvSpPr>
          <p:spPr bwMode="auto">
            <a:xfrm>
              <a:off x="3488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23256" name="Line 15"/>
            <p:cNvSpPr>
              <a:spLocks noChangeShapeType="1"/>
            </p:cNvSpPr>
            <p:nvPr/>
          </p:nvSpPr>
          <p:spPr bwMode="auto">
            <a:xfrm>
              <a:off x="3792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257" name="Line 16"/>
            <p:cNvSpPr>
              <a:spLocks noChangeShapeType="1"/>
            </p:cNvSpPr>
            <p:nvPr/>
          </p:nvSpPr>
          <p:spPr bwMode="auto">
            <a:xfrm>
              <a:off x="3248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258" name="Rectangle 17"/>
            <p:cNvSpPr>
              <a:spLocks noChangeArrowheads="1"/>
            </p:cNvSpPr>
            <p:nvPr/>
          </p:nvSpPr>
          <p:spPr bwMode="auto">
            <a:xfrm>
              <a:off x="1616" y="990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23259" name="Line 18"/>
            <p:cNvSpPr>
              <a:spLocks noChangeShapeType="1"/>
            </p:cNvSpPr>
            <p:nvPr/>
          </p:nvSpPr>
          <p:spPr bwMode="auto">
            <a:xfrm>
              <a:off x="1920" y="99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260" name="Line 19"/>
            <p:cNvSpPr>
              <a:spLocks noChangeShapeType="1"/>
            </p:cNvSpPr>
            <p:nvPr/>
          </p:nvSpPr>
          <p:spPr bwMode="auto">
            <a:xfrm>
              <a:off x="2000" y="106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3261" name="Group 20"/>
            <p:cNvGrpSpPr>
              <a:grpSpLocks/>
            </p:cNvGrpSpPr>
            <p:nvPr/>
          </p:nvGrpSpPr>
          <p:grpSpPr bwMode="auto">
            <a:xfrm>
              <a:off x="3888" y="637"/>
              <a:ext cx="380" cy="371"/>
              <a:chOff x="2692" y="685"/>
              <a:chExt cx="188" cy="371"/>
            </a:xfrm>
          </p:grpSpPr>
          <p:sp>
            <p:nvSpPr>
              <p:cNvPr id="223266" name="Line 21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3267" name="Text Box 22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  <p:grpSp>
          <p:nvGrpSpPr>
            <p:cNvPr id="223262" name="Group 23"/>
            <p:cNvGrpSpPr>
              <a:grpSpLocks/>
            </p:cNvGrpSpPr>
            <p:nvPr/>
          </p:nvGrpSpPr>
          <p:grpSpPr bwMode="auto">
            <a:xfrm>
              <a:off x="3840" y="1008"/>
              <a:ext cx="672" cy="144"/>
              <a:chOff x="3840" y="1205"/>
              <a:chExt cx="672" cy="144"/>
            </a:xfrm>
          </p:grpSpPr>
          <p:sp>
            <p:nvSpPr>
              <p:cNvPr id="223264" name="Rectangle 24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23265" name="Line 25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3263" name="Line 26"/>
            <p:cNvSpPr>
              <a:spLocks noChangeShapeType="1"/>
            </p:cNvSpPr>
            <p:nvPr/>
          </p:nvSpPr>
          <p:spPr bwMode="auto">
            <a:xfrm>
              <a:off x="43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26107" name="Freeform 27"/>
          <p:cNvSpPr>
            <a:spLocks/>
          </p:cNvSpPr>
          <p:nvPr/>
        </p:nvSpPr>
        <p:spPr bwMode="auto">
          <a:xfrm>
            <a:off x="2133600" y="1676400"/>
            <a:ext cx="1447800" cy="381000"/>
          </a:xfrm>
          <a:custGeom>
            <a:avLst/>
            <a:gdLst>
              <a:gd name="T0" fmla="*/ 0 w 912"/>
              <a:gd name="T1" fmla="*/ 5 h 240"/>
              <a:gd name="T2" fmla="*/ 96 w 912"/>
              <a:gd name="T3" fmla="*/ 5 h 240"/>
              <a:gd name="T4" fmla="*/ 160 w 912"/>
              <a:gd name="T5" fmla="*/ 37 h 240"/>
              <a:gd name="T6" fmla="*/ 192 w 912"/>
              <a:gd name="T7" fmla="*/ 205 h 240"/>
              <a:gd name="T8" fmla="*/ 480 w 912"/>
              <a:gd name="T9" fmla="*/ 237 h 240"/>
              <a:gd name="T10" fmla="*/ 712 w 912"/>
              <a:gd name="T11" fmla="*/ 221 h 240"/>
              <a:gd name="T12" fmla="*/ 768 w 912"/>
              <a:gd name="T13" fmla="*/ 165 h 240"/>
              <a:gd name="T14" fmla="*/ 752 w 912"/>
              <a:gd name="T15" fmla="*/ 61 h 240"/>
              <a:gd name="T16" fmla="*/ 912 w 912"/>
              <a:gd name="T17" fmla="*/ 53 h 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2"/>
              <a:gd name="T28" fmla="*/ 0 h 240"/>
              <a:gd name="T29" fmla="*/ 912 w 912"/>
              <a:gd name="T30" fmla="*/ 240 h 2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2" h="240">
                <a:moveTo>
                  <a:pt x="0" y="5"/>
                </a:moveTo>
                <a:cubicBezTo>
                  <a:pt x="36" y="5"/>
                  <a:pt x="69" y="0"/>
                  <a:pt x="96" y="5"/>
                </a:cubicBezTo>
                <a:cubicBezTo>
                  <a:pt x="123" y="10"/>
                  <a:pt x="144" y="4"/>
                  <a:pt x="160" y="37"/>
                </a:cubicBezTo>
                <a:cubicBezTo>
                  <a:pt x="176" y="70"/>
                  <a:pt x="139" y="172"/>
                  <a:pt x="192" y="205"/>
                </a:cubicBezTo>
                <a:cubicBezTo>
                  <a:pt x="245" y="238"/>
                  <a:pt x="393" y="234"/>
                  <a:pt x="480" y="237"/>
                </a:cubicBezTo>
                <a:cubicBezTo>
                  <a:pt x="567" y="240"/>
                  <a:pt x="664" y="233"/>
                  <a:pt x="712" y="221"/>
                </a:cubicBezTo>
                <a:cubicBezTo>
                  <a:pt x="760" y="209"/>
                  <a:pt x="761" y="192"/>
                  <a:pt x="768" y="165"/>
                </a:cubicBezTo>
                <a:cubicBezTo>
                  <a:pt x="775" y="138"/>
                  <a:pt x="728" y="80"/>
                  <a:pt x="752" y="61"/>
                </a:cubicBezTo>
                <a:cubicBezTo>
                  <a:pt x="776" y="42"/>
                  <a:pt x="879" y="55"/>
                  <a:pt x="912" y="53"/>
                </a:cubicBezTo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3238" name="Group 28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23244" name="Rectangle 29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549</a:t>
              </a:r>
            </a:p>
          </p:txBody>
        </p:sp>
        <p:sp>
          <p:nvSpPr>
            <p:cNvPr id="223245" name="Text Box 30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grpSp>
        <p:nvGrpSpPr>
          <p:cNvPr id="223239" name="Group 31"/>
          <p:cNvGrpSpPr>
            <a:grpSpLocks/>
          </p:cNvGrpSpPr>
          <p:nvPr/>
        </p:nvGrpSpPr>
        <p:grpSpPr bwMode="auto">
          <a:xfrm>
            <a:off x="2895600" y="990600"/>
            <a:ext cx="311150" cy="588963"/>
            <a:chOff x="3212" y="445"/>
            <a:chExt cx="196" cy="371"/>
          </a:xfrm>
        </p:grpSpPr>
        <p:sp>
          <p:nvSpPr>
            <p:cNvPr id="223242" name="Line 32"/>
            <p:cNvSpPr>
              <a:spLocks noChangeShapeType="1"/>
            </p:cNvSpPr>
            <p:nvPr/>
          </p:nvSpPr>
          <p:spPr bwMode="auto">
            <a:xfrm>
              <a:off x="3212" y="576"/>
              <a:ext cx="0" cy="24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243" name="Text Box 33"/>
            <p:cNvSpPr txBox="1">
              <a:spLocks noChangeArrowheads="1"/>
            </p:cNvSpPr>
            <p:nvPr/>
          </p:nvSpPr>
          <p:spPr bwMode="auto">
            <a:xfrm>
              <a:off x="3220" y="44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q</a:t>
              </a:r>
            </a:p>
          </p:txBody>
        </p:sp>
      </p:grpSp>
      <p:sp>
        <p:nvSpPr>
          <p:cNvPr id="223240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mtClean="0"/>
              <a:t>6.3.2  </a:t>
            </a:r>
            <a:r>
              <a:rPr lang="zh-CN" altLang="en-US" smtClean="0"/>
              <a:t>静态成员</a:t>
            </a:r>
          </a:p>
        </p:txBody>
      </p:sp>
      <p:sp>
        <p:nvSpPr>
          <p:cNvPr id="223241" name="Rectangle 36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6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6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6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26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107" grpId="0" animBg="1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Goods *q = f ;  f = f -&gt; next ;  </a:t>
            </a:r>
            <a:r>
              <a:rPr lang="en-US" altLang="zh-CN" sz="1800" b="1">
                <a:solidFill>
                  <a:srgbClr val="0000FF"/>
                </a:solidFill>
              </a:rPr>
              <a:t>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24260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24270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sp>
          <p:nvSpPr>
            <p:cNvPr id="224271" name="Text Box 6"/>
            <p:cNvSpPr txBox="1">
              <a:spLocks noChangeArrowheads="1"/>
            </p:cNvSpPr>
            <p:nvPr/>
          </p:nvSpPr>
          <p:spPr bwMode="auto">
            <a:xfrm>
              <a:off x="1108" y="816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24272" name="Text Box 7"/>
            <p:cNvSpPr txBox="1">
              <a:spLocks noChangeArrowheads="1"/>
            </p:cNvSpPr>
            <p:nvPr/>
          </p:nvSpPr>
          <p:spPr bwMode="auto">
            <a:xfrm>
              <a:off x="4276" y="637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224273" name="Text Box 8"/>
            <p:cNvSpPr txBox="1">
              <a:spLocks noChangeArrowheads="1"/>
            </p:cNvSpPr>
            <p:nvPr/>
          </p:nvSpPr>
          <p:spPr bwMode="auto">
            <a:xfrm>
              <a:off x="956" y="91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24274" name="Rectangle 9"/>
            <p:cNvSpPr>
              <a:spLocks noChangeArrowheads="1"/>
            </p:cNvSpPr>
            <p:nvPr/>
          </p:nvSpPr>
          <p:spPr bwMode="auto">
            <a:xfrm>
              <a:off x="2240" y="100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4275" name="Line 10"/>
            <p:cNvSpPr>
              <a:spLocks noChangeShapeType="1"/>
            </p:cNvSpPr>
            <p:nvPr/>
          </p:nvSpPr>
          <p:spPr bwMode="auto">
            <a:xfrm>
              <a:off x="2544" y="10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76" name="Rectangle 11"/>
            <p:cNvSpPr>
              <a:spLocks noChangeArrowheads="1"/>
            </p:cNvSpPr>
            <p:nvPr/>
          </p:nvSpPr>
          <p:spPr bwMode="auto">
            <a:xfrm>
              <a:off x="2864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4277" name="Line 12"/>
            <p:cNvSpPr>
              <a:spLocks noChangeShapeType="1"/>
            </p:cNvSpPr>
            <p:nvPr/>
          </p:nvSpPr>
          <p:spPr bwMode="auto">
            <a:xfrm>
              <a:off x="31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78" name="Line 13"/>
            <p:cNvSpPr>
              <a:spLocks noChangeShapeType="1"/>
            </p:cNvSpPr>
            <p:nvPr/>
          </p:nvSpPr>
          <p:spPr bwMode="auto">
            <a:xfrm>
              <a:off x="2624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79" name="Rectangle 14"/>
            <p:cNvSpPr>
              <a:spLocks noChangeArrowheads="1"/>
            </p:cNvSpPr>
            <p:nvPr/>
          </p:nvSpPr>
          <p:spPr bwMode="auto">
            <a:xfrm>
              <a:off x="3488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24280" name="Line 15"/>
            <p:cNvSpPr>
              <a:spLocks noChangeShapeType="1"/>
            </p:cNvSpPr>
            <p:nvPr/>
          </p:nvSpPr>
          <p:spPr bwMode="auto">
            <a:xfrm>
              <a:off x="3792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81" name="Line 16"/>
            <p:cNvSpPr>
              <a:spLocks noChangeShapeType="1"/>
            </p:cNvSpPr>
            <p:nvPr/>
          </p:nvSpPr>
          <p:spPr bwMode="auto">
            <a:xfrm>
              <a:off x="3248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82" name="Rectangle 17"/>
            <p:cNvSpPr>
              <a:spLocks noChangeArrowheads="1"/>
            </p:cNvSpPr>
            <p:nvPr/>
          </p:nvSpPr>
          <p:spPr bwMode="auto">
            <a:xfrm>
              <a:off x="1616" y="990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24283" name="Line 18"/>
            <p:cNvSpPr>
              <a:spLocks noChangeShapeType="1"/>
            </p:cNvSpPr>
            <p:nvPr/>
          </p:nvSpPr>
          <p:spPr bwMode="auto">
            <a:xfrm>
              <a:off x="1920" y="99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84" name="Line 19"/>
            <p:cNvSpPr>
              <a:spLocks noChangeShapeType="1"/>
            </p:cNvSpPr>
            <p:nvPr/>
          </p:nvSpPr>
          <p:spPr bwMode="auto">
            <a:xfrm>
              <a:off x="2000" y="106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4285" name="Group 20"/>
            <p:cNvGrpSpPr>
              <a:grpSpLocks/>
            </p:cNvGrpSpPr>
            <p:nvPr/>
          </p:nvGrpSpPr>
          <p:grpSpPr bwMode="auto">
            <a:xfrm>
              <a:off x="3888" y="637"/>
              <a:ext cx="380" cy="371"/>
              <a:chOff x="2692" y="685"/>
              <a:chExt cx="188" cy="371"/>
            </a:xfrm>
          </p:grpSpPr>
          <p:sp>
            <p:nvSpPr>
              <p:cNvPr id="224290" name="Line 21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4291" name="Text Box 22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  <p:grpSp>
          <p:nvGrpSpPr>
            <p:cNvPr id="224286" name="Group 23"/>
            <p:cNvGrpSpPr>
              <a:grpSpLocks/>
            </p:cNvGrpSpPr>
            <p:nvPr/>
          </p:nvGrpSpPr>
          <p:grpSpPr bwMode="auto">
            <a:xfrm>
              <a:off x="3840" y="1008"/>
              <a:ext cx="672" cy="144"/>
              <a:chOff x="3840" y="1205"/>
              <a:chExt cx="672" cy="144"/>
            </a:xfrm>
          </p:grpSpPr>
          <p:sp>
            <p:nvSpPr>
              <p:cNvPr id="224288" name="Rectangle 24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24289" name="Line 25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4287" name="Line 26"/>
            <p:cNvSpPr>
              <a:spLocks noChangeShapeType="1"/>
            </p:cNvSpPr>
            <p:nvPr/>
          </p:nvSpPr>
          <p:spPr bwMode="auto">
            <a:xfrm>
              <a:off x="43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4261" name="Freeform 27"/>
          <p:cNvSpPr>
            <a:spLocks/>
          </p:cNvSpPr>
          <p:nvPr/>
        </p:nvSpPr>
        <p:spPr bwMode="auto">
          <a:xfrm>
            <a:off x="2133600" y="1676400"/>
            <a:ext cx="1447800" cy="381000"/>
          </a:xfrm>
          <a:custGeom>
            <a:avLst/>
            <a:gdLst>
              <a:gd name="T0" fmla="*/ 0 w 912"/>
              <a:gd name="T1" fmla="*/ 5 h 240"/>
              <a:gd name="T2" fmla="*/ 96 w 912"/>
              <a:gd name="T3" fmla="*/ 5 h 240"/>
              <a:gd name="T4" fmla="*/ 160 w 912"/>
              <a:gd name="T5" fmla="*/ 37 h 240"/>
              <a:gd name="T6" fmla="*/ 192 w 912"/>
              <a:gd name="T7" fmla="*/ 205 h 240"/>
              <a:gd name="T8" fmla="*/ 480 w 912"/>
              <a:gd name="T9" fmla="*/ 237 h 240"/>
              <a:gd name="T10" fmla="*/ 712 w 912"/>
              <a:gd name="T11" fmla="*/ 221 h 240"/>
              <a:gd name="T12" fmla="*/ 768 w 912"/>
              <a:gd name="T13" fmla="*/ 165 h 240"/>
              <a:gd name="T14" fmla="*/ 752 w 912"/>
              <a:gd name="T15" fmla="*/ 61 h 240"/>
              <a:gd name="T16" fmla="*/ 912 w 912"/>
              <a:gd name="T17" fmla="*/ 53 h 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2"/>
              <a:gd name="T28" fmla="*/ 0 h 240"/>
              <a:gd name="T29" fmla="*/ 912 w 912"/>
              <a:gd name="T30" fmla="*/ 240 h 2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2" h="240">
                <a:moveTo>
                  <a:pt x="0" y="5"/>
                </a:moveTo>
                <a:cubicBezTo>
                  <a:pt x="36" y="5"/>
                  <a:pt x="69" y="0"/>
                  <a:pt x="96" y="5"/>
                </a:cubicBezTo>
                <a:cubicBezTo>
                  <a:pt x="123" y="10"/>
                  <a:pt x="144" y="4"/>
                  <a:pt x="160" y="37"/>
                </a:cubicBezTo>
                <a:cubicBezTo>
                  <a:pt x="176" y="70"/>
                  <a:pt x="139" y="172"/>
                  <a:pt x="192" y="205"/>
                </a:cubicBezTo>
                <a:cubicBezTo>
                  <a:pt x="245" y="238"/>
                  <a:pt x="393" y="234"/>
                  <a:pt x="480" y="237"/>
                </a:cubicBezTo>
                <a:cubicBezTo>
                  <a:pt x="567" y="240"/>
                  <a:pt x="664" y="233"/>
                  <a:pt x="712" y="221"/>
                </a:cubicBezTo>
                <a:cubicBezTo>
                  <a:pt x="760" y="209"/>
                  <a:pt x="761" y="192"/>
                  <a:pt x="768" y="165"/>
                </a:cubicBezTo>
                <a:cubicBezTo>
                  <a:pt x="775" y="138"/>
                  <a:pt x="728" y="80"/>
                  <a:pt x="752" y="61"/>
                </a:cubicBezTo>
                <a:cubicBezTo>
                  <a:pt x="776" y="42"/>
                  <a:pt x="879" y="55"/>
                  <a:pt x="912" y="53"/>
                </a:cubicBezTo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4262" name="Group 28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24268" name="Rectangle 29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549</a:t>
              </a:r>
            </a:p>
          </p:txBody>
        </p:sp>
        <p:sp>
          <p:nvSpPr>
            <p:cNvPr id="224269" name="Text Box 30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grpSp>
        <p:nvGrpSpPr>
          <p:cNvPr id="224263" name="Group 31"/>
          <p:cNvGrpSpPr>
            <a:grpSpLocks/>
          </p:cNvGrpSpPr>
          <p:nvPr/>
        </p:nvGrpSpPr>
        <p:grpSpPr bwMode="auto">
          <a:xfrm>
            <a:off x="2895600" y="990600"/>
            <a:ext cx="311150" cy="588963"/>
            <a:chOff x="3212" y="445"/>
            <a:chExt cx="196" cy="371"/>
          </a:xfrm>
        </p:grpSpPr>
        <p:sp>
          <p:nvSpPr>
            <p:cNvPr id="224266" name="Line 32"/>
            <p:cNvSpPr>
              <a:spLocks noChangeShapeType="1"/>
            </p:cNvSpPr>
            <p:nvPr/>
          </p:nvSpPr>
          <p:spPr bwMode="auto">
            <a:xfrm>
              <a:off x="3212" y="576"/>
              <a:ext cx="0" cy="24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67" name="Text Box 33"/>
            <p:cNvSpPr txBox="1">
              <a:spLocks noChangeArrowheads="1"/>
            </p:cNvSpPr>
            <p:nvPr/>
          </p:nvSpPr>
          <p:spPr bwMode="auto">
            <a:xfrm>
              <a:off x="3220" y="44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q</a:t>
              </a:r>
            </a:p>
          </p:txBody>
        </p:sp>
      </p:grpSp>
      <p:sp>
        <p:nvSpPr>
          <p:cNvPr id="224264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6.3.2  </a:t>
            </a:r>
            <a:r>
              <a:rPr lang="zh-CN" altLang="en-US" smtClean="0"/>
              <a:t>静态成员</a:t>
            </a:r>
          </a:p>
        </p:txBody>
      </p:sp>
      <p:sp>
        <p:nvSpPr>
          <p:cNvPr id="224265" name="Rectangle 36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114800" y="1752600"/>
            <a:ext cx="45640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rgbClr val="C0C0C0"/>
                </a:solidFill>
              </a:rPr>
              <a:t>类说明的一般形式为：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class </a:t>
            </a:r>
            <a:r>
              <a:rPr lang="zh-CN" altLang="en-US" sz="2000" b="1" i="1">
                <a:solidFill>
                  <a:srgbClr val="C0C0C0"/>
                </a:solidFill>
              </a:rPr>
              <a:t>类名</a:t>
            </a:r>
            <a:endParaRPr lang="zh-CN" altLang="en-US" sz="2000" b="1">
              <a:solidFill>
                <a:srgbClr val="C0C0C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{ public: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公有段数据成员和成员函数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protected: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保护段数据成员和成员函数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private: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私有数据成员和成员函数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} ; </a:t>
            </a:r>
            <a:endParaRPr lang="en-US" altLang="zh-CN" sz="1800"/>
          </a:p>
        </p:txBody>
      </p:sp>
      <p:sp>
        <p:nvSpPr>
          <p:cNvPr id="1149956" name="Text Box 4"/>
          <p:cNvSpPr txBox="1">
            <a:spLocks noChangeArrowheads="1"/>
          </p:cNvSpPr>
          <p:nvPr/>
        </p:nvSpPr>
        <p:spPr bwMode="auto">
          <a:xfrm>
            <a:off x="762000" y="1125538"/>
            <a:ext cx="38385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注：</a:t>
            </a:r>
            <a:endParaRPr lang="zh-CN" altLang="en-US" sz="18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1.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允许已定义类名出现在类的说明中</a:t>
            </a:r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1600200" y="2593975"/>
            <a:ext cx="5715000" cy="1901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  <a:defRPr/>
            </a:pPr>
            <a:r>
              <a:rPr lang="zh-CN" altLang="en-US" sz="1800" b="1" i="1">
                <a:solidFill>
                  <a:srgbClr val="0000FF"/>
                </a:solidFill>
              </a:rPr>
              <a:t>例：</a:t>
            </a:r>
            <a:endParaRPr lang="zh-CN" altLang="en-US" sz="1800" b="1">
              <a:solidFill>
                <a:srgbClr val="0000FF"/>
              </a:solidFill>
            </a:endParaRPr>
          </a:p>
          <a:p>
            <a:pPr algn="l">
              <a:lnSpc>
                <a:spcPct val="110000"/>
              </a:lnSpc>
              <a:defRPr/>
            </a:pPr>
            <a:r>
              <a:rPr lang="zh-CN" altLang="en-US" sz="1800" b="1"/>
              <a:t>      </a:t>
            </a:r>
            <a:r>
              <a:rPr lang="en-US" altLang="zh-CN" sz="1800" b="1"/>
              <a:t>class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zh-CN" sz="1800" b="1"/>
              <a:t>  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      {  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en-US" sz="1800" b="1"/>
              <a:t>          </a:t>
            </a:r>
            <a:r>
              <a:rPr lang="en-US" altLang="zh-CN" sz="1800" b="1"/>
              <a:t>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zh-CN" sz="1800" b="1" i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1800" b="1"/>
              <a:t> </a:t>
            </a:r>
            <a:r>
              <a:rPr lang="en-US" altLang="zh-CN" sz="1800" b="1" i="1"/>
              <a:t> dataMember</a:t>
            </a:r>
            <a:r>
              <a:rPr lang="en-US" altLang="zh-CN" sz="1800" b="1"/>
              <a:t> ;	</a:t>
            </a:r>
            <a:endParaRPr lang="en-US" altLang="en-US" sz="1800" b="1"/>
          </a:p>
          <a:p>
            <a:pPr algn="l">
              <a:lnSpc>
                <a:spcPct val="110000"/>
              </a:lnSpc>
              <a:defRPr/>
            </a:pPr>
            <a:r>
              <a:rPr lang="en-US" altLang="en-US" sz="1800" b="1"/>
              <a:t>          ……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en-US" sz="1800" b="1"/>
              <a:t>      };</a:t>
            </a:r>
          </a:p>
        </p:txBody>
      </p:sp>
      <p:sp>
        <p:nvSpPr>
          <p:cNvPr id="1149958" name="Rectangle 6"/>
          <p:cNvSpPr>
            <a:spLocks noChangeArrowheads="1"/>
          </p:cNvSpPr>
          <p:nvPr/>
        </p:nvSpPr>
        <p:spPr bwMode="auto">
          <a:xfrm>
            <a:off x="4508500" y="350520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错误</a:t>
            </a:r>
          </a:p>
        </p:txBody>
      </p:sp>
      <p:sp>
        <p:nvSpPr>
          <p:cNvPr id="1149959" name="Oval 7"/>
          <p:cNvSpPr>
            <a:spLocks noChangeArrowheads="1"/>
          </p:cNvSpPr>
          <p:nvPr/>
        </p:nvSpPr>
        <p:spPr bwMode="auto">
          <a:xfrm>
            <a:off x="2209800" y="3508375"/>
            <a:ext cx="1828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49960" name="AutoShape 8"/>
          <p:cNvSpPr>
            <a:spLocks/>
          </p:cNvSpPr>
          <p:nvPr/>
        </p:nvSpPr>
        <p:spPr bwMode="auto">
          <a:xfrm>
            <a:off x="5486400" y="1600200"/>
            <a:ext cx="1752600" cy="838200"/>
          </a:xfrm>
          <a:prstGeom prst="borderCallout2">
            <a:avLst>
              <a:gd name="adj1" fmla="val 13634"/>
              <a:gd name="adj2" fmla="val -4347"/>
              <a:gd name="adj3" fmla="val 13634"/>
              <a:gd name="adj4" fmla="val -28352"/>
              <a:gd name="adj5" fmla="val 192426"/>
              <a:gd name="adj6" fmla="val -12228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 i="1">
                <a:solidFill>
                  <a:schemeClr val="accent2"/>
                </a:solidFill>
              </a:rPr>
              <a:t>错误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en-US" sz="1800" b="1"/>
              <a:t>无穷递归结构</a:t>
            </a:r>
          </a:p>
        </p:txBody>
      </p:sp>
      <p:sp>
        <p:nvSpPr>
          <p:cNvPr id="1149961" name="Oval 9"/>
          <p:cNvSpPr>
            <a:spLocks noChangeArrowheads="1"/>
          </p:cNvSpPr>
          <p:nvPr/>
        </p:nvSpPr>
        <p:spPr bwMode="auto">
          <a:xfrm>
            <a:off x="2362200" y="2895600"/>
            <a:ext cx="762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4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4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4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14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57" grpId="0" animBg="1" autoUpdateAnimBg="0"/>
      <p:bldP spid="1149958" grpId="0" autoUpdateAnimBg="0"/>
      <p:bldP spid="1149959" grpId="0" animBg="1"/>
      <p:bldP spid="1149960" grpId="0" animBg="1" autoUpdateAnimBg="0"/>
      <p:bldP spid="1149961" grpId="0" animBg="1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Goods *q = f ;  f = f -&gt; next ;  </a:t>
            </a:r>
            <a:r>
              <a:rPr lang="en-US" altLang="zh-CN" sz="1800" b="1">
                <a:solidFill>
                  <a:srgbClr val="0000FF"/>
                </a:solidFill>
              </a:rPr>
              <a:t>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25284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25290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sp>
          <p:nvSpPr>
            <p:cNvPr id="225291" name="Text Box 6"/>
            <p:cNvSpPr txBox="1">
              <a:spLocks noChangeArrowheads="1"/>
            </p:cNvSpPr>
            <p:nvPr/>
          </p:nvSpPr>
          <p:spPr bwMode="auto">
            <a:xfrm>
              <a:off x="1108" y="816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25292" name="Text Box 7"/>
            <p:cNvSpPr txBox="1">
              <a:spLocks noChangeArrowheads="1"/>
            </p:cNvSpPr>
            <p:nvPr/>
          </p:nvSpPr>
          <p:spPr bwMode="auto">
            <a:xfrm>
              <a:off x="4276" y="637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225293" name="Text Box 8"/>
            <p:cNvSpPr txBox="1">
              <a:spLocks noChangeArrowheads="1"/>
            </p:cNvSpPr>
            <p:nvPr/>
          </p:nvSpPr>
          <p:spPr bwMode="auto">
            <a:xfrm>
              <a:off x="956" y="91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25294" name="Rectangle 9"/>
            <p:cNvSpPr>
              <a:spLocks noChangeArrowheads="1"/>
            </p:cNvSpPr>
            <p:nvPr/>
          </p:nvSpPr>
          <p:spPr bwMode="auto">
            <a:xfrm>
              <a:off x="2240" y="100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5295" name="Line 10"/>
            <p:cNvSpPr>
              <a:spLocks noChangeShapeType="1"/>
            </p:cNvSpPr>
            <p:nvPr/>
          </p:nvSpPr>
          <p:spPr bwMode="auto">
            <a:xfrm>
              <a:off x="2544" y="10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296" name="Rectangle 11"/>
            <p:cNvSpPr>
              <a:spLocks noChangeArrowheads="1"/>
            </p:cNvSpPr>
            <p:nvPr/>
          </p:nvSpPr>
          <p:spPr bwMode="auto">
            <a:xfrm>
              <a:off x="2864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5297" name="Line 12"/>
            <p:cNvSpPr>
              <a:spLocks noChangeShapeType="1"/>
            </p:cNvSpPr>
            <p:nvPr/>
          </p:nvSpPr>
          <p:spPr bwMode="auto">
            <a:xfrm>
              <a:off x="31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298" name="Line 13"/>
            <p:cNvSpPr>
              <a:spLocks noChangeShapeType="1"/>
            </p:cNvSpPr>
            <p:nvPr/>
          </p:nvSpPr>
          <p:spPr bwMode="auto">
            <a:xfrm>
              <a:off x="2624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299" name="Rectangle 14"/>
            <p:cNvSpPr>
              <a:spLocks noChangeArrowheads="1"/>
            </p:cNvSpPr>
            <p:nvPr/>
          </p:nvSpPr>
          <p:spPr bwMode="auto">
            <a:xfrm>
              <a:off x="3488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25300" name="Line 15"/>
            <p:cNvSpPr>
              <a:spLocks noChangeShapeType="1"/>
            </p:cNvSpPr>
            <p:nvPr/>
          </p:nvSpPr>
          <p:spPr bwMode="auto">
            <a:xfrm>
              <a:off x="3792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01" name="Line 16"/>
            <p:cNvSpPr>
              <a:spLocks noChangeShapeType="1"/>
            </p:cNvSpPr>
            <p:nvPr/>
          </p:nvSpPr>
          <p:spPr bwMode="auto">
            <a:xfrm>
              <a:off x="3248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02" name="Rectangle 17"/>
            <p:cNvSpPr>
              <a:spLocks noChangeArrowheads="1"/>
            </p:cNvSpPr>
            <p:nvPr/>
          </p:nvSpPr>
          <p:spPr bwMode="auto">
            <a:xfrm>
              <a:off x="1616" y="990"/>
              <a:ext cx="43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25303" name="Line 18"/>
            <p:cNvSpPr>
              <a:spLocks noChangeShapeType="1"/>
            </p:cNvSpPr>
            <p:nvPr/>
          </p:nvSpPr>
          <p:spPr bwMode="auto">
            <a:xfrm>
              <a:off x="1920" y="99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04" name="Line 19"/>
            <p:cNvSpPr>
              <a:spLocks noChangeShapeType="1"/>
            </p:cNvSpPr>
            <p:nvPr/>
          </p:nvSpPr>
          <p:spPr bwMode="auto">
            <a:xfrm>
              <a:off x="2000" y="106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5305" name="Group 20"/>
            <p:cNvGrpSpPr>
              <a:grpSpLocks/>
            </p:cNvGrpSpPr>
            <p:nvPr/>
          </p:nvGrpSpPr>
          <p:grpSpPr bwMode="auto">
            <a:xfrm>
              <a:off x="3888" y="637"/>
              <a:ext cx="380" cy="371"/>
              <a:chOff x="2692" y="685"/>
              <a:chExt cx="188" cy="371"/>
            </a:xfrm>
          </p:grpSpPr>
          <p:sp>
            <p:nvSpPr>
              <p:cNvPr id="225313" name="Line 21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314" name="Text Box 22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  <p:grpSp>
          <p:nvGrpSpPr>
            <p:cNvPr id="225306" name="Group 23"/>
            <p:cNvGrpSpPr>
              <a:grpSpLocks/>
            </p:cNvGrpSpPr>
            <p:nvPr/>
          </p:nvGrpSpPr>
          <p:grpSpPr bwMode="auto">
            <a:xfrm>
              <a:off x="3840" y="1008"/>
              <a:ext cx="672" cy="144"/>
              <a:chOff x="3840" y="1205"/>
              <a:chExt cx="672" cy="144"/>
            </a:xfrm>
          </p:grpSpPr>
          <p:sp>
            <p:nvSpPr>
              <p:cNvPr id="225311" name="Rectangle 24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25312" name="Line 25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5307" name="Line 26"/>
            <p:cNvSpPr>
              <a:spLocks noChangeShapeType="1"/>
            </p:cNvSpPr>
            <p:nvPr/>
          </p:nvSpPr>
          <p:spPr bwMode="auto">
            <a:xfrm>
              <a:off x="43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08" name="Line 27"/>
            <p:cNvSpPr>
              <a:spLocks noChangeShapeType="1"/>
            </p:cNvSpPr>
            <p:nvPr/>
          </p:nvSpPr>
          <p:spPr bwMode="auto">
            <a:xfrm>
              <a:off x="1824" y="755"/>
              <a:ext cx="0" cy="24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09" name="Text Box 28"/>
            <p:cNvSpPr txBox="1">
              <a:spLocks noChangeArrowheads="1"/>
            </p:cNvSpPr>
            <p:nvPr/>
          </p:nvSpPr>
          <p:spPr bwMode="auto">
            <a:xfrm>
              <a:off x="1832" y="624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q</a:t>
              </a:r>
            </a:p>
          </p:txBody>
        </p:sp>
        <p:sp>
          <p:nvSpPr>
            <p:cNvPr id="225310" name="Freeform 29"/>
            <p:cNvSpPr>
              <a:spLocks/>
            </p:cNvSpPr>
            <p:nvPr/>
          </p:nvSpPr>
          <p:spPr bwMode="auto">
            <a:xfrm>
              <a:off x="1344" y="1056"/>
              <a:ext cx="912" cy="240"/>
            </a:xfrm>
            <a:custGeom>
              <a:avLst/>
              <a:gdLst>
                <a:gd name="T0" fmla="*/ 0 w 912"/>
                <a:gd name="T1" fmla="*/ 5 h 240"/>
                <a:gd name="T2" fmla="*/ 96 w 912"/>
                <a:gd name="T3" fmla="*/ 5 h 240"/>
                <a:gd name="T4" fmla="*/ 160 w 912"/>
                <a:gd name="T5" fmla="*/ 37 h 240"/>
                <a:gd name="T6" fmla="*/ 192 w 912"/>
                <a:gd name="T7" fmla="*/ 205 h 240"/>
                <a:gd name="T8" fmla="*/ 480 w 912"/>
                <a:gd name="T9" fmla="*/ 237 h 240"/>
                <a:gd name="T10" fmla="*/ 712 w 912"/>
                <a:gd name="T11" fmla="*/ 221 h 240"/>
                <a:gd name="T12" fmla="*/ 768 w 912"/>
                <a:gd name="T13" fmla="*/ 165 h 240"/>
                <a:gd name="T14" fmla="*/ 752 w 912"/>
                <a:gd name="T15" fmla="*/ 61 h 240"/>
                <a:gd name="T16" fmla="*/ 912 w 912"/>
                <a:gd name="T17" fmla="*/ 53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2"/>
                <a:gd name="T28" fmla="*/ 0 h 240"/>
                <a:gd name="T29" fmla="*/ 912 w 912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2" h="240">
                  <a:moveTo>
                    <a:pt x="0" y="5"/>
                  </a:moveTo>
                  <a:cubicBezTo>
                    <a:pt x="36" y="5"/>
                    <a:pt x="69" y="0"/>
                    <a:pt x="96" y="5"/>
                  </a:cubicBezTo>
                  <a:cubicBezTo>
                    <a:pt x="123" y="10"/>
                    <a:pt x="144" y="4"/>
                    <a:pt x="160" y="37"/>
                  </a:cubicBezTo>
                  <a:cubicBezTo>
                    <a:pt x="176" y="70"/>
                    <a:pt x="139" y="172"/>
                    <a:pt x="192" y="205"/>
                  </a:cubicBezTo>
                  <a:cubicBezTo>
                    <a:pt x="245" y="238"/>
                    <a:pt x="393" y="234"/>
                    <a:pt x="480" y="237"/>
                  </a:cubicBezTo>
                  <a:cubicBezTo>
                    <a:pt x="567" y="240"/>
                    <a:pt x="664" y="233"/>
                    <a:pt x="712" y="221"/>
                  </a:cubicBezTo>
                  <a:cubicBezTo>
                    <a:pt x="760" y="209"/>
                    <a:pt x="761" y="192"/>
                    <a:pt x="768" y="165"/>
                  </a:cubicBezTo>
                  <a:cubicBezTo>
                    <a:pt x="775" y="138"/>
                    <a:pt x="728" y="80"/>
                    <a:pt x="752" y="61"/>
                  </a:cubicBezTo>
                  <a:cubicBezTo>
                    <a:pt x="776" y="42"/>
                    <a:pt x="879" y="55"/>
                    <a:pt x="912" y="53"/>
                  </a:cubicBez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5285" name="Group 30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25288" name="Rectangle 31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549</a:t>
              </a:r>
            </a:p>
          </p:txBody>
        </p:sp>
        <p:sp>
          <p:nvSpPr>
            <p:cNvPr id="225289" name="Text Box 32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25286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mtClean="0"/>
              <a:t>6.3.2  </a:t>
            </a:r>
            <a:r>
              <a:rPr lang="zh-CN" altLang="en-US" smtClean="0"/>
              <a:t>静态成员</a:t>
            </a:r>
          </a:p>
        </p:txBody>
      </p:sp>
      <p:sp>
        <p:nvSpPr>
          <p:cNvPr id="225287" name="Rectangle 35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Goods *q = f ;  f = f -&gt; next ;  </a:t>
            </a:r>
            <a:r>
              <a:rPr lang="en-US" altLang="zh-CN" sz="1800" b="1">
                <a:solidFill>
                  <a:srgbClr val="0000FF"/>
                </a:solidFill>
              </a:rPr>
              <a:t>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26308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26317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sp>
          <p:nvSpPr>
            <p:cNvPr id="226318" name="Text Box 6"/>
            <p:cNvSpPr txBox="1">
              <a:spLocks noChangeArrowheads="1"/>
            </p:cNvSpPr>
            <p:nvPr/>
          </p:nvSpPr>
          <p:spPr bwMode="auto">
            <a:xfrm>
              <a:off x="1108" y="816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26319" name="Text Box 7"/>
            <p:cNvSpPr txBox="1">
              <a:spLocks noChangeArrowheads="1"/>
            </p:cNvSpPr>
            <p:nvPr/>
          </p:nvSpPr>
          <p:spPr bwMode="auto">
            <a:xfrm>
              <a:off x="4276" y="637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226320" name="Text Box 8"/>
            <p:cNvSpPr txBox="1">
              <a:spLocks noChangeArrowheads="1"/>
            </p:cNvSpPr>
            <p:nvPr/>
          </p:nvSpPr>
          <p:spPr bwMode="auto">
            <a:xfrm>
              <a:off x="956" y="91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26321" name="Rectangle 9"/>
            <p:cNvSpPr>
              <a:spLocks noChangeArrowheads="1"/>
            </p:cNvSpPr>
            <p:nvPr/>
          </p:nvSpPr>
          <p:spPr bwMode="auto">
            <a:xfrm>
              <a:off x="2240" y="100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6322" name="Line 10"/>
            <p:cNvSpPr>
              <a:spLocks noChangeShapeType="1"/>
            </p:cNvSpPr>
            <p:nvPr/>
          </p:nvSpPr>
          <p:spPr bwMode="auto">
            <a:xfrm>
              <a:off x="2544" y="10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23" name="Rectangle 11"/>
            <p:cNvSpPr>
              <a:spLocks noChangeArrowheads="1"/>
            </p:cNvSpPr>
            <p:nvPr/>
          </p:nvSpPr>
          <p:spPr bwMode="auto">
            <a:xfrm>
              <a:off x="2864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6324" name="Line 12"/>
            <p:cNvSpPr>
              <a:spLocks noChangeShapeType="1"/>
            </p:cNvSpPr>
            <p:nvPr/>
          </p:nvSpPr>
          <p:spPr bwMode="auto">
            <a:xfrm>
              <a:off x="31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25" name="Line 13"/>
            <p:cNvSpPr>
              <a:spLocks noChangeShapeType="1"/>
            </p:cNvSpPr>
            <p:nvPr/>
          </p:nvSpPr>
          <p:spPr bwMode="auto">
            <a:xfrm>
              <a:off x="2624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26" name="Rectangle 14"/>
            <p:cNvSpPr>
              <a:spLocks noChangeArrowheads="1"/>
            </p:cNvSpPr>
            <p:nvPr/>
          </p:nvSpPr>
          <p:spPr bwMode="auto">
            <a:xfrm>
              <a:off x="3488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26327" name="Line 15"/>
            <p:cNvSpPr>
              <a:spLocks noChangeShapeType="1"/>
            </p:cNvSpPr>
            <p:nvPr/>
          </p:nvSpPr>
          <p:spPr bwMode="auto">
            <a:xfrm>
              <a:off x="3792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28" name="Line 16"/>
            <p:cNvSpPr>
              <a:spLocks noChangeShapeType="1"/>
            </p:cNvSpPr>
            <p:nvPr/>
          </p:nvSpPr>
          <p:spPr bwMode="auto">
            <a:xfrm>
              <a:off x="3248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29" name="Rectangle 17"/>
            <p:cNvSpPr>
              <a:spLocks noChangeArrowheads="1"/>
            </p:cNvSpPr>
            <p:nvPr/>
          </p:nvSpPr>
          <p:spPr bwMode="auto">
            <a:xfrm>
              <a:off x="1616" y="990"/>
              <a:ext cx="43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26330" name="Line 18"/>
            <p:cNvSpPr>
              <a:spLocks noChangeShapeType="1"/>
            </p:cNvSpPr>
            <p:nvPr/>
          </p:nvSpPr>
          <p:spPr bwMode="auto">
            <a:xfrm>
              <a:off x="1920" y="99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31" name="Line 19"/>
            <p:cNvSpPr>
              <a:spLocks noChangeShapeType="1"/>
            </p:cNvSpPr>
            <p:nvPr/>
          </p:nvSpPr>
          <p:spPr bwMode="auto">
            <a:xfrm>
              <a:off x="2000" y="106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6332" name="Group 20"/>
            <p:cNvGrpSpPr>
              <a:grpSpLocks/>
            </p:cNvGrpSpPr>
            <p:nvPr/>
          </p:nvGrpSpPr>
          <p:grpSpPr bwMode="auto">
            <a:xfrm>
              <a:off x="3888" y="637"/>
              <a:ext cx="380" cy="371"/>
              <a:chOff x="2692" y="685"/>
              <a:chExt cx="188" cy="371"/>
            </a:xfrm>
          </p:grpSpPr>
          <p:sp>
            <p:nvSpPr>
              <p:cNvPr id="226340" name="Line 21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41" name="Text Box 22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  <p:grpSp>
          <p:nvGrpSpPr>
            <p:cNvPr id="226333" name="Group 23"/>
            <p:cNvGrpSpPr>
              <a:grpSpLocks/>
            </p:cNvGrpSpPr>
            <p:nvPr/>
          </p:nvGrpSpPr>
          <p:grpSpPr bwMode="auto">
            <a:xfrm>
              <a:off x="3840" y="1008"/>
              <a:ext cx="672" cy="144"/>
              <a:chOff x="3840" y="1205"/>
              <a:chExt cx="672" cy="144"/>
            </a:xfrm>
          </p:grpSpPr>
          <p:sp>
            <p:nvSpPr>
              <p:cNvPr id="226338" name="Rectangle 24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26339" name="Line 25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6334" name="Line 26"/>
            <p:cNvSpPr>
              <a:spLocks noChangeShapeType="1"/>
            </p:cNvSpPr>
            <p:nvPr/>
          </p:nvSpPr>
          <p:spPr bwMode="auto">
            <a:xfrm>
              <a:off x="43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35" name="Line 27"/>
            <p:cNvSpPr>
              <a:spLocks noChangeShapeType="1"/>
            </p:cNvSpPr>
            <p:nvPr/>
          </p:nvSpPr>
          <p:spPr bwMode="auto">
            <a:xfrm>
              <a:off x="1824" y="755"/>
              <a:ext cx="0" cy="24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36" name="Text Box 28"/>
            <p:cNvSpPr txBox="1">
              <a:spLocks noChangeArrowheads="1"/>
            </p:cNvSpPr>
            <p:nvPr/>
          </p:nvSpPr>
          <p:spPr bwMode="auto">
            <a:xfrm>
              <a:off x="1832" y="624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q</a:t>
              </a:r>
            </a:p>
          </p:txBody>
        </p:sp>
        <p:sp>
          <p:nvSpPr>
            <p:cNvPr id="226337" name="Freeform 29"/>
            <p:cNvSpPr>
              <a:spLocks/>
            </p:cNvSpPr>
            <p:nvPr/>
          </p:nvSpPr>
          <p:spPr bwMode="auto">
            <a:xfrm>
              <a:off x="1344" y="1056"/>
              <a:ext cx="912" cy="240"/>
            </a:xfrm>
            <a:custGeom>
              <a:avLst/>
              <a:gdLst>
                <a:gd name="T0" fmla="*/ 0 w 912"/>
                <a:gd name="T1" fmla="*/ 5 h 240"/>
                <a:gd name="T2" fmla="*/ 96 w 912"/>
                <a:gd name="T3" fmla="*/ 5 h 240"/>
                <a:gd name="T4" fmla="*/ 160 w 912"/>
                <a:gd name="T5" fmla="*/ 37 h 240"/>
                <a:gd name="T6" fmla="*/ 192 w 912"/>
                <a:gd name="T7" fmla="*/ 205 h 240"/>
                <a:gd name="T8" fmla="*/ 480 w 912"/>
                <a:gd name="T9" fmla="*/ 237 h 240"/>
                <a:gd name="T10" fmla="*/ 712 w 912"/>
                <a:gd name="T11" fmla="*/ 221 h 240"/>
                <a:gd name="T12" fmla="*/ 768 w 912"/>
                <a:gd name="T13" fmla="*/ 165 h 240"/>
                <a:gd name="T14" fmla="*/ 752 w 912"/>
                <a:gd name="T15" fmla="*/ 61 h 240"/>
                <a:gd name="T16" fmla="*/ 912 w 912"/>
                <a:gd name="T17" fmla="*/ 53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2"/>
                <a:gd name="T28" fmla="*/ 0 h 240"/>
                <a:gd name="T29" fmla="*/ 912 w 912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2" h="240">
                  <a:moveTo>
                    <a:pt x="0" y="5"/>
                  </a:moveTo>
                  <a:cubicBezTo>
                    <a:pt x="36" y="5"/>
                    <a:pt x="69" y="0"/>
                    <a:pt x="96" y="5"/>
                  </a:cubicBezTo>
                  <a:cubicBezTo>
                    <a:pt x="123" y="10"/>
                    <a:pt x="144" y="4"/>
                    <a:pt x="160" y="37"/>
                  </a:cubicBezTo>
                  <a:cubicBezTo>
                    <a:pt x="176" y="70"/>
                    <a:pt x="139" y="172"/>
                    <a:pt x="192" y="205"/>
                  </a:cubicBezTo>
                  <a:cubicBezTo>
                    <a:pt x="245" y="238"/>
                    <a:pt x="393" y="234"/>
                    <a:pt x="480" y="237"/>
                  </a:cubicBezTo>
                  <a:cubicBezTo>
                    <a:pt x="567" y="240"/>
                    <a:pt x="664" y="233"/>
                    <a:pt x="712" y="221"/>
                  </a:cubicBezTo>
                  <a:cubicBezTo>
                    <a:pt x="760" y="209"/>
                    <a:pt x="761" y="192"/>
                    <a:pt x="768" y="165"/>
                  </a:cubicBezTo>
                  <a:cubicBezTo>
                    <a:pt x="775" y="138"/>
                    <a:pt x="728" y="80"/>
                    <a:pt x="752" y="61"/>
                  </a:cubicBezTo>
                  <a:cubicBezTo>
                    <a:pt x="776" y="42"/>
                    <a:pt x="879" y="55"/>
                    <a:pt x="912" y="53"/>
                  </a:cubicBez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29182" name="Oval 30"/>
          <p:cNvSpPr>
            <a:spLocks noChangeArrowheads="1"/>
          </p:cNvSpPr>
          <p:nvPr/>
        </p:nvSpPr>
        <p:spPr bwMode="auto">
          <a:xfrm>
            <a:off x="3505200" y="5486400"/>
            <a:ext cx="12192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29183" name="AutoShape 31"/>
          <p:cNvSpPr>
            <a:spLocks/>
          </p:cNvSpPr>
          <p:nvPr/>
        </p:nvSpPr>
        <p:spPr bwMode="auto">
          <a:xfrm>
            <a:off x="6172200" y="3276600"/>
            <a:ext cx="1828800" cy="838200"/>
          </a:xfrm>
          <a:prstGeom prst="borderCallout2">
            <a:avLst>
              <a:gd name="adj1" fmla="val 13634"/>
              <a:gd name="adj2" fmla="val -4167"/>
              <a:gd name="adj3" fmla="val 13634"/>
              <a:gd name="adj4" fmla="val -27171"/>
              <a:gd name="adj5" fmla="val 259657"/>
              <a:gd name="adj6" fmla="val -10104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调用析造函数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减去货物重量</a:t>
            </a:r>
            <a:endParaRPr lang="zh-CN" altLang="en-US" sz="1800" b="1">
              <a:latin typeface="宋体" pitchFamily="2" charset="-122"/>
            </a:endParaRPr>
          </a:p>
        </p:txBody>
      </p:sp>
      <p:grpSp>
        <p:nvGrpSpPr>
          <p:cNvPr id="226311" name="Group 32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26315" name="Rectangle 33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549</a:t>
              </a:r>
            </a:p>
          </p:txBody>
        </p:sp>
        <p:sp>
          <p:nvSpPr>
            <p:cNvPr id="226316" name="Text Box 34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1329187" name="Rectangle 35"/>
          <p:cNvSpPr>
            <a:spLocks noChangeArrowheads="1"/>
          </p:cNvSpPr>
          <p:nvPr/>
        </p:nvSpPr>
        <p:spPr bwMode="auto">
          <a:xfrm>
            <a:off x="1219200" y="3886200"/>
            <a:ext cx="4694238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0000FF"/>
                </a:solidFill>
              </a:rPr>
              <a:t>Goods :: ~ Goods() { total_weight -= weight ; }</a:t>
            </a:r>
          </a:p>
        </p:txBody>
      </p:sp>
      <p:sp>
        <p:nvSpPr>
          <p:cNvPr id="226313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6.3.2  </a:t>
            </a:r>
            <a:r>
              <a:rPr lang="zh-CN" altLang="en-US" smtClean="0"/>
              <a:t>静态成员</a:t>
            </a:r>
          </a:p>
        </p:txBody>
      </p:sp>
      <p:sp>
        <p:nvSpPr>
          <p:cNvPr id="226314" name="Rectangle 38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2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32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2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182" grpId="0" animBg="1"/>
      <p:bldP spid="1329183" grpId="0" animBg="1" autoUpdateAnimBg="0"/>
      <p:bldP spid="1329187" grpId="0" animBg="1" autoUpdateAnimBg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Goods *q = f ;  f = f -&gt; next ;  </a:t>
            </a:r>
            <a:r>
              <a:rPr lang="en-US" altLang="zh-CN" sz="1800" b="1">
                <a:solidFill>
                  <a:srgbClr val="0000FF"/>
                </a:solidFill>
              </a:rPr>
              <a:t>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27332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27341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sp>
          <p:nvSpPr>
            <p:cNvPr id="227342" name="Text Box 6"/>
            <p:cNvSpPr txBox="1">
              <a:spLocks noChangeArrowheads="1"/>
            </p:cNvSpPr>
            <p:nvPr/>
          </p:nvSpPr>
          <p:spPr bwMode="auto">
            <a:xfrm>
              <a:off x="1108" y="816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27343" name="Text Box 7"/>
            <p:cNvSpPr txBox="1">
              <a:spLocks noChangeArrowheads="1"/>
            </p:cNvSpPr>
            <p:nvPr/>
          </p:nvSpPr>
          <p:spPr bwMode="auto">
            <a:xfrm>
              <a:off x="4276" y="637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227344" name="Text Box 8"/>
            <p:cNvSpPr txBox="1">
              <a:spLocks noChangeArrowheads="1"/>
            </p:cNvSpPr>
            <p:nvPr/>
          </p:nvSpPr>
          <p:spPr bwMode="auto">
            <a:xfrm>
              <a:off x="956" y="91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27345" name="Rectangle 9"/>
            <p:cNvSpPr>
              <a:spLocks noChangeArrowheads="1"/>
            </p:cNvSpPr>
            <p:nvPr/>
          </p:nvSpPr>
          <p:spPr bwMode="auto">
            <a:xfrm>
              <a:off x="2240" y="100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7346" name="Line 10"/>
            <p:cNvSpPr>
              <a:spLocks noChangeShapeType="1"/>
            </p:cNvSpPr>
            <p:nvPr/>
          </p:nvSpPr>
          <p:spPr bwMode="auto">
            <a:xfrm>
              <a:off x="2544" y="10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47" name="Rectangle 11"/>
            <p:cNvSpPr>
              <a:spLocks noChangeArrowheads="1"/>
            </p:cNvSpPr>
            <p:nvPr/>
          </p:nvSpPr>
          <p:spPr bwMode="auto">
            <a:xfrm>
              <a:off x="2864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7348" name="Line 12"/>
            <p:cNvSpPr>
              <a:spLocks noChangeShapeType="1"/>
            </p:cNvSpPr>
            <p:nvPr/>
          </p:nvSpPr>
          <p:spPr bwMode="auto">
            <a:xfrm>
              <a:off x="31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49" name="Line 13"/>
            <p:cNvSpPr>
              <a:spLocks noChangeShapeType="1"/>
            </p:cNvSpPr>
            <p:nvPr/>
          </p:nvSpPr>
          <p:spPr bwMode="auto">
            <a:xfrm>
              <a:off x="2624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50" name="Rectangle 14"/>
            <p:cNvSpPr>
              <a:spLocks noChangeArrowheads="1"/>
            </p:cNvSpPr>
            <p:nvPr/>
          </p:nvSpPr>
          <p:spPr bwMode="auto">
            <a:xfrm>
              <a:off x="3488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27351" name="Line 15"/>
            <p:cNvSpPr>
              <a:spLocks noChangeShapeType="1"/>
            </p:cNvSpPr>
            <p:nvPr/>
          </p:nvSpPr>
          <p:spPr bwMode="auto">
            <a:xfrm>
              <a:off x="3792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52" name="Line 16"/>
            <p:cNvSpPr>
              <a:spLocks noChangeShapeType="1"/>
            </p:cNvSpPr>
            <p:nvPr/>
          </p:nvSpPr>
          <p:spPr bwMode="auto">
            <a:xfrm>
              <a:off x="3248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53" name="Rectangle 17"/>
            <p:cNvSpPr>
              <a:spLocks noChangeArrowheads="1"/>
            </p:cNvSpPr>
            <p:nvPr/>
          </p:nvSpPr>
          <p:spPr bwMode="auto">
            <a:xfrm>
              <a:off x="1616" y="990"/>
              <a:ext cx="43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27354" name="Line 18"/>
            <p:cNvSpPr>
              <a:spLocks noChangeShapeType="1"/>
            </p:cNvSpPr>
            <p:nvPr/>
          </p:nvSpPr>
          <p:spPr bwMode="auto">
            <a:xfrm>
              <a:off x="1920" y="99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55" name="Line 19"/>
            <p:cNvSpPr>
              <a:spLocks noChangeShapeType="1"/>
            </p:cNvSpPr>
            <p:nvPr/>
          </p:nvSpPr>
          <p:spPr bwMode="auto">
            <a:xfrm>
              <a:off x="2000" y="106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7356" name="Group 20"/>
            <p:cNvGrpSpPr>
              <a:grpSpLocks/>
            </p:cNvGrpSpPr>
            <p:nvPr/>
          </p:nvGrpSpPr>
          <p:grpSpPr bwMode="auto">
            <a:xfrm>
              <a:off x="3888" y="637"/>
              <a:ext cx="380" cy="371"/>
              <a:chOff x="2692" y="685"/>
              <a:chExt cx="188" cy="371"/>
            </a:xfrm>
          </p:grpSpPr>
          <p:sp>
            <p:nvSpPr>
              <p:cNvPr id="227364" name="Line 21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65" name="Text Box 22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  <p:grpSp>
          <p:nvGrpSpPr>
            <p:cNvPr id="227357" name="Group 23"/>
            <p:cNvGrpSpPr>
              <a:grpSpLocks/>
            </p:cNvGrpSpPr>
            <p:nvPr/>
          </p:nvGrpSpPr>
          <p:grpSpPr bwMode="auto">
            <a:xfrm>
              <a:off x="3840" y="1008"/>
              <a:ext cx="672" cy="144"/>
              <a:chOff x="3840" y="1205"/>
              <a:chExt cx="672" cy="144"/>
            </a:xfrm>
          </p:grpSpPr>
          <p:sp>
            <p:nvSpPr>
              <p:cNvPr id="227362" name="Rectangle 24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27363" name="Line 25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7358" name="Line 26"/>
            <p:cNvSpPr>
              <a:spLocks noChangeShapeType="1"/>
            </p:cNvSpPr>
            <p:nvPr/>
          </p:nvSpPr>
          <p:spPr bwMode="auto">
            <a:xfrm>
              <a:off x="43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59" name="Line 27"/>
            <p:cNvSpPr>
              <a:spLocks noChangeShapeType="1"/>
            </p:cNvSpPr>
            <p:nvPr/>
          </p:nvSpPr>
          <p:spPr bwMode="auto">
            <a:xfrm>
              <a:off x="1824" y="755"/>
              <a:ext cx="0" cy="24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60" name="Text Box 28"/>
            <p:cNvSpPr txBox="1">
              <a:spLocks noChangeArrowheads="1"/>
            </p:cNvSpPr>
            <p:nvPr/>
          </p:nvSpPr>
          <p:spPr bwMode="auto">
            <a:xfrm>
              <a:off x="1832" y="624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q</a:t>
              </a:r>
            </a:p>
          </p:txBody>
        </p:sp>
        <p:sp>
          <p:nvSpPr>
            <p:cNvPr id="227361" name="Freeform 29"/>
            <p:cNvSpPr>
              <a:spLocks/>
            </p:cNvSpPr>
            <p:nvPr/>
          </p:nvSpPr>
          <p:spPr bwMode="auto">
            <a:xfrm>
              <a:off x="1344" y="1056"/>
              <a:ext cx="912" cy="240"/>
            </a:xfrm>
            <a:custGeom>
              <a:avLst/>
              <a:gdLst>
                <a:gd name="T0" fmla="*/ 0 w 912"/>
                <a:gd name="T1" fmla="*/ 5 h 240"/>
                <a:gd name="T2" fmla="*/ 96 w 912"/>
                <a:gd name="T3" fmla="*/ 5 h 240"/>
                <a:gd name="T4" fmla="*/ 160 w 912"/>
                <a:gd name="T5" fmla="*/ 37 h 240"/>
                <a:gd name="T6" fmla="*/ 192 w 912"/>
                <a:gd name="T7" fmla="*/ 205 h 240"/>
                <a:gd name="T8" fmla="*/ 480 w 912"/>
                <a:gd name="T9" fmla="*/ 237 h 240"/>
                <a:gd name="T10" fmla="*/ 712 w 912"/>
                <a:gd name="T11" fmla="*/ 221 h 240"/>
                <a:gd name="T12" fmla="*/ 768 w 912"/>
                <a:gd name="T13" fmla="*/ 165 h 240"/>
                <a:gd name="T14" fmla="*/ 752 w 912"/>
                <a:gd name="T15" fmla="*/ 61 h 240"/>
                <a:gd name="T16" fmla="*/ 912 w 912"/>
                <a:gd name="T17" fmla="*/ 53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2"/>
                <a:gd name="T28" fmla="*/ 0 h 240"/>
                <a:gd name="T29" fmla="*/ 912 w 912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2" h="240">
                  <a:moveTo>
                    <a:pt x="0" y="5"/>
                  </a:moveTo>
                  <a:cubicBezTo>
                    <a:pt x="36" y="5"/>
                    <a:pt x="69" y="0"/>
                    <a:pt x="96" y="5"/>
                  </a:cubicBezTo>
                  <a:cubicBezTo>
                    <a:pt x="123" y="10"/>
                    <a:pt x="144" y="4"/>
                    <a:pt x="160" y="37"/>
                  </a:cubicBezTo>
                  <a:cubicBezTo>
                    <a:pt x="176" y="70"/>
                    <a:pt x="139" y="172"/>
                    <a:pt x="192" y="205"/>
                  </a:cubicBezTo>
                  <a:cubicBezTo>
                    <a:pt x="245" y="238"/>
                    <a:pt x="393" y="234"/>
                    <a:pt x="480" y="237"/>
                  </a:cubicBezTo>
                  <a:cubicBezTo>
                    <a:pt x="567" y="240"/>
                    <a:pt x="664" y="233"/>
                    <a:pt x="712" y="221"/>
                  </a:cubicBezTo>
                  <a:cubicBezTo>
                    <a:pt x="760" y="209"/>
                    <a:pt x="761" y="192"/>
                    <a:pt x="768" y="165"/>
                  </a:cubicBezTo>
                  <a:cubicBezTo>
                    <a:pt x="775" y="138"/>
                    <a:pt x="728" y="80"/>
                    <a:pt x="752" y="61"/>
                  </a:cubicBezTo>
                  <a:cubicBezTo>
                    <a:pt x="776" y="42"/>
                    <a:pt x="879" y="55"/>
                    <a:pt x="912" y="53"/>
                  </a:cubicBez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7333" name="Oval 30"/>
          <p:cNvSpPr>
            <a:spLocks noChangeArrowheads="1"/>
          </p:cNvSpPr>
          <p:nvPr/>
        </p:nvSpPr>
        <p:spPr bwMode="auto">
          <a:xfrm>
            <a:off x="3505200" y="5486400"/>
            <a:ext cx="12192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7334" name="AutoShape 31"/>
          <p:cNvSpPr>
            <a:spLocks/>
          </p:cNvSpPr>
          <p:nvPr/>
        </p:nvSpPr>
        <p:spPr bwMode="auto">
          <a:xfrm>
            <a:off x="6172200" y="3276600"/>
            <a:ext cx="1828800" cy="838200"/>
          </a:xfrm>
          <a:prstGeom prst="borderCallout2">
            <a:avLst>
              <a:gd name="adj1" fmla="val 13634"/>
              <a:gd name="adj2" fmla="val -4167"/>
              <a:gd name="adj3" fmla="val 13634"/>
              <a:gd name="adj4" fmla="val -27171"/>
              <a:gd name="adj5" fmla="val 259657"/>
              <a:gd name="adj6" fmla="val -10104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调用析造函数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减去货物重量</a:t>
            </a:r>
            <a:endParaRPr lang="zh-CN" altLang="en-US" sz="1800" b="1">
              <a:latin typeface="宋体" pitchFamily="2" charset="-122"/>
            </a:endParaRPr>
          </a:p>
        </p:txBody>
      </p:sp>
      <p:grpSp>
        <p:nvGrpSpPr>
          <p:cNvPr id="227335" name="Group 32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1330209" name="Rectangle 33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499</a:t>
              </a:r>
            </a:p>
          </p:txBody>
        </p:sp>
        <p:sp>
          <p:nvSpPr>
            <p:cNvPr id="227340" name="Text Box 34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27336" name="Rectangle 35"/>
          <p:cNvSpPr>
            <a:spLocks noChangeArrowheads="1"/>
          </p:cNvSpPr>
          <p:nvPr/>
        </p:nvSpPr>
        <p:spPr bwMode="auto">
          <a:xfrm>
            <a:off x="1219200" y="3886200"/>
            <a:ext cx="4694238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0000FF"/>
                </a:solidFill>
              </a:rPr>
              <a:t>Goods :: ~ Goods() { total_weight -= weight ; }</a:t>
            </a:r>
          </a:p>
        </p:txBody>
      </p:sp>
      <p:sp>
        <p:nvSpPr>
          <p:cNvPr id="227337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mtClean="0"/>
              <a:t>6.3.2  </a:t>
            </a:r>
            <a:r>
              <a:rPr lang="zh-CN" altLang="en-US" smtClean="0"/>
              <a:t>静态成员</a:t>
            </a:r>
          </a:p>
        </p:txBody>
      </p:sp>
      <p:sp>
        <p:nvSpPr>
          <p:cNvPr id="227338" name="Rectangle 38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Goods *q = f ;  f = f -&gt; next ;  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28356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28362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sp>
          <p:nvSpPr>
            <p:cNvPr id="228363" name="Text Box 6"/>
            <p:cNvSpPr txBox="1">
              <a:spLocks noChangeArrowheads="1"/>
            </p:cNvSpPr>
            <p:nvPr/>
          </p:nvSpPr>
          <p:spPr bwMode="auto">
            <a:xfrm>
              <a:off x="1692" y="816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28364" name="Text Box 7"/>
            <p:cNvSpPr txBox="1">
              <a:spLocks noChangeArrowheads="1"/>
            </p:cNvSpPr>
            <p:nvPr/>
          </p:nvSpPr>
          <p:spPr bwMode="auto">
            <a:xfrm>
              <a:off x="4276" y="637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228365" name="Text Box 8"/>
            <p:cNvSpPr txBox="1">
              <a:spLocks noChangeArrowheads="1"/>
            </p:cNvSpPr>
            <p:nvPr/>
          </p:nvSpPr>
          <p:spPr bwMode="auto">
            <a:xfrm>
              <a:off x="1540" y="91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28366" name="Rectangle 9"/>
            <p:cNvSpPr>
              <a:spLocks noChangeArrowheads="1"/>
            </p:cNvSpPr>
            <p:nvPr/>
          </p:nvSpPr>
          <p:spPr bwMode="auto">
            <a:xfrm>
              <a:off x="2240" y="100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8367" name="Line 10"/>
            <p:cNvSpPr>
              <a:spLocks noChangeShapeType="1"/>
            </p:cNvSpPr>
            <p:nvPr/>
          </p:nvSpPr>
          <p:spPr bwMode="auto">
            <a:xfrm>
              <a:off x="2544" y="10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8368" name="Rectangle 11"/>
            <p:cNvSpPr>
              <a:spLocks noChangeArrowheads="1"/>
            </p:cNvSpPr>
            <p:nvPr/>
          </p:nvSpPr>
          <p:spPr bwMode="auto">
            <a:xfrm>
              <a:off x="2864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8369" name="Line 12"/>
            <p:cNvSpPr>
              <a:spLocks noChangeShapeType="1"/>
            </p:cNvSpPr>
            <p:nvPr/>
          </p:nvSpPr>
          <p:spPr bwMode="auto">
            <a:xfrm>
              <a:off x="31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8370" name="Line 13"/>
            <p:cNvSpPr>
              <a:spLocks noChangeShapeType="1"/>
            </p:cNvSpPr>
            <p:nvPr/>
          </p:nvSpPr>
          <p:spPr bwMode="auto">
            <a:xfrm>
              <a:off x="2624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8371" name="Rectangle 14"/>
            <p:cNvSpPr>
              <a:spLocks noChangeArrowheads="1"/>
            </p:cNvSpPr>
            <p:nvPr/>
          </p:nvSpPr>
          <p:spPr bwMode="auto">
            <a:xfrm>
              <a:off x="3488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28372" name="Line 15"/>
            <p:cNvSpPr>
              <a:spLocks noChangeShapeType="1"/>
            </p:cNvSpPr>
            <p:nvPr/>
          </p:nvSpPr>
          <p:spPr bwMode="auto">
            <a:xfrm>
              <a:off x="3792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8373" name="Line 16"/>
            <p:cNvSpPr>
              <a:spLocks noChangeShapeType="1"/>
            </p:cNvSpPr>
            <p:nvPr/>
          </p:nvSpPr>
          <p:spPr bwMode="auto">
            <a:xfrm>
              <a:off x="3248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8374" name="Line 17"/>
            <p:cNvSpPr>
              <a:spLocks noChangeShapeType="1"/>
            </p:cNvSpPr>
            <p:nvPr/>
          </p:nvSpPr>
          <p:spPr bwMode="auto">
            <a:xfrm>
              <a:off x="2000" y="106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8375" name="Group 18"/>
            <p:cNvGrpSpPr>
              <a:grpSpLocks/>
            </p:cNvGrpSpPr>
            <p:nvPr/>
          </p:nvGrpSpPr>
          <p:grpSpPr bwMode="auto">
            <a:xfrm>
              <a:off x="3888" y="637"/>
              <a:ext cx="380" cy="371"/>
              <a:chOff x="2692" y="685"/>
              <a:chExt cx="188" cy="371"/>
            </a:xfrm>
          </p:grpSpPr>
          <p:sp>
            <p:nvSpPr>
              <p:cNvPr id="228380" name="Line 19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381" name="Text Box 20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  <p:grpSp>
          <p:nvGrpSpPr>
            <p:cNvPr id="228376" name="Group 21"/>
            <p:cNvGrpSpPr>
              <a:grpSpLocks/>
            </p:cNvGrpSpPr>
            <p:nvPr/>
          </p:nvGrpSpPr>
          <p:grpSpPr bwMode="auto">
            <a:xfrm>
              <a:off x="3840" y="1008"/>
              <a:ext cx="672" cy="144"/>
              <a:chOff x="3840" y="1205"/>
              <a:chExt cx="672" cy="144"/>
            </a:xfrm>
          </p:grpSpPr>
          <p:sp>
            <p:nvSpPr>
              <p:cNvPr id="228378" name="Rectangle 22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28379" name="Line 23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8377" name="Line 24"/>
            <p:cNvSpPr>
              <a:spLocks noChangeShapeType="1"/>
            </p:cNvSpPr>
            <p:nvPr/>
          </p:nvSpPr>
          <p:spPr bwMode="auto">
            <a:xfrm>
              <a:off x="43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8357" name="Group 25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1331226" name="Rectangle 26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499</a:t>
              </a:r>
            </a:p>
          </p:txBody>
        </p:sp>
        <p:sp>
          <p:nvSpPr>
            <p:cNvPr id="228361" name="Text Box 27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28358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mtClean="0"/>
              <a:t>6.3.2  </a:t>
            </a:r>
            <a:r>
              <a:rPr lang="zh-CN" altLang="en-US" smtClean="0"/>
              <a:t>静态成员</a:t>
            </a:r>
          </a:p>
        </p:txBody>
      </p:sp>
      <p:sp>
        <p:nvSpPr>
          <p:cNvPr id="228359" name="Rectangle 30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Text Box 2"/>
          <p:cNvSpPr txBox="1">
            <a:spLocks noChangeArrowheads="1"/>
          </p:cNvSpPr>
          <p:nvPr/>
        </p:nvSpPr>
        <p:spPr bwMode="auto">
          <a:xfrm>
            <a:off x="838200" y="476250"/>
            <a:ext cx="74676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 int main()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{ Goods * front = NULL , * rear = NULL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 ;  int  choice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do 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  { cout &lt;&lt; "Please choice:\n"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     cout &lt;&lt; "Key in 1 is purchase,\nKey in 2 is sale,\nKey in 0 is over.\n"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     cin &gt;&gt; choice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      switch ( choice )		</a:t>
            </a:r>
            <a:r>
              <a:rPr lang="en-US" altLang="zh-CN" sz="1800" i="1">
                <a:solidFill>
                  <a:srgbClr val="006600"/>
                </a:solidFill>
              </a:rPr>
              <a:t>// </a:t>
            </a:r>
            <a:r>
              <a:rPr lang="zh-CN" altLang="en-US" sz="1800" i="1">
                <a:solidFill>
                  <a:srgbClr val="006600"/>
                </a:solidFill>
              </a:rPr>
              <a:t>操作选择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/>
              <a:t>	      </a:t>
            </a:r>
            <a:r>
              <a:rPr lang="en-US" altLang="zh-CN" sz="1800"/>
              <a:t>{ case 1 :                                               </a:t>
            </a:r>
            <a:r>
              <a:rPr lang="en-US" altLang="zh-CN" sz="1800" i="1">
                <a:solidFill>
                  <a:srgbClr val="006600"/>
                </a:solidFill>
              </a:rPr>
              <a:t>// </a:t>
            </a:r>
            <a:r>
              <a:rPr lang="zh-CN" altLang="en-US" sz="1800" i="1">
                <a:solidFill>
                  <a:srgbClr val="006600"/>
                </a:solidFill>
              </a:rPr>
              <a:t>键入</a:t>
            </a:r>
            <a:r>
              <a:rPr lang="en-US" altLang="zh-CN" sz="1800" i="1">
                <a:solidFill>
                  <a:srgbClr val="006600"/>
                </a:solidFill>
              </a:rPr>
              <a:t>1</a:t>
            </a:r>
            <a:r>
              <a:rPr lang="zh-CN" altLang="en-US" sz="1800" i="1">
                <a:solidFill>
                  <a:srgbClr val="006600"/>
                </a:solidFill>
              </a:rPr>
              <a:t>，购进</a:t>
            </a:r>
            <a:r>
              <a:rPr lang="en-US" altLang="zh-CN" sz="1800" i="1">
                <a:solidFill>
                  <a:srgbClr val="006600"/>
                </a:solidFill>
              </a:rPr>
              <a:t>1</a:t>
            </a:r>
            <a:r>
              <a:rPr lang="zh-CN" altLang="en-US" sz="1800" i="1">
                <a:solidFill>
                  <a:srgbClr val="006600"/>
                </a:solidFill>
              </a:rPr>
              <a:t>箱货物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/>
              <a:t>	 	    </a:t>
            </a:r>
            <a:r>
              <a:rPr lang="en-US" altLang="zh-CN" sz="1800"/>
              <a:t>{  cout &lt;&lt; "Input weight: "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                     cin &gt;&gt; w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	                purchase( front, rear, w ) ;          </a:t>
            </a:r>
            <a:r>
              <a:rPr lang="en-US" altLang="zh-CN" sz="1800" i="1">
                <a:solidFill>
                  <a:srgbClr val="006600"/>
                </a:solidFill>
              </a:rPr>
              <a:t>// </a:t>
            </a:r>
            <a:r>
              <a:rPr lang="zh-CN" altLang="en-US" sz="1800" i="1">
                <a:solidFill>
                  <a:srgbClr val="006600"/>
                </a:solidFill>
              </a:rPr>
              <a:t>从表尾插入</a:t>
            </a:r>
            <a:r>
              <a:rPr lang="en-US" altLang="zh-CN" sz="1800" i="1">
                <a:solidFill>
                  <a:srgbClr val="006600"/>
                </a:solidFill>
              </a:rPr>
              <a:t>1</a:t>
            </a:r>
            <a:r>
              <a:rPr lang="zh-CN" altLang="en-US" sz="1800" i="1">
                <a:solidFill>
                  <a:srgbClr val="006600"/>
                </a:solidFill>
              </a:rPr>
              <a:t>个结点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/>
              <a:t>	                </a:t>
            </a:r>
            <a:r>
              <a:rPr lang="en-US" altLang="zh-CN" sz="1800"/>
              <a:t>break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		    }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             case 2 : 		            </a:t>
            </a:r>
            <a:r>
              <a:rPr lang="en-US" altLang="zh-CN" sz="1800" i="1">
                <a:solidFill>
                  <a:srgbClr val="006600"/>
                </a:solidFill>
              </a:rPr>
              <a:t>// </a:t>
            </a:r>
            <a:r>
              <a:rPr lang="zh-CN" altLang="en-US" sz="1800" i="1">
                <a:solidFill>
                  <a:srgbClr val="006600"/>
                </a:solidFill>
              </a:rPr>
              <a:t>键入</a:t>
            </a:r>
            <a:r>
              <a:rPr lang="en-US" altLang="zh-CN" sz="1800" i="1">
                <a:solidFill>
                  <a:srgbClr val="006600"/>
                </a:solidFill>
              </a:rPr>
              <a:t>2</a:t>
            </a:r>
            <a:r>
              <a:rPr lang="zh-CN" altLang="en-US" sz="1800" i="1">
                <a:solidFill>
                  <a:srgbClr val="006600"/>
                </a:solidFill>
              </a:rPr>
              <a:t>，售出</a:t>
            </a:r>
            <a:r>
              <a:rPr lang="en-US" altLang="zh-CN" sz="1800" i="1">
                <a:solidFill>
                  <a:srgbClr val="006600"/>
                </a:solidFill>
              </a:rPr>
              <a:t>1</a:t>
            </a:r>
            <a:r>
              <a:rPr lang="zh-CN" altLang="en-US" sz="1800" i="1">
                <a:solidFill>
                  <a:srgbClr val="006600"/>
                </a:solidFill>
              </a:rPr>
              <a:t>箱货物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/>
              <a:t>		   </a:t>
            </a:r>
            <a:r>
              <a:rPr lang="en-US" altLang="zh-CN" sz="1800"/>
              <a:t>{ sale( front, rear ) ;    break ; }       </a:t>
            </a:r>
            <a:r>
              <a:rPr lang="en-US" altLang="zh-CN" sz="1800" i="1">
                <a:solidFill>
                  <a:srgbClr val="006600"/>
                </a:solidFill>
              </a:rPr>
              <a:t>// </a:t>
            </a:r>
            <a:r>
              <a:rPr lang="zh-CN" altLang="en-US" sz="1800" i="1">
                <a:solidFill>
                  <a:srgbClr val="006600"/>
                </a:solidFill>
              </a:rPr>
              <a:t>从表头删除</a:t>
            </a:r>
            <a:r>
              <a:rPr lang="en-US" altLang="zh-CN" sz="1800" i="1">
                <a:solidFill>
                  <a:srgbClr val="006600"/>
                </a:solidFill>
              </a:rPr>
              <a:t>1</a:t>
            </a:r>
            <a:r>
              <a:rPr lang="zh-CN" altLang="en-US" sz="1800" i="1">
                <a:solidFill>
                  <a:srgbClr val="006600"/>
                </a:solidFill>
              </a:rPr>
              <a:t>个结点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/>
              <a:t>                   </a:t>
            </a:r>
            <a:r>
              <a:rPr lang="en-US" altLang="zh-CN" sz="1800"/>
              <a:t>case 0 :  break ; 		            </a:t>
            </a:r>
            <a:r>
              <a:rPr lang="en-US" altLang="zh-CN" sz="1800" i="1">
                <a:solidFill>
                  <a:srgbClr val="006600"/>
                </a:solidFill>
              </a:rPr>
              <a:t>// </a:t>
            </a:r>
            <a:r>
              <a:rPr lang="zh-CN" altLang="en-US" sz="1800" i="1">
                <a:solidFill>
                  <a:srgbClr val="006600"/>
                </a:solidFill>
              </a:rPr>
              <a:t>键入</a:t>
            </a:r>
            <a:r>
              <a:rPr lang="en-US" altLang="zh-CN" sz="1800" i="1">
                <a:solidFill>
                  <a:srgbClr val="006600"/>
                </a:solidFill>
              </a:rPr>
              <a:t>0</a:t>
            </a:r>
            <a:r>
              <a:rPr lang="zh-CN" altLang="en-US" sz="1800" i="1">
                <a:solidFill>
                  <a:srgbClr val="006600"/>
                </a:solidFill>
              </a:rPr>
              <a:t>，结束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/>
              <a:t>                </a:t>
            </a:r>
            <a:r>
              <a:rPr lang="en-US" altLang="zh-CN" sz="1800"/>
              <a:t>}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    cout &lt;&lt; "Now total weight is:" &lt;&lt; Goods::TotalWeight() &lt;&lt; endl ; 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 } while ( choice )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}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6.3.2  </a:t>
            </a:r>
            <a:r>
              <a:rPr lang="zh-CN" altLang="en-US" smtClean="0"/>
              <a:t>静态成员</a:t>
            </a:r>
          </a:p>
        </p:txBody>
      </p:sp>
      <p:sp>
        <p:nvSpPr>
          <p:cNvPr id="229380" name="Rectangle 5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26" grpId="0" autoUpdateAnimBg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ChangeArrowheads="1"/>
          </p:cNvSpPr>
          <p:nvPr/>
        </p:nvSpPr>
        <p:spPr bwMode="auto">
          <a:xfrm>
            <a:off x="687388" y="68580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6.3.3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友元</a:t>
            </a:r>
          </a:p>
        </p:txBody>
      </p:sp>
      <p:sp>
        <p:nvSpPr>
          <p:cNvPr id="1333251" name="Text Box 3"/>
          <p:cNvSpPr txBox="1">
            <a:spLocks noChangeArrowheads="1"/>
          </p:cNvSpPr>
          <p:nvPr/>
        </p:nvSpPr>
        <p:spPr bwMode="auto">
          <a:xfrm>
            <a:off x="1219200" y="1646238"/>
            <a:ext cx="731520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友元是对类操作的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辅助手段。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友元能够引用类中本来被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隐蔽的信息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使用友元目的是基于程序的运行效率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运算符重载的某些场合需要使用友元</a:t>
            </a:r>
            <a:endParaRPr lang="zh-CN" altLang="en-US" sz="2000" b="1">
              <a:solidFill>
                <a:srgbClr val="FF3300"/>
              </a:solidFill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友元可以是函数，也可以是类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友元关系是非传递的。即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Y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是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X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的友元，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Z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是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Y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的友元，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但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Z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不一定是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X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的友元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33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50" grpId="0" autoUpdateAnimBg="0"/>
      <p:bldP spid="1333251" grpId="0" autoUpdateAnimBg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Text Box 2"/>
          <p:cNvSpPr txBox="1">
            <a:spLocks noChangeArrowheads="1"/>
          </p:cNvSpPr>
          <p:nvPr/>
        </p:nvSpPr>
        <p:spPr bwMode="auto">
          <a:xfrm>
            <a:off x="990600" y="981075"/>
            <a:ext cx="45720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class  A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{ private: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 int  i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 friend void FriendFun(A * , int) ;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public: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void MemberFun(int)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}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…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void FriendFun( A * ptr , int x  )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{ ptr -&gt; i = x ; } ;  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void A:: MemberFun( int x )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{ i = x ; } ;</a:t>
            </a:r>
          </a:p>
        </p:txBody>
      </p:sp>
      <p:sp>
        <p:nvSpPr>
          <p:cNvPr id="1334275" name="Rectangle 3"/>
          <p:cNvSpPr>
            <a:spLocks noChangeArrowheads="1"/>
          </p:cNvSpPr>
          <p:nvPr/>
        </p:nvSpPr>
        <p:spPr bwMode="auto">
          <a:xfrm>
            <a:off x="5867400" y="404813"/>
            <a:ext cx="283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1. 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友元函数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</a:endParaRP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74" grpId="0" autoUpdateAnimBg="0"/>
      <p:bldP spid="1334275" grpId="0" autoUpdateAnimBg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9"/>
          <p:cNvSpPr txBox="1">
            <a:spLocks noChangeArrowheads="1"/>
          </p:cNvSpPr>
          <p:nvPr/>
        </p:nvSpPr>
        <p:spPr bwMode="auto">
          <a:xfrm>
            <a:off x="990600" y="981075"/>
            <a:ext cx="45720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class  A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{ private: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 int  i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 </a:t>
            </a:r>
            <a:r>
              <a:rPr lang="en-US" altLang="zh-CN" sz="2000" b="1">
                <a:solidFill>
                  <a:srgbClr val="0000FF"/>
                </a:solidFill>
              </a:rPr>
              <a:t>friend void FriendFun(A * , int) ;</a:t>
            </a:r>
            <a:r>
              <a:rPr lang="en-US" altLang="zh-CN" sz="2000"/>
              <a:t>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public: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void MemberFun(int)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}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…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void FriendFun( A * ptr , int x  )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{ ptr -&gt; i = x ; } ;  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void A:: MemberFun( int x )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{ i = x ; } ;</a:t>
            </a:r>
          </a:p>
        </p:txBody>
      </p:sp>
      <p:sp>
        <p:nvSpPr>
          <p:cNvPr id="1335300" name="AutoShape 4"/>
          <p:cNvSpPr>
            <a:spLocks/>
          </p:cNvSpPr>
          <p:nvPr/>
        </p:nvSpPr>
        <p:spPr bwMode="auto">
          <a:xfrm>
            <a:off x="5791200" y="1133475"/>
            <a:ext cx="2133600" cy="914400"/>
          </a:xfrm>
          <a:prstGeom prst="borderCallout2">
            <a:avLst>
              <a:gd name="adj1" fmla="val 12500"/>
              <a:gd name="adj2" fmla="val -3569"/>
              <a:gd name="adj3" fmla="val 12500"/>
              <a:gd name="adj4" fmla="val -23287"/>
              <a:gd name="adj5" fmla="val 125523"/>
              <a:gd name="adj6" fmla="val -866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说明语句位置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与访问描述无关</a:t>
            </a:r>
          </a:p>
        </p:txBody>
      </p:sp>
      <p:sp>
        <p:nvSpPr>
          <p:cNvPr id="1335301" name="Oval 5"/>
          <p:cNvSpPr>
            <a:spLocks noChangeArrowheads="1"/>
          </p:cNvSpPr>
          <p:nvPr/>
        </p:nvSpPr>
        <p:spPr bwMode="auto">
          <a:xfrm>
            <a:off x="1371600" y="1514475"/>
            <a:ext cx="914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5302" name="Line 6"/>
          <p:cNvSpPr>
            <a:spLocks noChangeShapeType="1"/>
          </p:cNvSpPr>
          <p:nvPr/>
        </p:nvSpPr>
        <p:spPr bwMode="auto">
          <a:xfrm flipV="1">
            <a:off x="2362200" y="1285875"/>
            <a:ext cx="2819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lg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245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  <p:sp>
        <p:nvSpPr>
          <p:cNvPr id="1335306" name="Rectangle 10"/>
          <p:cNvSpPr>
            <a:spLocks noChangeArrowheads="1"/>
          </p:cNvSpPr>
          <p:nvPr/>
        </p:nvSpPr>
        <p:spPr bwMode="auto">
          <a:xfrm>
            <a:off x="5867400" y="404813"/>
            <a:ext cx="283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1. 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友元函数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33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300" grpId="0" animBg="1" autoUpdateAnimBg="0"/>
      <p:bldP spid="1335301" grpId="0" animBg="1"/>
      <p:bldP spid="1335302" grpId="0" animBg="1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8"/>
          <p:cNvSpPr txBox="1">
            <a:spLocks noChangeArrowheads="1"/>
          </p:cNvSpPr>
          <p:nvPr/>
        </p:nvSpPr>
        <p:spPr bwMode="auto">
          <a:xfrm>
            <a:off x="990600" y="981075"/>
            <a:ext cx="45720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class  A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{ private: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 </a:t>
            </a:r>
            <a:r>
              <a:rPr lang="en-US" altLang="zh-CN" sz="2000" b="1" i="1">
                <a:solidFill>
                  <a:schemeClr val="accent2"/>
                </a:solidFill>
              </a:rPr>
              <a:t>int  i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 friend void FriendFun(A * , int) ;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public: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void MemberFun(int)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}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…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void FriendFun(</a:t>
            </a:r>
            <a:r>
              <a:rPr lang="en-US" altLang="zh-CN" sz="2000"/>
              <a:t> </a:t>
            </a:r>
            <a:r>
              <a:rPr lang="en-US" altLang="zh-CN" sz="2000" b="1" i="1">
                <a:solidFill>
                  <a:schemeClr val="accent2"/>
                </a:solidFill>
              </a:rPr>
              <a:t>A * ptr</a:t>
            </a:r>
            <a:r>
              <a:rPr lang="en-US" altLang="zh-CN" sz="2000"/>
              <a:t> </a:t>
            </a:r>
            <a:r>
              <a:rPr lang="en-US" altLang="zh-CN" sz="2000" b="1">
                <a:solidFill>
                  <a:srgbClr val="0000FF"/>
                </a:solidFill>
              </a:rPr>
              <a:t>, int x  )</a:t>
            </a:r>
            <a:r>
              <a:rPr lang="en-US" altLang="zh-CN" sz="2000"/>
              <a:t>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</a:t>
            </a:r>
            <a:r>
              <a:rPr lang="en-US" altLang="zh-CN" sz="2000" b="1">
                <a:solidFill>
                  <a:srgbClr val="0000FF"/>
                </a:solidFill>
              </a:rPr>
              <a:t>{</a:t>
            </a:r>
            <a:r>
              <a:rPr lang="en-US" altLang="zh-CN" sz="2000"/>
              <a:t> </a:t>
            </a:r>
            <a:r>
              <a:rPr lang="en-US" altLang="zh-CN" sz="2000" b="1" i="1">
                <a:solidFill>
                  <a:schemeClr val="accent2"/>
                </a:solidFill>
              </a:rPr>
              <a:t>ptr -&gt; i</a:t>
            </a:r>
            <a:r>
              <a:rPr lang="en-US" altLang="zh-CN" sz="2000"/>
              <a:t> </a:t>
            </a:r>
            <a:r>
              <a:rPr lang="en-US" altLang="zh-CN" sz="2000" b="1">
                <a:solidFill>
                  <a:srgbClr val="0000FF"/>
                </a:solidFill>
              </a:rPr>
              <a:t>= x ; } ;</a:t>
            </a:r>
            <a:r>
              <a:rPr lang="en-US" altLang="zh-CN" sz="2000"/>
              <a:t>  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void A:: MemberFun( int x )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{ i = x ; } ;</a:t>
            </a:r>
          </a:p>
        </p:txBody>
      </p:sp>
      <p:sp>
        <p:nvSpPr>
          <p:cNvPr id="1336324" name="AutoShape 4"/>
          <p:cNvSpPr>
            <a:spLocks/>
          </p:cNvSpPr>
          <p:nvPr/>
        </p:nvSpPr>
        <p:spPr bwMode="auto">
          <a:xfrm>
            <a:off x="5410200" y="2581275"/>
            <a:ext cx="2667000" cy="914400"/>
          </a:xfrm>
          <a:prstGeom prst="borderCallout2">
            <a:avLst>
              <a:gd name="adj1" fmla="val 12500"/>
              <a:gd name="adj2" fmla="val -2856"/>
              <a:gd name="adj3" fmla="val 12500"/>
              <a:gd name="adj4" fmla="val -18810"/>
              <a:gd name="adj5" fmla="val 178301"/>
              <a:gd name="adj6" fmla="val -6976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友元函数通过对象参数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访问私有数据成员</a:t>
            </a:r>
          </a:p>
        </p:txBody>
      </p:sp>
      <p:sp>
        <p:nvSpPr>
          <p:cNvPr id="1336325" name="Line 5"/>
          <p:cNvSpPr>
            <a:spLocks noChangeShapeType="1"/>
          </p:cNvSpPr>
          <p:nvPr/>
        </p:nvSpPr>
        <p:spPr bwMode="auto">
          <a:xfrm>
            <a:off x="2362200" y="2124075"/>
            <a:ext cx="25146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lg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347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  <p:sp>
        <p:nvSpPr>
          <p:cNvPr id="1336329" name="Rectangle 9"/>
          <p:cNvSpPr>
            <a:spLocks noChangeArrowheads="1"/>
          </p:cNvSpPr>
          <p:nvPr/>
        </p:nvSpPr>
        <p:spPr bwMode="auto">
          <a:xfrm>
            <a:off x="5867400" y="404813"/>
            <a:ext cx="283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1. 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友元函数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33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324" grpId="0" animBg="1" autoUpdateAnimBg="0"/>
      <p:bldP spid="1336325" grpId="0" animBg="1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8" name="AutoShape 4"/>
          <p:cNvSpPr>
            <a:spLocks/>
          </p:cNvSpPr>
          <p:nvPr/>
        </p:nvSpPr>
        <p:spPr bwMode="auto">
          <a:xfrm>
            <a:off x="5334000" y="3343275"/>
            <a:ext cx="2667000" cy="914400"/>
          </a:xfrm>
          <a:prstGeom prst="borderCallout2">
            <a:avLst>
              <a:gd name="adj1" fmla="val 12500"/>
              <a:gd name="adj2" fmla="val -2856"/>
              <a:gd name="adj3" fmla="val 12500"/>
              <a:gd name="adj4" fmla="val -31069"/>
              <a:gd name="adj5" fmla="val 236634"/>
              <a:gd name="adj6" fmla="val -121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成员函数通过</a:t>
            </a:r>
            <a:r>
              <a:rPr lang="en-US" altLang="zh-CN" sz="1800" b="1"/>
              <a:t>this</a:t>
            </a:r>
            <a:r>
              <a:rPr lang="zh-CN" altLang="en-US" sz="1800" b="1"/>
              <a:t>指针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在对象上操作</a:t>
            </a:r>
          </a:p>
        </p:txBody>
      </p:sp>
      <p:sp>
        <p:nvSpPr>
          <p:cNvPr id="1337349" name="Line 5"/>
          <p:cNvSpPr>
            <a:spLocks noChangeShapeType="1"/>
          </p:cNvSpPr>
          <p:nvPr/>
        </p:nvSpPr>
        <p:spPr bwMode="auto">
          <a:xfrm>
            <a:off x="2443163" y="2124075"/>
            <a:ext cx="2057400" cy="1295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lg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450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  <p:sp>
        <p:nvSpPr>
          <p:cNvPr id="234501" name="Text Box 9"/>
          <p:cNvSpPr txBox="1">
            <a:spLocks noChangeArrowheads="1"/>
          </p:cNvSpPr>
          <p:nvPr/>
        </p:nvSpPr>
        <p:spPr bwMode="auto">
          <a:xfrm>
            <a:off x="990600" y="981075"/>
            <a:ext cx="45720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class  A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{ private: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 </a:t>
            </a:r>
            <a:r>
              <a:rPr lang="en-US" altLang="zh-CN" sz="2000" b="1" i="1">
                <a:solidFill>
                  <a:schemeClr val="accent2"/>
                </a:solidFill>
              </a:rPr>
              <a:t>int  i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 friend void FriendFun(A * , int) ;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public: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void MemberFun(int)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}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…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void FriendFun( A * ptr , int x  )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{ ptr -&gt; i = x ; } ;  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void A:: MemberFun( int x )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   {</a:t>
            </a:r>
            <a:r>
              <a:rPr lang="en-US" altLang="zh-CN" sz="2000"/>
              <a:t> </a:t>
            </a:r>
            <a:r>
              <a:rPr lang="en-US" altLang="zh-CN" sz="2000" b="1" i="1">
                <a:solidFill>
                  <a:schemeClr val="accent2"/>
                </a:solidFill>
              </a:rPr>
              <a:t>i = x</a:t>
            </a:r>
            <a:r>
              <a:rPr lang="en-US" altLang="zh-CN" sz="2000"/>
              <a:t> </a:t>
            </a:r>
            <a:r>
              <a:rPr lang="en-US" altLang="zh-CN" sz="2000" b="1">
                <a:solidFill>
                  <a:srgbClr val="0000FF"/>
                </a:solidFill>
              </a:rPr>
              <a:t>; } ;</a:t>
            </a:r>
          </a:p>
        </p:txBody>
      </p:sp>
      <p:sp>
        <p:nvSpPr>
          <p:cNvPr id="1337354" name="Rectangle 10"/>
          <p:cNvSpPr>
            <a:spLocks noChangeArrowheads="1"/>
          </p:cNvSpPr>
          <p:nvPr/>
        </p:nvSpPr>
        <p:spPr bwMode="auto">
          <a:xfrm>
            <a:off x="5867400" y="404813"/>
            <a:ext cx="283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1. 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友元函数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5715016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可以写成：</a:t>
            </a:r>
            <a:endParaRPr lang="en-US" altLang="zh-CN" smtClean="0"/>
          </a:p>
          <a:p>
            <a:r>
              <a:rPr lang="en-US" altLang="zh-CN" smtClean="0"/>
              <a:t>this-&gt;i=x;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33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348" grpId="0" animBg="1" autoUpdateAnimBg="0"/>
      <p:bldP spid="13373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114800" y="1752600"/>
            <a:ext cx="45640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rgbClr val="C0C0C0"/>
                </a:solidFill>
              </a:rPr>
              <a:t>类说明的一般形式为：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class </a:t>
            </a:r>
            <a:r>
              <a:rPr lang="zh-CN" altLang="en-US" sz="2000" b="1" i="1">
                <a:solidFill>
                  <a:srgbClr val="C0C0C0"/>
                </a:solidFill>
              </a:rPr>
              <a:t>类名</a:t>
            </a:r>
            <a:endParaRPr lang="zh-CN" altLang="en-US" sz="2000" b="1">
              <a:solidFill>
                <a:srgbClr val="C0C0C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{ public: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公有段数据成员和成员函数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protected: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保护段数据成员和成员函数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private: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私有数据成员和成员函数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} ; </a:t>
            </a:r>
            <a:endParaRPr lang="en-US" altLang="zh-CN" sz="1800"/>
          </a:p>
        </p:txBody>
      </p:sp>
      <p:sp>
        <p:nvSpPr>
          <p:cNvPr id="1150980" name="Text Box 4"/>
          <p:cNvSpPr txBox="1">
            <a:spLocks noChangeArrowheads="1"/>
          </p:cNvSpPr>
          <p:nvPr/>
        </p:nvSpPr>
        <p:spPr bwMode="auto">
          <a:xfrm>
            <a:off x="762000" y="1125538"/>
            <a:ext cx="38385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注：</a:t>
            </a:r>
            <a:endParaRPr lang="zh-CN" altLang="en-US" sz="18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1.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允许已定义类名出现在类的说明中</a:t>
            </a:r>
          </a:p>
        </p:txBody>
      </p:sp>
      <p:sp>
        <p:nvSpPr>
          <p:cNvPr id="1150981" name="Text Box 5"/>
          <p:cNvSpPr txBox="1">
            <a:spLocks noChangeArrowheads="1"/>
          </p:cNvSpPr>
          <p:nvPr/>
        </p:nvSpPr>
        <p:spPr bwMode="auto">
          <a:xfrm>
            <a:off x="762000" y="2003425"/>
            <a:ext cx="5521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2.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类可以无名，用于直接声明对象</a:t>
            </a:r>
          </a:p>
        </p:txBody>
      </p:sp>
      <p:sp>
        <p:nvSpPr>
          <p:cNvPr id="1150982" name="Rectangle 6"/>
          <p:cNvSpPr>
            <a:spLocks noChangeArrowheads="1"/>
          </p:cNvSpPr>
          <p:nvPr/>
        </p:nvSpPr>
        <p:spPr bwMode="auto">
          <a:xfrm>
            <a:off x="1600200" y="2667000"/>
            <a:ext cx="5715000" cy="2036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</a:pPr>
            <a:r>
              <a:rPr lang="zh-CN" altLang="en-US" sz="1800" b="1" i="1">
                <a:solidFill>
                  <a:srgbClr val="0000FF"/>
                </a:solidFill>
              </a:rPr>
              <a:t>例：</a:t>
            </a:r>
            <a:endParaRPr lang="zh-CN" altLang="en-US" sz="1800" b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zh-CN" altLang="en-US" sz="1800" b="1"/>
              <a:t>      </a:t>
            </a:r>
            <a:r>
              <a:rPr lang="en-US" altLang="zh-CN" sz="2000" b="1"/>
              <a:t>class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   {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      ……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    } </a:t>
            </a:r>
            <a:r>
              <a:rPr lang="en-US" altLang="zh-CN" sz="2000" b="1">
                <a:solidFill>
                  <a:schemeClr val="accent2"/>
                </a:solidFill>
              </a:rPr>
              <a:t>mydate</a:t>
            </a:r>
            <a:r>
              <a:rPr lang="en-US" altLang="zh-CN" sz="2000" b="1"/>
              <a:t> ;	</a:t>
            </a:r>
            <a:endParaRPr lang="en-US" altLang="en-US" sz="2000" b="1"/>
          </a:p>
        </p:txBody>
      </p:sp>
      <p:sp>
        <p:nvSpPr>
          <p:cNvPr id="1150983" name="Rectangle 7"/>
          <p:cNvSpPr>
            <a:spLocks noChangeArrowheads="1"/>
          </p:cNvSpPr>
          <p:nvPr/>
        </p:nvSpPr>
        <p:spPr bwMode="auto">
          <a:xfrm>
            <a:off x="3810000" y="4357688"/>
            <a:ext cx="2197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直接</a:t>
            </a:r>
            <a:r>
              <a:rPr lang="zh-CN" altLang="zh-CN" sz="1800" b="1" i="1">
                <a:solidFill>
                  <a:srgbClr val="008000"/>
                </a:solidFill>
              </a:rPr>
              <a:t>声明一个对象</a:t>
            </a:r>
            <a:endParaRPr lang="zh-CN" altLang="en-US" sz="1800" b="1" i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15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81" grpId="0" build="p" autoUpdateAnimBg="0" advAuto="1000"/>
      <p:bldP spid="1150982" grpId="0" animBg="1" autoUpdateAnimBg="0"/>
      <p:bldP spid="1150983" grpId="0" autoUpdateAnimBg="0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2" name="Text Box 4"/>
          <p:cNvSpPr txBox="1">
            <a:spLocks noChangeArrowheads="1"/>
          </p:cNvSpPr>
          <p:nvPr/>
        </p:nvSpPr>
        <p:spPr bwMode="auto">
          <a:xfrm>
            <a:off x="5486400" y="3756025"/>
            <a:ext cx="2819400" cy="1492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70000"/>
              </a:lnSpc>
              <a:defRPr/>
            </a:pPr>
            <a:r>
              <a:rPr lang="en-US" altLang="zh-CN" sz="1800"/>
              <a:t>A Aobj ;</a:t>
            </a:r>
          </a:p>
          <a:p>
            <a:pPr algn="l">
              <a:lnSpc>
                <a:spcPct val="170000"/>
              </a:lnSpc>
              <a:defRPr/>
            </a:pPr>
            <a:r>
              <a:rPr lang="en-US" altLang="zh-CN" sz="1800"/>
              <a:t>FriendFun(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&amp;Aobj</a:t>
            </a:r>
            <a:r>
              <a:rPr lang="en-US" altLang="zh-CN" sz="1800"/>
              <a:t>, 5 ) ;</a:t>
            </a:r>
          </a:p>
          <a:p>
            <a:pPr algn="l">
              <a:lnSpc>
                <a:spcPct val="17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Aobj.</a:t>
            </a:r>
            <a:r>
              <a:rPr lang="en-US" altLang="zh-CN" sz="1800"/>
              <a:t>MemberFun( 5 ) ;</a:t>
            </a:r>
          </a:p>
        </p:txBody>
      </p:sp>
      <p:sp>
        <p:nvSpPr>
          <p:cNvPr id="23552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  <p:sp>
        <p:nvSpPr>
          <p:cNvPr id="1338375" name="Text Box 7"/>
          <p:cNvSpPr txBox="1">
            <a:spLocks noChangeArrowheads="1"/>
          </p:cNvSpPr>
          <p:nvPr/>
        </p:nvSpPr>
        <p:spPr bwMode="auto">
          <a:xfrm>
            <a:off x="990600" y="981075"/>
            <a:ext cx="45720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/>
              <a:t>class  A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/>
              <a:t>   { private: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/>
              <a:t>          </a:t>
            </a:r>
            <a:r>
              <a:rPr lang="en-US" altLang="zh-CN" sz="2000" b="1" i="1">
                <a:solidFill>
                  <a:schemeClr val="accent2"/>
                </a:solidFill>
              </a:rPr>
              <a:t>int  i ;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/>
              <a:t>          friend void FriendFun(A * , int) ; 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/>
              <a:t>      public: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/>
              <a:t>         void MemberFun(int) ;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/>
              <a:t>   } ;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/>
              <a:t>    …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void FriendFun( 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* ptr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int x  )</a:t>
            </a:r>
            <a:r>
              <a:rPr lang="en-US" altLang="zh-CN" sz="2000"/>
              <a:t> 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 i="1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</a:t>
            </a:r>
            <a:r>
              <a:rPr lang="en-US" altLang="zh-CN" sz="2000"/>
              <a:t> </a:t>
            </a:r>
            <a:r>
              <a:rPr lang="en-US" altLang="zh-CN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ptr -&gt; i</a:t>
            </a:r>
            <a:r>
              <a:rPr lang="en-US" altLang="zh-CN" sz="2000"/>
              <a:t>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x ; } ;</a:t>
            </a:r>
            <a:r>
              <a:rPr lang="en-US" altLang="zh-CN" sz="2000" i="1">
                <a:effectLst>
                  <a:outerShdw blurRad="38100" dist="38100" dir="2700000" algn="tl">
                    <a:srgbClr val="FFFFFF"/>
                  </a:outerShdw>
                </a:effectLst>
              </a:rPr>
              <a:t>  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</a:rPr>
              <a:t>void A:: MemberFun( int x ) 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</a:rPr>
              <a:t>     {</a:t>
            </a:r>
            <a:r>
              <a:rPr lang="en-US" altLang="zh-CN" sz="2000"/>
              <a:t> </a:t>
            </a:r>
            <a:r>
              <a:rPr lang="en-US" altLang="zh-CN" sz="2000" b="1">
                <a:solidFill>
                  <a:schemeClr val="accent2"/>
                </a:solidFill>
              </a:rPr>
              <a:t>i </a:t>
            </a:r>
            <a:r>
              <a:rPr lang="en-US" altLang="zh-CN" sz="2000" b="1">
                <a:solidFill>
                  <a:srgbClr val="0000FF"/>
                </a:solidFill>
              </a:rPr>
              <a:t>= x ; } ;</a:t>
            </a:r>
          </a:p>
        </p:txBody>
      </p:sp>
      <p:sp>
        <p:nvSpPr>
          <p:cNvPr id="1338376" name="Rectangle 8"/>
          <p:cNvSpPr>
            <a:spLocks noChangeArrowheads="1"/>
          </p:cNvSpPr>
          <p:nvPr/>
        </p:nvSpPr>
        <p:spPr bwMode="auto">
          <a:xfrm>
            <a:off x="5867400" y="404813"/>
            <a:ext cx="283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1. 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友元函数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372" grpId="0" animBg="1" autoUpdateAnimBg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Text Box 2"/>
          <p:cNvSpPr txBox="1">
            <a:spLocks noChangeArrowheads="1"/>
          </p:cNvSpPr>
          <p:nvPr/>
        </p:nvSpPr>
        <p:spPr bwMode="auto">
          <a:xfrm>
            <a:off x="685800" y="277813"/>
            <a:ext cx="51816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#include&lt;iostream&gt;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using namespace std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#include&lt;math.h&gt;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class Point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{ public: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Point(double xi, double yi) { X = xi ; Y = yi ;}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double GetX() { return X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double GetY() { return Y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friend double Distance ( Point &amp; a, Point &amp; b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private:  double X, Y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}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double Distance(Point &amp; a, Point &amp; b )	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{ double dx = a.X - b.X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double dy = a.Y - b.Y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return sqrt ( dx * dx + dy * dy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{ Point  p1( 3.0, 5.0 ) ,  p2( 4.0, 6.0 )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double  d = Distance ( p1, p2 )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cout &lt;&lt; "This distance is " &lt;&lt; d &lt;&lt; endl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} </a:t>
            </a:r>
          </a:p>
        </p:txBody>
      </p:sp>
      <p:sp>
        <p:nvSpPr>
          <p:cNvPr id="1339395" name="Rectangle 3"/>
          <p:cNvSpPr>
            <a:spLocks noChangeArrowheads="1"/>
          </p:cNvSpPr>
          <p:nvPr/>
        </p:nvSpPr>
        <p:spPr bwMode="auto">
          <a:xfrm>
            <a:off x="3886200" y="354013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6-22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用友元函数计算两点之间的距离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33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394" grpId="0" autoUpdateAnimBg="0"/>
      <p:bldP spid="1339395" grpId="0" autoUpdateAnimBg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685800" y="277813"/>
            <a:ext cx="51816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#include&lt;iostream&gt;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using namespace std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#include&lt;math.h&gt;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class Point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{ public: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Point(double xi, double yi) { X = xi ; Y = yi ;}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double GetX() { return X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double GetY() { return Y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</a:t>
            </a:r>
            <a:r>
              <a:rPr lang="en-US" altLang="zh-CN" sz="1800" b="1" i="1">
                <a:solidFill>
                  <a:srgbClr val="0000FF"/>
                </a:solidFill>
              </a:rPr>
              <a:t>friend double Distance ( Point &amp; a, Point &amp; b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private:  double X, Y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}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double Distance(Point &amp; a, Point &amp; b )	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{ double dx = a.X - b.X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double dy = a.Y - b.Y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return sqrt ( dx * dx + dy * dy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{ Point  p1( 3.0, 5.0 ) ,  p2( 4.0, 6.0 )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double  d = Distance ( p1, p2 )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cout &lt;&lt; "This distance is " &lt;&lt; d &lt;&lt; endl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} </a:t>
            </a:r>
          </a:p>
        </p:txBody>
      </p:sp>
      <p:sp>
        <p:nvSpPr>
          <p:cNvPr id="1340420" name="AutoShape 4"/>
          <p:cNvSpPr>
            <a:spLocks/>
          </p:cNvSpPr>
          <p:nvPr/>
        </p:nvSpPr>
        <p:spPr bwMode="auto">
          <a:xfrm>
            <a:off x="5181600" y="1506538"/>
            <a:ext cx="2438400" cy="914400"/>
          </a:xfrm>
          <a:prstGeom prst="borderCallout2">
            <a:avLst>
              <a:gd name="adj1" fmla="val 12500"/>
              <a:gd name="adj2" fmla="val -3125"/>
              <a:gd name="adj3" fmla="val 12500"/>
              <a:gd name="adj4" fmla="val -21940"/>
              <a:gd name="adj5" fmla="val 122745"/>
              <a:gd name="adj6" fmla="val -8255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说明函数 </a:t>
            </a:r>
            <a:r>
              <a:rPr lang="en-US" altLang="zh-CN" sz="1800" b="1"/>
              <a:t>Distance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是类 </a:t>
            </a:r>
            <a:r>
              <a:rPr lang="en-US" altLang="zh-CN" sz="1800" b="1"/>
              <a:t>Point </a:t>
            </a:r>
            <a:r>
              <a:rPr lang="zh-CN" altLang="en-US" sz="1800" b="1"/>
              <a:t>的友元</a:t>
            </a:r>
          </a:p>
        </p:txBody>
      </p:sp>
      <p:sp>
        <p:nvSpPr>
          <p:cNvPr id="23757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  <p:sp>
        <p:nvSpPr>
          <p:cNvPr id="237573" name="Rectangle 7"/>
          <p:cNvSpPr>
            <a:spLocks noChangeArrowheads="1"/>
          </p:cNvSpPr>
          <p:nvPr/>
        </p:nvSpPr>
        <p:spPr bwMode="auto">
          <a:xfrm>
            <a:off x="3886200" y="354013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6-22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用友元函数计算两点之间的距离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4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20" grpId="0" animBg="1" autoUpdateAnimBg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685800" y="277813"/>
            <a:ext cx="51816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#include&lt;iostream&gt;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using namespace std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#include&lt;math.h&gt;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class Point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{ public: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Point(double xi, double yi) { X = xi ; Y = yi ;}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double GetX() { return X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double GetY() { return Y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</a:t>
            </a:r>
            <a:r>
              <a:rPr lang="en-US" altLang="zh-CN" sz="1800" b="1" i="1">
                <a:solidFill>
                  <a:srgbClr val="0000FF"/>
                </a:solidFill>
              </a:rPr>
              <a:t>friend double Distance ( Point &amp; a, Point &amp; b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private:  double X, Y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}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double Distance(Point &amp; a, Point &amp; b )	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{ double dx = a.X - b.X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double dy = a.Y - b.Y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return sqrt ( dx * dx + dy * dy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{ Point  p1( 3.0, 5.0 ) ,  p2( 4.0, 6.0 )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double  d = Distance ( p1, p2 )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cout &lt;&lt; "This distance is " &lt;&lt; d &lt;&lt; endl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} </a:t>
            </a:r>
          </a:p>
        </p:txBody>
      </p:sp>
      <p:sp>
        <p:nvSpPr>
          <p:cNvPr id="1341444" name="AutoShape 4"/>
          <p:cNvSpPr>
            <a:spLocks/>
          </p:cNvSpPr>
          <p:nvPr/>
        </p:nvSpPr>
        <p:spPr bwMode="auto">
          <a:xfrm>
            <a:off x="5867400" y="2182813"/>
            <a:ext cx="2209800" cy="609600"/>
          </a:xfrm>
          <a:prstGeom prst="borderCallout2">
            <a:avLst>
              <a:gd name="adj1" fmla="val 18750"/>
              <a:gd name="adj2" fmla="val -3449"/>
              <a:gd name="adj3" fmla="val 18750"/>
              <a:gd name="adj4" fmla="val -24208"/>
              <a:gd name="adj5" fmla="val 184116"/>
              <a:gd name="adj6" fmla="val -9109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定义函数 </a:t>
            </a:r>
            <a:r>
              <a:rPr lang="en-US" altLang="zh-CN" sz="1800" b="1"/>
              <a:t>Distance</a:t>
            </a:r>
          </a:p>
        </p:txBody>
      </p:sp>
      <p:sp>
        <p:nvSpPr>
          <p:cNvPr id="23859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  <p:sp>
        <p:nvSpPr>
          <p:cNvPr id="238597" name="Rectangle 7"/>
          <p:cNvSpPr>
            <a:spLocks noChangeArrowheads="1"/>
          </p:cNvSpPr>
          <p:nvPr/>
        </p:nvSpPr>
        <p:spPr bwMode="auto">
          <a:xfrm>
            <a:off x="3886200" y="354013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6-22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用友元函数计算两点之间的距离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41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44" grpId="0" animBg="1" autoUpdateAnimBg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685800" y="277813"/>
            <a:ext cx="51816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#include&lt;iostream&gt;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using namespace std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#include&lt;math.h&gt;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class Point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{ public: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Point(double xi, double yi) { X = xi ; Y = yi ;}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double GetX() { return X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double GetY() { return Y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</a:t>
            </a:r>
            <a:r>
              <a:rPr lang="en-US" altLang="zh-CN" sz="1800" b="1" i="1">
                <a:solidFill>
                  <a:srgbClr val="0000FF"/>
                </a:solidFill>
              </a:rPr>
              <a:t>friend double Distance ( Point &amp; a, Point &amp; b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chemeClr val="accent2"/>
                </a:solidFill>
              </a:rPr>
              <a:t>private:  double X, Y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}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double Distance(Point &amp; a, Point &amp; b )	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{ double dx = a.</a:t>
            </a:r>
            <a:r>
              <a:rPr lang="en-US" altLang="zh-CN" sz="1800" b="1">
                <a:solidFill>
                  <a:schemeClr val="accent2"/>
                </a:solidFill>
              </a:rPr>
              <a:t>X</a:t>
            </a:r>
            <a:r>
              <a:rPr lang="en-US" altLang="zh-CN" sz="1800" b="1">
                <a:solidFill>
                  <a:srgbClr val="0000FF"/>
                </a:solidFill>
              </a:rPr>
              <a:t> - b.</a:t>
            </a:r>
            <a:r>
              <a:rPr lang="en-US" altLang="zh-CN" sz="1800" b="1">
                <a:solidFill>
                  <a:schemeClr val="accent2"/>
                </a:solidFill>
              </a:rPr>
              <a:t>X</a:t>
            </a:r>
            <a:r>
              <a:rPr lang="en-US" altLang="zh-CN" sz="1800" b="1">
                <a:solidFill>
                  <a:srgbClr val="0000FF"/>
                </a:solidFill>
              </a:rPr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double dy = a.</a:t>
            </a:r>
            <a:r>
              <a:rPr lang="en-US" altLang="zh-CN" sz="1800" b="1">
                <a:solidFill>
                  <a:schemeClr val="accent2"/>
                </a:solidFill>
              </a:rPr>
              <a:t>Y</a:t>
            </a:r>
            <a:r>
              <a:rPr lang="en-US" altLang="zh-CN" sz="1800" b="1">
                <a:solidFill>
                  <a:srgbClr val="0000FF"/>
                </a:solidFill>
              </a:rPr>
              <a:t> - b.</a:t>
            </a:r>
            <a:r>
              <a:rPr lang="en-US" altLang="zh-CN" sz="1800" b="1">
                <a:solidFill>
                  <a:schemeClr val="accent2"/>
                </a:solidFill>
              </a:rPr>
              <a:t>Y</a:t>
            </a:r>
            <a:r>
              <a:rPr lang="en-US" altLang="zh-CN" sz="1800" b="1">
                <a:solidFill>
                  <a:srgbClr val="0000FF"/>
                </a:solidFill>
              </a:rPr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return sqrt ( dx * dx + dy * dy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{ Point  p1( 3.0, 5.0 ) ,  p2( 4.0, 6.0 )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double  d = Distance ( p1, p2 )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cout &lt;&lt; "This distance is " &lt;&lt; d &lt;&lt; endl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} </a:t>
            </a:r>
          </a:p>
        </p:txBody>
      </p:sp>
      <p:sp>
        <p:nvSpPr>
          <p:cNvPr id="1342468" name="Oval 4"/>
          <p:cNvSpPr>
            <a:spLocks noChangeArrowheads="1"/>
          </p:cNvSpPr>
          <p:nvPr/>
        </p:nvSpPr>
        <p:spPr bwMode="auto">
          <a:xfrm>
            <a:off x="2362200" y="3479800"/>
            <a:ext cx="2209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2469" name="Oval 5"/>
          <p:cNvSpPr>
            <a:spLocks noChangeArrowheads="1"/>
          </p:cNvSpPr>
          <p:nvPr/>
        </p:nvSpPr>
        <p:spPr bwMode="auto">
          <a:xfrm>
            <a:off x="2133600" y="3751263"/>
            <a:ext cx="1295400" cy="685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2470" name="AutoShape 6"/>
          <p:cNvSpPr>
            <a:spLocks/>
          </p:cNvSpPr>
          <p:nvPr/>
        </p:nvSpPr>
        <p:spPr bwMode="auto">
          <a:xfrm>
            <a:off x="5364163" y="2971800"/>
            <a:ext cx="2209800" cy="914400"/>
          </a:xfrm>
          <a:prstGeom prst="borderCallout2">
            <a:avLst>
              <a:gd name="adj1" fmla="val 12500"/>
              <a:gd name="adj2" fmla="val -3449"/>
              <a:gd name="adj3" fmla="val 12500"/>
              <a:gd name="adj4" fmla="val -22199"/>
              <a:gd name="adj5" fmla="val 110940"/>
              <a:gd name="adj6" fmla="val -8261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通过对象参数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访问私有成员</a:t>
            </a:r>
          </a:p>
        </p:txBody>
      </p:sp>
      <p:sp>
        <p:nvSpPr>
          <p:cNvPr id="23962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  <p:sp>
        <p:nvSpPr>
          <p:cNvPr id="239623" name="Rectangle 9"/>
          <p:cNvSpPr>
            <a:spLocks noChangeArrowheads="1"/>
          </p:cNvSpPr>
          <p:nvPr/>
        </p:nvSpPr>
        <p:spPr bwMode="auto">
          <a:xfrm>
            <a:off x="3886200" y="354013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6-22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用友元函数计算两点之间的距离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4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4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34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468" grpId="0" animBg="1"/>
      <p:bldP spid="1342469" grpId="0" animBg="1"/>
      <p:bldP spid="1342470" grpId="0" animBg="1" autoUpdateAnimBg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685800" y="277813"/>
            <a:ext cx="51816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#include&lt;iostream&gt;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using namespace std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#include&lt;math.h&gt;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class Point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{ public: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Point(double xi, double yi) { X = xi ; Y = yi ;}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double GetX() { return X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double GetY() { return Y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friend double Distance ( Point &amp; a, Point &amp; b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private:  double X, Y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}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i="1">
                <a:solidFill>
                  <a:srgbClr val="0000FF"/>
                </a:solidFill>
              </a:rPr>
              <a:t>double Distance(Point &amp; a, Point &amp; b )	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i="1">
                <a:solidFill>
                  <a:srgbClr val="0000FF"/>
                </a:solidFill>
              </a:rPr>
              <a:t>  { double dx = a.X - b.X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i="1">
                <a:solidFill>
                  <a:srgbClr val="0000FF"/>
                </a:solidFill>
              </a:rPr>
              <a:t>     double dy = a.Y - b.Y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i="1">
                <a:solidFill>
                  <a:srgbClr val="0000FF"/>
                </a:solidFill>
              </a:rPr>
              <a:t>     return sqrt ( dx * dx + dy * dy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i="1">
                <a:solidFill>
                  <a:srgbClr val="0000FF"/>
                </a:solidFill>
              </a:rPr>
              <a:t> 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{ Point  p1( 3.0, 5.0 ) ,  p2( 4.0, 6.0 )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double  d = </a:t>
            </a:r>
            <a:r>
              <a:rPr lang="en-US" altLang="zh-CN" sz="1800" b="1">
                <a:solidFill>
                  <a:srgbClr val="0000FF"/>
                </a:solidFill>
              </a:rPr>
              <a:t>Distance ( p1, p2 )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cout &lt;&lt; "This distance is " &lt;&lt; d &lt;&lt; endl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} </a:t>
            </a:r>
          </a:p>
        </p:txBody>
      </p:sp>
      <p:sp>
        <p:nvSpPr>
          <p:cNvPr id="1343492" name="AutoShape 4"/>
          <p:cNvSpPr>
            <a:spLocks/>
          </p:cNvSpPr>
          <p:nvPr/>
        </p:nvSpPr>
        <p:spPr bwMode="auto">
          <a:xfrm>
            <a:off x="5076825" y="3860800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29750"/>
              <a:gd name="adj5" fmla="val 299403"/>
              <a:gd name="adj6" fmla="val -1125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zh-CN" altLang="en-US" sz="1800" b="1"/>
              <a:t>调用友元函数</a:t>
            </a:r>
          </a:p>
        </p:txBody>
      </p:sp>
      <p:sp>
        <p:nvSpPr>
          <p:cNvPr id="24064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  <p:sp>
        <p:nvSpPr>
          <p:cNvPr id="240645" name="Rectangle 7"/>
          <p:cNvSpPr>
            <a:spLocks noChangeArrowheads="1"/>
          </p:cNvSpPr>
          <p:nvPr/>
        </p:nvSpPr>
        <p:spPr bwMode="auto">
          <a:xfrm>
            <a:off x="3886200" y="354013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6-22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用友元函数计算两点之间的距离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4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3492" grpId="0" animBg="1" autoUpdateAnimBg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685800" y="277813"/>
            <a:ext cx="51816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#include&lt;iostream&gt;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using namespace std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#include&lt;math.h&gt;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class Point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{ public: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Point(double xi, double yi) { X = xi ; Y = yi ;}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double GetX() { return X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double GetY() { return Y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 friend double Distance ( Point &amp; a, Point &amp; b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private:  double X, Y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}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double Distance(Point &amp; a, Point &amp; b )	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{ double dx = a.X - b.X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double dy = a.Y - b.Y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   return sqrt ( dx * dx + dy * dy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{ Point  p1( 3.0, 5.0 ) ,  p2( 4.0, 6.0 )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double  d = Distance ( p1, p2 )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  cout &lt;&lt; "This distance is " &lt;&lt; d &lt;&lt; endl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/>
              <a:t>} </a:t>
            </a:r>
          </a:p>
        </p:txBody>
      </p:sp>
      <p:sp>
        <p:nvSpPr>
          <p:cNvPr id="24166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  <p:sp>
        <p:nvSpPr>
          <p:cNvPr id="241668" name="Rectangle 7"/>
          <p:cNvSpPr>
            <a:spLocks noChangeArrowheads="1"/>
          </p:cNvSpPr>
          <p:nvPr/>
        </p:nvSpPr>
        <p:spPr bwMode="auto">
          <a:xfrm>
            <a:off x="3886200" y="354013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6-22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用友元函数计算两点之间的距离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13445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221163"/>
            <a:ext cx="371475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Text Box 2"/>
          <p:cNvSpPr txBox="1">
            <a:spLocks noChangeArrowheads="1"/>
          </p:cNvSpPr>
          <p:nvPr/>
        </p:nvSpPr>
        <p:spPr bwMode="auto">
          <a:xfrm>
            <a:off x="1066800" y="2282825"/>
            <a:ext cx="6934200" cy="2289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若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F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类是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类的友元类，则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F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类的所有成员函数都是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类的友元函数</a:t>
            </a:r>
          </a:p>
          <a:p>
            <a:pPr marL="457200" indent="-4572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友元类通常设计为一种对数据操作或类之间传递消息的</a:t>
            </a:r>
            <a:r>
              <a:rPr lang="zh-CN" altLang="en-US" sz="2000" b="1">
                <a:solidFill>
                  <a:srgbClr val="FF0000"/>
                </a:solidFill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辅助类</a:t>
            </a: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2426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  <p:sp>
        <p:nvSpPr>
          <p:cNvPr id="1345542" name="Rectangle 6"/>
          <p:cNvSpPr>
            <a:spLocks noChangeArrowheads="1"/>
          </p:cNvSpPr>
          <p:nvPr/>
        </p:nvSpPr>
        <p:spPr bwMode="auto">
          <a:xfrm>
            <a:off x="5867400" y="404813"/>
            <a:ext cx="283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2. 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友元类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4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538" grpId="0" animBg="1" autoUpdateAnimBg="0"/>
      <p:bldP spid="1345542" grpId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Text Box 2"/>
          <p:cNvSpPr txBox="1">
            <a:spLocks noChangeArrowheads="1"/>
          </p:cNvSpPr>
          <p:nvPr/>
        </p:nvSpPr>
        <p:spPr bwMode="auto">
          <a:xfrm>
            <a:off x="1104900" y="476250"/>
            <a:ext cx="46863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#include&lt;iostream&gt;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using namespace std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A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friend class B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 Display() { cout &lt;&lt; x &lt;&lt; endl ; 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int  x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 B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Set ( int i ) { Aobject . x = i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Display ()  { Aobject . Display ()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A  Aobject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int main()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B  Bobject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Set ( 100 )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Display ()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</a:t>
            </a:r>
          </a:p>
        </p:txBody>
      </p:sp>
      <p:sp>
        <p:nvSpPr>
          <p:cNvPr id="1346563" name="Rectangle 3"/>
          <p:cNvSpPr>
            <a:spLocks noChangeArrowheads="1"/>
          </p:cNvSpPr>
          <p:nvPr/>
        </p:nvSpPr>
        <p:spPr bwMode="auto">
          <a:xfrm>
            <a:off x="5867400" y="490538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演示友元类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34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2" grpId="0" autoUpdateAnimBg="0"/>
      <p:bldP spid="1346563" grpId="0" autoUpdateAnimBg="0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1104900" y="476250"/>
            <a:ext cx="46863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#include&lt;iostream&gt;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using namespace std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A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</a:t>
            </a:r>
            <a:r>
              <a:rPr lang="en-US" altLang="zh-CN" sz="1800" b="1">
                <a:solidFill>
                  <a:srgbClr val="0000FF"/>
                </a:solidFill>
                <a:cs typeface="Times New Roman" pitchFamily="18" charset="0"/>
              </a:rPr>
              <a:t>friend class B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 Display() { cout &lt;&lt; x &lt;&lt; endl ; 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int  x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 B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Set ( int i ) { Aobject . x = i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Display ()  { Aobject . Display ()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A  Aobject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int main()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B  Bobject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Set ( 100 )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Display ()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</a:t>
            </a:r>
          </a:p>
        </p:txBody>
      </p:sp>
      <p:sp>
        <p:nvSpPr>
          <p:cNvPr id="1347588" name="AutoShape 4"/>
          <p:cNvSpPr>
            <a:spLocks/>
          </p:cNvSpPr>
          <p:nvPr/>
        </p:nvSpPr>
        <p:spPr bwMode="auto">
          <a:xfrm>
            <a:off x="4267200" y="2459038"/>
            <a:ext cx="2362200" cy="609600"/>
          </a:xfrm>
          <a:prstGeom prst="borderCallout2">
            <a:avLst>
              <a:gd name="adj1" fmla="val 18750"/>
              <a:gd name="adj2" fmla="val -3227"/>
              <a:gd name="adj3" fmla="val 18750"/>
              <a:gd name="adj4" fmla="val -16194"/>
              <a:gd name="adj5" fmla="val -138801"/>
              <a:gd name="adj6" fmla="val -5779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cs typeface="Times New Roman" pitchFamily="18" charset="0"/>
              </a:rPr>
              <a:t>类 </a:t>
            </a:r>
            <a:r>
              <a:rPr lang="en-US" altLang="zh-CN" sz="1800" b="1">
                <a:cs typeface="Times New Roman" pitchFamily="18" charset="0"/>
              </a:rPr>
              <a:t>B </a:t>
            </a:r>
            <a:r>
              <a:rPr lang="zh-CN" altLang="en-US" sz="1800" b="1">
                <a:cs typeface="Times New Roman" pitchFamily="18" charset="0"/>
              </a:rPr>
              <a:t>是类 </a:t>
            </a:r>
            <a:r>
              <a:rPr lang="en-US" altLang="zh-CN" sz="1800" b="1">
                <a:cs typeface="Times New Roman" pitchFamily="18" charset="0"/>
              </a:rPr>
              <a:t>A </a:t>
            </a:r>
            <a:r>
              <a:rPr lang="zh-CN" altLang="en-US" sz="1800" b="1">
                <a:cs typeface="Times New Roman" pitchFamily="18" charset="0"/>
              </a:rPr>
              <a:t>的友元</a:t>
            </a:r>
          </a:p>
        </p:txBody>
      </p:sp>
      <p:sp>
        <p:nvSpPr>
          <p:cNvPr id="24474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  <p:sp>
        <p:nvSpPr>
          <p:cNvPr id="244741" name="Rectangle 7"/>
          <p:cNvSpPr>
            <a:spLocks noChangeArrowheads="1"/>
          </p:cNvSpPr>
          <p:nvPr/>
        </p:nvSpPr>
        <p:spPr bwMode="auto">
          <a:xfrm>
            <a:off x="5867400" y="490538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演示友元类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4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58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114800" y="1752600"/>
            <a:ext cx="45640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rgbClr val="C0C0C0"/>
                </a:solidFill>
              </a:rPr>
              <a:t>类说明的一般形式为：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class </a:t>
            </a:r>
            <a:r>
              <a:rPr lang="zh-CN" altLang="en-US" sz="2000" b="1" i="1">
                <a:solidFill>
                  <a:srgbClr val="C0C0C0"/>
                </a:solidFill>
              </a:rPr>
              <a:t>类名</a:t>
            </a:r>
            <a:endParaRPr lang="zh-CN" altLang="en-US" sz="2000" b="1">
              <a:solidFill>
                <a:srgbClr val="C0C0C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{ public: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公有段数据成员和成员函数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protected: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保护段数据成员和成员函数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private: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私有数据成员和成员函数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} ; </a:t>
            </a:r>
            <a:endParaRPr lang="en-US" altLang="zh-CN" sz="1800"/>
          </a:p>
        </p:txBody>
      </p:sp>
      <p:sp>
        <p:nvSpPr>
          <p:cNvPr id="1152004" name="Text Box 4"/>
          <p:cNvSpPr txBox="1">
            <a:spLocks noChangeArrowheads="1"/>
          </p:cNvSpPr>
          <p:nvPr/>
        </p:nvSpPr>
        <p:spPr bwMode="auto">
          <a:xfrm>
            <a:off x="762000" y="1125538"/>
            <a:ext cx="38385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注：</a:t>
            </a:r>
            <a:endParaRPr lang="zh-CN" altLang="en-US" sz="18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1.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允许已定义类名出现在类的说明中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62000" y="2003425"/>
            <a:ext cx="5521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2.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类可以无名，用于直接声明对象</a:t>
            </a:r>
          </a:p>
        </p:txBody>
      </p:sp>
      <p:sp>
        <p:nvSpPr>
          <p:cNvPr id="1152006" name="Rectangle 6"/>
          <p:cNvSpPr>
            <a:spLocks noChangeArrowheads="1"/>
          </p:cNvSpPr>
          <p:nvPr/>
        </p:nvSpPr>
        <p:spPr bwMode="auto">
          <a:xfrm>
            <a:off x="1066800" y="3213100"/>
            <a:ext cx="5715000" cy="3063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例</a:t>
            </a:r>
            <a:r>
              <a:rPr lang="en-US" altLang="zh-CN" sz="1800" b="1" i="1">
                <a:solidFill>
                  <a:schemeClr val="folHlink"/>
                </a:solidFill>
              </a:rPr>
              <a:t>6-2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i="1"/>
              <a:t>class  empty  {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empty e1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cout&lt;&lt;" &amp;e1 = " &lt;&lt; &amp;e1 &lt;&lt; endl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noProof="1"/>
              <a:t>cout&lt;&lt;" sizeof e1 = " &lt;&lt; sizeof(e1) &lt;&lt; endl ;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} </a:t>
            </a:r>
            <a:endParaRPr lang="en-US" altLang="en-US" sz="1800"/>
          </a:p>
        </p:txBody>
      </p:sp>
      <p:sp>
        <p:nvSpPr>
          <p:cNvPr id="1152007" name="Oval 7"/>
          <p:cNvSpPr>
            <a:spLocks noChangeArrowheads="1"/>
          </p:cNvSpPr>
          <p:nvPr/>
        </p:nvSpPr>
        <p:spPr bwMode="auto">
          <a:xfrm>
            <a:off x="914400" y="4267200"/>
            <a:ext cx="2209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2008" name="Text Box 8"/>
          <p:cNvSpPr txBox="1">
            <a:spLocks noChangeArrowheads="1"/>
          </p:cNvSpPr>
          <p:nvPr/>
        </p:nvSpPr>
        <p:spPr bwMode="auto">
          <a:xfrm>
            <a:off x="762000" y="2565400"/>
            <a:ext cx="7772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3.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类是一个程序包。可以只有数据成员或只有成员函数，或者为空。     </a:t>
            </a:r>
          </a:p>
        </p:txBody>
      </p:sp>
      <p:sp>
        <p:nvSpPr>
          <p:cNvPr id="1152009" name="AutoShape 9"/>
          <p:cNvSpPr>
            <a:spLocks/>
          </p:cNvSpPr>
          <p:nvPr/>
        </p:nvSpPr>
        <p:spPr bwMode="auto">
          <a:xfrm>
            <a:off x="5105400" y="2895600"/>
            <a:ext cx="1600200" cy="609600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34227"/>
              <a:gd name="adj5" fmla="val 240366"/>
              <a:gd name="adj6" fmla="val -12896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一个空类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15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5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5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06" grpId="0" animBg="1" autoUpdateAnimBg="0"/>
      <p:bldP spid="1152007" grpId="0" animBg="1"/>
      <p:bldP spid="1152008" grpId="0" autoUpdateAnimBg="0"/>
      <p:bldP spid="1152009" grpId="0" animBg="1" autoUpdateAnimBg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1104900" y="474663"/>
            <a:ext cx="46863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#include&lt;iostream&gt;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using namespace std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A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</a:t>
            </a:r>
            <a:r>
              <a:rPr lang="en-US" altLang="zh-CN" sz="1800" b="1">
                <a:cs typeface="Times New Roman" pitchFamily="18" charset="0"/>
              </a:rPr>
              <a:t>friend class B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 Display() { cout &lt;&lt; x &lt;&lt; endl ; 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int  x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 B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Set ( int i ) { Aobject . x = i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Display ()  { Aobject . Display ()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</a:t>
            </a:r>
            <a:r>
              <a:rPr lang="en-US" altLang="zh-CN" sz="1800" b="1">
                <a:solidFill>
                  <a:srgbClr val="0000FF"/>
                </a:solidFill>
                <a:cs typeface="Times New Roman" pitchFamily="18" charset="0"/>
              </a:rPr>
              <a:t>A  Aobject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int main()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B  Bobject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Set ( 100 )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Display ()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</a:t>
            </a:r>
          </a:p>
        </p:txBody>
      </p:sp>
      <p:sp>
        <p:nvSpPr>
          <p:cNvPr id="1348612" name="AutoShape 4"/>
          <p:cNvSpPr>
            <a:spLocks/>
          </p:cNvSpPr>
          <p:nvPr/>
        </p:nvSpPr>
        <p:spPr bwMode="auto">
          <a:xfrm>
            <a:off x="4267200" y="2716213"/>
            <a:ext cx="2590800" cy="609600"/>
          </a:xfrm>
          <a:prstGeom prst="borderCallout2">
            <a:avLst>
              <a:gd name="adj1" fmla="val 18750"/>
              <a:gd name="adj2" fmla="val -2940"/>
              <a:gd name="adj3" fmla="val 18750"/>
              <a:gd name="adj4" fmla="val -19056"/>
              <a:gd name="adj5" fmla="val 252866"/>
              <a:gd name="adj6" fmla="val -70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cs typeface="Times New Roman" pitchFamily="18" charset="0"/>
              </a:rPr>
              <a:t>类 </a:t>
            </a:r>
            <a:r>
              <a:rPr lang="en-US" altLang="zh-CN" sz="1800" b="1">
                <a:cs typeface="Times New Roman" pitchFamily="18" charset="0"/>
              </a:rPr>
              <a:t>B </a:t>
            </a:r>
            <a:r>
              <a:rPr lang="zh-CN" altLang="en-US" sz="1800" b="1">
                <a:cs typeface="Times New Roman" pitchFamily="18" charset="0"/>
              </a:rPr>
              <a:t>的 </a:t>
            </a:r>
            <a:r>
              <a:rPr lang="en-US" altLang="zh-CN" sz="1800" b="1">
                <a:cs typeface="Times New Roman" pitchFamily="18" charset="0"/>
              </a:rPr>
              <a:t>A </a:t>
            </a:r>
            <a:r>
              <a:rPr lang="zh-CN" altLang="en-US" sz="1800" b="1"/>
              <a:t>类数据成员</a:t>
            </a:r>
          </a:p>
        </p:txBody>
      </p:sp>
      <p:sp>
        <p:nvSpPr>
          <p:cNvPr id="24576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  <p:sp>
        <p:nvSpPr>
          <p:cNvPr id="245765" name="Rectangle 7"/>
          <p:cNvSpPr>
            <a:spLocks noChangeArrowheads="1"/>
          </p:cNvSpPr>
          <p:nvPr/>
        </p:nvSpPr>
        <p:spPr bwMode="auto">
          <a:xfrm>
            <a:off x="5867400" y="490538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演示友元类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8612" grpId="0" animBg="1" autoUpdateAnimBg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1104900" y="474663"/>
            <a:ext cx="46863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#include&lt;iostream&gt;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using namespace std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A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</a:t>
            </a:r>
            <a:r>
              <a:rPr lang="en-US" altLang="zh-CN" sz="1800" b="1">
                <a:cs typeface="Times New Roman" pitchFamily="18" charset="0"/>
              </a:rPr>
              <a:t>friend class B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 Display() { cout &lt;&lt; x &lt;&lt; endl ; 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int  x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 B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Set ( int i ) { </a:t>
            </a:r>
            <a:r>
              <a:rPr lang="en-US" altLang="zh-CN" sz="1800" b="1">
                <a:solidFill>
                  <a:srgbClr val="0000FF"/>
                </a:solidFill>
                <a:cs typeface="Times New Roman" pitchFamily="18" charset="0"/>
              </a:rPr>
              <a:t>Aobject . x</a:t>
            </a:r>
            <a:r>
              <a:rPr lang="en-US" altLang="zh-CN" sz="1800">
                <a:cs typeface="Times New Roman" pitchFamily="18" charset="0"/>
              </a:rPr>
              <a:t> = i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Display ()  { Aobject . Display ()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A  Aobject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int main()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B  Bobject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Set ( 100 )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Display ()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</a:t>
            </a:r>
          </a:p>
        </p:txBody>
      </p:sp>
      <p:sp>
        <p:nvSpPr>
          <p:cNvPr id="1349636" name="AutoShape 4"/>
          <p:cNvSpPr>
            <a:spLocks/>
          </p:cNvSpPr>
          <p:nvPr/>
        </p:nvSpPr>
        <p:spPr bwMode="auto">
          <a:xfrm>
            <a:off x="5791200" y="2182813"/>
            <a:ext cx="2743200" cy="990600"/>
          </a:xfrm>
          <a:prstGeom prst="borderCallout2">
            <a:avLst>
              <a:gd name="adj1" fmla="val 11537"/>
              <a:gd name="adj2" fmla="val -2778"/>
              <a:gd name="adj3" fmla="val 11537"/>
              <a:gd name="adj4" fmla="val -16435"/>
              <a:gd name="adj5" fmla="val 131250"/>
              <a:gd name="adj6" fmla="val -6041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通过类成员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访问</a:t>
            </a:r>
            <a:r>
              <a:rPr lang="en-US" altLang="zh-CN" sz="1800" b="1"/>
              <a:t>A</a:t>
            </a:r>
            <a:r>
              <a:rPr lang="zh-CN" altLang="en-US" sz="1800" b="1"/>
              <a:t>类的私有数据成员</a:t>
            </a:r>
          </a:p>
        </p:txBody>
      </p:sp>
      <p:sp>
        <p:nvSpPr>
          <p:cNvPr id="24678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  <p:sp>
        <p:nvSpPr>
          <p:cNvPr id="246789" name="Rectangle 7"/>
          <p:cNvSpPr>
            <a:spLocks noChangeArrowheads="1"/>
          </p:cNvSpPr>
          <p:nvPr/>
        </p:nvSpPr>
        <p:spPr bwMode="auto">
          <a:xfrm>
            <a:off x="5867400" y="490538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演示友元类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4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36" grpId="0" animBg="1" autoUpdateAnimBg="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1104900" y="474663"/>
            <a:ext cx="46863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#include&lt;iostream&gt;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using namespace std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A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</a:t>
            </a:r>
            <a:r>
              <a:rPr lang="en-US" altLang="zh-CN" sz="1800" b="1">
                <a:cs typeface="Times New Roman" pitchFamily="18" charset="0"/>
              </a:rPr>
              <a:t>friend class B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 Display() { cout &lt;&lt; x &lt;&lt; endl ; 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int  x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 B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Set ( int i ) { Aobject . x = i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Display ()  { </a:t>
            </a:r>
            <a:r>
              <a:rPr lang="en-US" altLang="zh-CN" sz="1800" b="1">
                <a:solidFill>
                  <a:srgbClr val="0000FF"/>
                </a:solidFill>
                <a:cs typeface="Times New Roman" pitchFamily="18" charset="0"/>
              </a:rPr>
              <a:t>Aobject . Display ()</a:t>
            </a:r>
            <a:r>
              <a:rPr lang="en-US" altLang="zh-CN" sz="1800">
                <a:cs typeface="Times New Roman" pitchFamily="18" charset="0"/>
              </a:rPr>
              <a:t>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A  Aobject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int main()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B  Bobject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Set ( 100 )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Display ()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</a:t>
            </a:r>
          </a:p>
        </p:txBody>
      </p:sp>
      <p:sp>
        <p:nvSpPr>
          <p:cNvPr id="1350660" name="AutoShape 4"/>
          <p:cNvSpPr>
            <a:spLocks/>
          </p:cNvSpPr>
          <p:nvPr/>
        </p:nvSpPr>
        <p:spPr bwMode="auto">
          <a:xfrm>
            <a:off x="5943600" y="2335213"/>
            <a:ext cx="2743200" cy="990600"/>
          </a:xfrm>
          <a:prstGeom prst="borderCallout2">
            <a:avLst>
              <a:gd name="adj1" fmla="val 11537"/>
              <a:gd name="adj2" fmla="val -2778"/>
              <a:gd name="adj3" fmla="val 11537"/>
              <a:gd name="adj4" fmla="val -14699"/>
              <a:gd name="adj5" fmla="val 145352"/>
              <a:gd name="adj6" fmla="val -5300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通过类成员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调用</a:t>
            </a:r>
            <a:r>
              <a:rPr lang="en-US" altLang="zh-CN" sz="1800" b="1"/>
              <a:t>A</a:t>
            </a:r>
            <a:r>
              <a:rPr lang="zh-CN" altLang="en-US" sz="1800" b="1"/>
              <a:t>类的成员函数</a:t>
            </a:r>
          </a:p>
        </p:txBody>
      </p:sp>
      <p:sp>
        <p:nvSpPr>
          <p:cNvPr id="24781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  <p:sp>
        <p:nvSpPr>
          <p:cNvPr id="247813" name="Rectangle 7"/>
          <p:cNvSpPr>
            <a:spLocks noChangeArrowheads="1"/>
          </p:cNvSpPr>
          <p:nvPr/>
        </p:nvSpPr>
        <p:spPr bwMode="auto">
          <a:xfrm>
            <a:off x="5867400" y="490538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演示友元类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5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60" grpId="0" animBg="1" autoUpdateAnimBg="0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1104900" y="474663"/>
            <a:ext cx="46863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#include&lt;iostream&gt;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using namespace std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A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</a:t>
            </a:r>
            <a:r>
              <a:rPr lang="en-US" altLang="zh-CN" sz="1800" b="1">
                <a:cs typeface="Times New Roman" pitchFamily="18" charset="0"/>
              </a:rPr>
              <a:t>friend class B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 Display() { cout &lt;&lt; x &lt;&lt; endl ; 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int  x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 B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Set ( int i ) { Aobject . x = i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Display ()  { Aobject . Display ()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A  Aobject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int main()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B  Bobject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Set ( 100 )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Display ()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</a:t>
            </a:r>
          </a:p>
        </p:txBody>
      </p:sp>
      <p:sp>
        <p:nvSpPr>
          <p:cNvPr id="1351685" name="Text Box 5"/>
          <p:cNvSpPr txBox="1">
            <a:spLocks noChangeArrowheads="1"/>
          </p:cNvSpPr>
          <p:nvPr/>
        </p:nvSpPr>
        <p:spPr bwMode="auto">
          <a:xfrm>
            <a:off x="1371600" y="3644900"/>
            <a:ext cx="5286375" cy="97155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60000"/>
              </a:lnSpc>
            </a:pPr>
            <a:r>
              <a:rPr lang="en-US" altLang="zh-CN" sz="1800"/>
              <a:t>  void Set (</a:t>
            </a:r>
            <a:r>
              <a:rPr lang="en-US" altLang="zh-CN" sz="1800" b="1">
                <a:solidFill>
                  <a:srgbClr val="0000FF"/>
                </a:solidFill>
              </a:rPr>
              <a:t>A &amp; Aobject</a:t>
            </a:r>
            <a:r>
              <a:rPr lang="en-US" altLang="zh-CN" sz="1800"/>
              <a:t> , int i) { </a:t>
            </a:r>
            <a:r>
              <a:rPr lang="en-US" altLang="zh-CN" sz="1800" b="1" i="1">
                <a:solidFill>
                  <a:srgbClr val="0000FF"/>
                </a:solidFill>
              </a:rPr>
              <a:t>Aobject . x</a:t>
            </a:r>
            <a:r>
              <a:rPr lang="en-US" altLang="zh-CN" sz="1800"/>
              <a:t> = i ; } </a:t>
            </a:r>
          </a:p>
          <a:p>
            <a:pPr algn="l">
              <a:lnSpc>
                <a:spcPct val="160000"/>
              </a:lnSpc>
            </a:pPr>
            <a:r>
              <a:rPr lang="en-US" altLang="zh-CN" sz="1800"/>
              <a:t>  void Display (</a:t>
            </a:r>
            <a:r>
              <a:rPr lang="en-US" altLang="zh-CN" sz="1800" b="1">
                <a:solidFill>
                  <a:srgbClr val="0000FF"/>
                </a:solidFill>
              </a:rPr>
              <a:t>A &amp; Aobject</a:t>
            </a:r>
            <a:r>
              <a:rPr lang="en-US" altLang="zh-CN" sz="1800"/>
              <a:t> ) { </a:t>
            </a:r>
            <a:r>
              <a:rPr lang="en-US" altLang="zh-CN" sz="1800" b="1" i="1">
                <a:solidFill>
                  <a:srgbClr val="0000FF"/>
                </a:solidFill>
              </a:rPr>
              <a:t>Aobject . Display()</a:t>
            </a:r>
            <a:r>
              <a:rPr lang="en-US" altLang="zh-CN" sz="1800"/>
              <a:t> ; } </a:t>
            </a:r>
          </a:p>
        </p:txBody>
      </p:sp>
      <p:sp>
        <p:nvSpPr>
          <p:cNvPr id="1351686" name="AutoShape 6"/>
          <p:cNvSpPr>
            <a:spLocks/>
          </p:cNvSpPr>
          <p:nvPr/>
        </p:nvSpPr>
        <p:spPr bwMode="auto">
          <a:xfrm>
            <a:off x="5715000" y="2335213"/>
            <a:ext cx="2438400" cy="990600"/>
          </a:xfrm>
          <a:prstGeom prst="borderCallout2">
            <a:avLst>
              <a:gd name="adj1" fmla="val 11537"/>
              <a:gd name="adj2" fmla="val -3125"/>
              <a:gd name="adj3" fmla="val 11537"/>
              <a:gd name="adj4" fmla="val -16991"/>
              <a:gd name="adj5" fmla="val 120514"/>
              <a:gd name="adj6" fmla="val -6132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通过对象参数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访问友元的成员</a:t>
            </a:r>
          </a:p>
        </p:txBody>
      </p:sp>
      <p:sp>
        <p:nvSpPr>
          <p:cNvPr id="24883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  <p:sp>
        <p:nvSpPr>
          <p:cNvPr id="248838" name="Rectangle 9"/>
          <p:cNvSpPr>
            <a:spLocks noChangeArrowheads="1"/>
          </p:cNvSpPr>
          <p:nvPr/>
        </p:nvSpPr>
        <p:spPr bwMode="auto">
          <a:xfrm>
            <a:off x="5867400" y="490538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演示友元类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135169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724400"/>
            <a:ext cx="335438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5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35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5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5" grpId="0" animBg="1" autoUpdateAnimBg="0"/>
      <p:bldP spid="1351686" grpId="0" animBg="1" autoUpdateAnimBg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6" name="Text Box 2"/>
          <p:cNvSpPr txBox="1">
            <a:spLocks noChangeArrowheads="1"/>
          </p:cNvSpPr>
          <p:nvPr/>
        </p:nvSpPr>
        <p:spPr bwMode="auto">
          <a:xfrm>
            <a:off x="1104900" y="474663"/>
            <a:ext cx="46863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#include&lt;iostream&gt;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using namespace std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class A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{ </a:t>
            </a:r>
            <a:r>
              <a:rPr lang="en-US" altLang="zh-CN" sz="1800" b="1">
                <a:cs typeface="Times New Roman" pitchFamily="18" charset="0"/>
              </a:rPr>
              <a:t>friend class B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  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       void  Display() { cout &lt;&lt; x &lt;&lt; endl ; 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	int  x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class  B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{</a:t>
            </a:r>
            <a:r>
              <a:rPr lang="en-US" altLang="zh-CN" sz="1800">
                <a:cs typeface="Times New Roman" pitchFamily="18" charset="0"/>
              </a:rPr>
              <a:t>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       void Set ( int i ) { Aobject . x = i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       void Display ()  { Aobject . Display ()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	A  Aobject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int main()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{ B  Bobject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   Bobject . Set ( 100 )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   Bobject . Display ()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}</a:t>
            </a:r>
          </a:p>
        </p:txBody>
      </p:sp>
      <p:sp>
        <p:nvSpPr>
          <p:cNvPr id="1352709" name="AutoShape 5"/>
          <p:cNvSpPr>
            <a:spLocks/>
          </p:cNvSpPr>
          <p:nvPr/>
        </p:nvSpPr>
        <p:spPr bwMode="auto">
          <a:xfrm>
            <a:off x="5076825" y="1957388"/>
            <a:ext cx="2438400" cy="990600"/>
          </a:xfrm>
          <a:prstGeom prst="borderCallout2">
            <a:avLst>
              <a:gd name="adj1" fmla="val 11537"/>
              <a:gd name="adj2" fmla="val -3125"/>
              <a:gd name="adj3" fmla="val 11537"/>
              <a:gd name="adj4" fmla="val -29231"/>
              <a:gd name="adj5" fmla="val 110417"/>
              <a:gd name="adj6" fmla="val -11263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B</a:t>
            </a:r>
            <a:r>
              <a:rPr lang="zh-CN" altLang="en-US" sz="1800" b="1"/>
              <a:t>类没有数据成员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仅提供对</a:t>
            </a:r>
            <a:r>
              <a:rPr lang="en-US" altLang="zh-CN" sz="1800" b="1"/>
              <a:t>A</a:t>
            </a:r>
            <a:r>
              <a:rPr lang="zh-CN" altLang="en-US" sz="1800" b="1"/>
              <a:t>类的操作</a:t>
            </a:r>
          </a:p>
        </p:txBody>
      </p:sp>
      <p:sp>
        <p:nvSpPr>
          <p:cNvPr id="249860" name="Text Box 6"/>
          <p:cNvSpPr txBox="1">
            <a:spLocks noChangeArrowheads="1"/>
          </p:cNvSpPr>
          <p:nvPr/>
        </p:nvSpPr>
        <p:spPr bwMode="auto">
          <a:xfrm>
            <a:off x="1371600" y="3644900"/>
            <a:ext cx="5286375" cy="97155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60000"/>
              </a:lnSpc>
            </a:pPr>
            <a:r>
              <a:rPr lang="en-US" altLang="zh-CN" sz="1800"/>
              <a:t>  void Set (</a:t>
            </a:r>
            <a:r>
              <a:rPr lang="en-US" altLang="zh-CN" sz="1800" b="1">
                <a:solidFill>
                  <a:srgbClr val="0000FF"/>
                </a:solidFill>
              </a:rPr>
              <a:t>A &amp; Aobject</a:t>
            </a:r>
            <a:r>
              <a:rPr lang="en-US" altLang="zh-CN" sz="1800"/>
              <a:t> , int i) { </a:t>
            </a:r>
            <a:r>
              <a:rPr lang="en-US" altLang="zh-CN" sz="1800" b="1" i="1">
                <a:solidFill>
                  <a:srgbClr val="0000FF"/>
                </a:solidFill>
              </a:rPr>
              <a:t>Aobject . x</a:t>
            </a:r>
            <a:r>
              <a:rPr lang="en-US" altLang="zh-CN" sz="1800"/>
              <a:t> = i ; } </a:t>
            </a:r>
          </a:p>
          <a:p>
            <a:pPr algn="l">
              <a:lnSpc>
                <a:spcPct val="160000"/>
              </a:lnSpc>
            </a:pPr>
            <a:r>
              <a:rPr lang="en-US" altLang="zh-CN" sz="1800"/>
              <a:t>  void Display (</a:t>
            </a:r>
            <a:r>
              <a:rPr lang="en-US" altLang="zh-CN" sz="1800" b="1">
                <a:solidFill>
                  <a:srgbClr val="0000FF"/>
                </a:solidFill>
              </a:rPr>
              <a:t>A &amp; Aobject</a:t>
            </a:r>
            <a:r>
              <a:rPr lang="en-US" altLang="zh-CN" sz="1800"/>
              <a:t> ) { </a:t>
            </a:r>
            <a:r>
              <a:rPr lang="en-US" altLang="zh-CN" sz="1800" b="1" i="1">
                <a:solidFill>
                  <a:srgbClr val="0000FF"/>
                </a:solidFill>
              </a:rPr>
              <a:t>Aobject . Display()</a:t>
            </a:r>
            <a:r>
              <a:rPr lang="en-US" altLang="zh-CN" sz="1800"/>
              <a:t> ; } </a:t>
            </a:r>
          </a:p>
        </p:txBody>
      </p:sp>
      <p:sp>
        <p:nvSpPr>
          <p:cNvPr id="24986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6.3.3  </a:t>
            </a:r>
            <a:r>
              <a:rPr lang="zh-CN" altLang="en-US" smtClean="0"/>
              <a:t>友元</a:t>
            </a:r>
          </a:p>
        </p:txBody>
      </p:sp>
      <p:sp>
        <p:nvSpPr>
          <p:cNvPr id="249862" name="Rectangle 9"/>
          <p:cNvSpPr>
            <a:spLocks noChangeArrowheads="1"/>
          </p:cNvSpPr>
          <p:nvPr/>
        </p:nvSpPr>
        <p:spPr bwMode="auto">
          <a:xfrm>
            <a:off x="5867400" y="490538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演示友元类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24986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724400"/>
            <a:ext cx="335438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5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709" grpId="0" animBg="1" autoUpdateAnimBg="0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ChangeArrowheads="1"/>
          </p:cNvSpPr>
          <p:nvPr/>
        </p:nvSpPr>
        <p:spPr bwMode="auto">
          <a:xfrm>
            <a:off x="533400" y="762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6.4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类的包含 </a:t>
            </a:r>
          </a:p>
        </p:txBody>
      </p:sp>
      <p:sp>
        <p:nvSpPr>
          <p:cNvPr id="1414147" name="Text Box 3"/>
          <p:cNvSpPr txBox="1">
            <a:spLocks noChangeArrowheads="1"/>
          </p:cNvSpPr>
          <p:nvPr/>
        </p:nvSpPr>
        <p:spPr bwMode="auto">
          <a:xfrm>
            <a:off x="611188" y="1695450"/>
            <a:ext cx="8064500" cy="429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类的包含（称为</a:t>
            </a: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has A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）是程序设计中一种软件重用技术。即定义一个新的类时，通过编译器把另一个类 “抄”进来。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</a:t>
            </a:r>
          </a:p>
          <a:p>
            <a:pPr algn="l"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当一个类中含有已经定义的类类型成员，带参数的构造函数对数据成员初始化，须使用初始化语法形式。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 i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构造函数 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( </a:t>
            </a:r>
            <a:r>
              <a:rPr lang="zh-CN" altLang="en-US" sz="2000" b="1" i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变元表 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) : </a:t>
            </a:r>
            <a:r>
              <a:rPr lang="zh-CN" altLang="en-US" sz="2000" b="1" i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对象成员</a:t>
            </a:r>
            <a:r>
              <a:rPr lang="en-US" altLang="zh-CN" sz="2000" b="1" i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( </a:t>
            </a:r>
            <a:r>
              <a:rPr lang="zh-CN" altLang="en-US" sz="2000" b="1" i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变元表 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) , … , </a:t>
            </a:r>
            <a:r>
              <a:rPr lang="zh-CN" altLang="en-US" sz="2000" b="1" i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对象成员</a:t>
            </a:r>
            <a:r>
              <a:rPr lang="en-US" altLang="zh-CN" sz="2000" b="1" i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n 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( </a:t>
            </a:r>
            <a:r>
              <a:rPr lang="zh-CN" altLang="en-US" sz="2000" b="1" i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变元表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) 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；</a:t>
            </a: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 </a:t>
            </a:r>
            <a:endParaRPr lang="zh-CN" altLang="en-US" sz="1800" b="1" dirty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ct val="20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			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  </a:t>
            </a:r>
            <a:r>
              <a:rPr lang="zh-CN" altLang="en-US" smtClean="0"/>
              <a:t>类的包含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1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141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75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141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925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141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475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"/>
                                        <p:tgtEl>
                                          <p:spTgt spid="141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146" grpId="0" autoUpdateAnimBg="0"/>
      <p:bldP spid="1414147" grpId="0" build="p" autoUpdateAnimBg="0" advAuto="1000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1" name="Text Box 3"/>
          <p:cNvSpPr txBox="1">
            <a:spLocks noChangeArrowheads="1"/>
          </p:cNvSpPr>
          <p:nvPr/>
        </p:nvSpPr>
        <p:spPr bwMode="auto">
          <a:xfrm>
            <a:off x="684213" y="476250"/>
            <a:ext cx="80645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6-23 </a:t>
            </a:r>
            <a:r>
              <a:rPr lang="zh-CN" altLang="en-US" sz="1800" b="1" i="1">
                <a:solidFill>
                  <a:srgbClr val="006600"/>
                </a:solidFill>
              </a:rPr>
              <a:t>简单对象成员初始化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class A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     A(int x):a(x){ }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     int a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chemeClr val="accent1"/>
                </a:solidFill>
              </a:rPr>
              <a:t>class B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chemeClr val="accent1"/>
                </a:solidFill>
              </a:rPr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chemeClr val="accent1"/>
                </a:solidFill>
              </a:rPr>
              <a:t>     B( int x, int y ) : aa(x)  { b = y ; }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chemeClr val="accent1"/>
                </a:solidFill>
              </a:rPr>
              <a:t>     void out() { cout&lt;&lt;"aa = "&lt;&lt;aa.a&lt;&lt;endl&lt;&lt;"b = "&lt;&lt;b&lt;&lt;endl ; }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chemeClr val="accent1"/>
                </a:solidFill>
              </a:rPr>
              <a:t>  private: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chemeClr val="accent1"/>
                </a:solidFill>
              </a:rPr>
              <a:t>     int b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chemeClr val="accent1"/>
                </a:solidFill>
              </a:rPr>
              <a:t>     A aa ;	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chemeClr val="accent1"/>
                </a:solidFill>
              </a:rPr>
              <a:t>}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{ B objB( 3, 5 )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objB.out()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25190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  </a:t>
            </a:r>
            <a:r>
              <a:rPr lang="zh-CN" altLang="en-US" smtClean="0"/>
              <a:t>类的包含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171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80645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6-23 </a:t>
            </a:r>
            <a:r>
              <a:rPr lang="zh-CN" altLang="en-US" sz="1800" b="1" i="1">
                <a:solidFill>
                  <a:srgbClr val="006600"/>
                </a:solidFill>
              </a:rPr>
              <a:t>简单对象成员初始化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A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A(int x):a(x){ }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int a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class B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  B( int x, int y ) : aa(x)  { b = y ; }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  void out() { cout&lt;&lt;"aa = "&lt;&lt;aa.a&lt;&lt;endl&lt;&lt;"b = "&lt;&lt;b&lt;&lt;endl ; }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  int b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A aa 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类类型成员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B objB( 3, 5 )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objB.out()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  </a:t>
            </a:r>
            <a:r>
              <a:rPr lang="zh-CN" altLang="en-US" smtClean="0"/>
              <a:t>类的包含</a:t>
            </a:r>
          </a:p>
        </p:txBody>
      </p:sp>
      <p:sp>
        <p:nvSpPr>
          <p:cNvPr id="1416196" name="AutoShape 4"/>
          <p:cNvSpPr>
            <a:spLocks/>
          </p:cNvSpPr>
          <p:nvPr/>
        </p:nvSpPr>
        <p:spPr bwMode="auto">
          <a:xfrm>
            <a:off x="4572000" y="2514600"/>
            <a:ext cx="1871663" cy="627063"/>
          </a:xfrm>
          <a:prstGeom prst="borderCallout2">
            <a:avLst>
              <a:gd name="adj1" fmla="val 18227"/>
              <a:gd name="adj2" fmla="val -4069"/>
              <a:gd name="adj3" fmla="val 18227"/>
              <a:gd name="adj4" fmla="val -37491"/>
              <a:gd name="adj5" fmla="val 328861"/>
              <a:gd name="adj6" fmla="val -14487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类类型成员</a:t>
            </a:r>
          </a:p>
        </p:txBody>
      </p:sp>
      <p:sp>
        <p:nvSpPr>
          <p:cNvPr id="1416197" name="Oval 5"/>
          <p:cNvSpPr>
            <a:spLocks noChangeArrowheads="1"/>
          </p:cNvSpPr>
          <p:nvPr/>
        </p:nvSpPr>
        <p:spPr bwMode="auto">
          <a:xfrm>
            <a:off x="684213" y="1341438"/>
            <a:ext cx="914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6198" name="Line 6"/>
          <p:cNvSpPr>
            <a:spLocks noChangeShapeType="1"/>
          </p:cNvSpPr>
          <p:nvPr/>
        </p:nvSpPr>
        <p:spPr bwMode="auto">
          <a:xfrm>
            <a:off x="1692275" y="1557338"/>
            <a:ext cx="2232025" cy="10795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lg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6199" name="Oval 7"/>
          <p:cNvSpPr>
            <a:spLocks noChangeArrowheads="1"/>
          </p:cNvSpPr>
          <p:nvPr/>
        </p:nvSpPr>
        <p:spPr bwMode="auto">
          <a:xfrm>
            <a:off x="900113" y="4581525"/>
            <a:ext cx="914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1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1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1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1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41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6196" grpId="0" animBg="1" autoUpdateAnimBg="0"/>
      <p:bldP spid="1416197" grpId="0" animBg="1"/>
      <p:bldP spid="1416198" grpId="0" animBg="1"/>
      <p:bldP spid="1416199" grpId="0" animBg="1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80645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6-23 </a:t>
            </a:r>
            <a:r>
              <a:rPr lang="zh-CN" altLang="en-US" sz="1800" b="1" i="1">
                <a:solidFill>
                  <a:srgbClr val="006600"/>
                </a:solidFill>
              </a:rPr>
              <a:t>简单对象成员初始化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class A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  </a:t>
            </a:r>
            <a:r>
              <a:rPr lang="en-US" altLang="zh-CN" sz="1800" b="1"/>
              <a:t>A(int x):a(x){ }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  int a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class B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  B( int x, int y ) </a:t>
            </a:r>
            <a:r>
              <a:rPr lang="en-US" altLang="zh-CN" sz="1800" b="1"/>
              <a:t>: aa(x)</a:t>
            </a:r>
            <a:r>
              <a:rPr lang="en-US" altLang="zh-CN" sz="1800"/>
              <a:t>  { b = y ; }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用初始化式调用成员类构造函数</a:t>
            </a:r>
          </a:p>
          <a:p>
            <a:pPr algn="l">
              <a:lnSpc>
                <a:spcPct val="105000"/>
              </a:lnSpc>
            </a:pPr>
            <a:r>
              <a:rPr lang="zh-CN" altLang="en-US" sz="1800"/>
              <a:t>     </a:t>
            </a:r>
            <a:r>
              <a:rPr lang="en-US" altLang="zh-CN" sz="1800"/>
              <a:t>void out() { cout&lt;&lt;"aa = "&lt;&lt;aa.a&lt;&lt;endl&lt;&lt;"b = "&lt;&lt;b&lt;&lt;endl ; }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  int b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  </a:t>
            </a:r>
            <a:r>
              <a:rPr lang="en-US" altLang="zh-CN" sz="1800" b="1"/>
              <a:t>A aa 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类类型成员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B objB( 3, 5 )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objB.out()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  </a:t>
            </a:r>
            <a:r>
              <a:rPr lang="zh-CN" altLang="en-US" smtClean="0"/>
              <a:t>类的包含</a:t>
            </a:r>
          </a:p>
        </p:txBody>
      </p:sp>
      <p:sp>
        <p:nvSpPr>
          <p:cNvPr id="1417220" name="AutoShape 4"/>
          <p:cNvSpPr>
            <a:spLocks/>
          </p:cNvSpPr>
          <p:nvPr/>
        </p:nvSpPr>
        <p:spPr bwMode="auto">
          <a:xfrm>
            <a:off x="5940425" y="2420938"/>
            <a:ext cx="2232025" cy="627062"/>
          </a:xfrm>
          <a:prstGeom prst="borderCallout2">
            <a:avLst>
              <a:gd name="adj1" fmla="val 18227"/>
              <a:gd name="adj2" fmla="val -3412"/>
              <a:gd name="adj3" fmla="val 18227"/>
              <a:gd name="adj4" fmla="val -31866"/>
              <a:gd name="adj5" fmla="val 156963"/>
              <a:gd name="adj6" fmla="val -12297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</a:t>
            </a:r>
            <a:r>
              <a:rPr lang="en-US" altLang="zh-CN" sz="1800" b="1"/>
              <a:t>A</a:t>
            </a:r>
            <a:r>
              <a:rPr lang="zh-CN" altLang="en-US" sz="1800" b="1"/>
              <a:t>类构造函数</a:t>
            </a:r>
          </a:p>
        </p:txBody>
      </p:sp>
      <p:sp>
        <p:nvSpPr>
          <p:cNvPr id="1417221" name="Oval 5"/>
          <p:cNvSpPr>
            <a:spLocks noChangeArrowheads="1"/>
          </p:cNvSpPr>
          <p:nvPr/>
        </p:nvSpPr>
        <p:spPr bwMode="auto">
          <a:xfrm>
            <a:off x="2268538" y="3357563"/>
            <a:ext cx="935037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7222" name="Line 6"/>
          <p:cNvSpPr>
            <a:spLocks noChangeShapeType="1"/>
          </p:cNvSpPr>
          <p:nvPr/>
        </p:nvSpPr>
        <p:spPr bwMode="auto">
          <a:xfrm>
            <a:off x="3059113" y="2206625"/>
            <a:ext cx="2160587" cy="3587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lg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59" name="Oval 7"/>
          <p:cNvSpPr>
            <a:spLocks noChangeArrowheads="1"/>
          </p:cNvSpPr>
          <p:nvPr/>
        </p:nvSpPr>
        <p:spPr bwMode="auto">
          <a:xfrm>
            <a:off x="900113" y="4581525"/>
            <a:ext cx="914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7224" name="Oval 8"/>
          <p:cNvSpPr>
            <a:spLocks noChangeArrowheads="1"/>
          </p:cNvSpPr>
          <p:nvPr/>
        </p:nvSpPr>
        <p:spPr bwMode="auto">
          <a:xfrm>
            <a:off x="827088" y="1895475"/>
            <a:ext cx="2160587" cy="4540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1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1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1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7220" grpId="0" animBg="1" autoUpdateAnimBg="0"/>
      <p:bldP spid="1417221" grpId="0" animBg="1"/>
      <p:bldP spid="1417222" grpId="0" animBg="1"/>
      <p:bldP spid="14172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114800" y="1752600"/>
            <a:ext cx="45640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rgbClr val="C0C0C0"/>
                </a:solidFill>
              </a:rPr>
              <a:t>类说明的一般形式为：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class </a:t>
            </a:r>
            <a:r>
              <a:rPr lang="zh-CN" altLang="en-US" sz="2000" b="1" i="1">
                <a:solidFill>
                  <a:srgbClr val="C0C0C0"/>
                </a:solidFill>
              </a:rPr>
              <a:t>类名</a:t>
            </a:r>
            <a:endParaRPr lang="zh-CN" altLang="en-US" sz="2000" b="1">
              <a:solidFill>
                <a:srgbClr val="C0C0C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{ public: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公有段数据成员和成员函数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protected: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保护段数据成员和成员函数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private: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私有数据成员和成员函数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} ; </a:t>
            </a:r>
            <a:endParaRPr lang="en-US" altLang="zh-CN" sz="1800"/>
          </a:p>
        </p:txBody>
      </p:sp>
      <p:sp>
        <p:nvSpPr>
          <p:cNvPr id="1153028" name="Text Box 4"/>
          <p:cNvSpPr txBox="1">
            <a:spLocks noChangeArrowheads="1"/>
          </p:cNvSpPr>
          <p:nvPr/>
        </p:nvSpPr>
        <p:spPr bwMode="auto">
          <a:xfrm>
            <a:off x="762000" y="1125538"/>
            <a:ext cx="38385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注：</a:t>
            </a:r>
            <a:endParaRPr lang="zh-CN" altLang="en-US" sz="18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1.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允许已定义类名出现在类的说明中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62000" y="2003425"/>
            <a:ext cx="5521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2.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类可以无名，用于直接声明对象</a:t>
            </a:r>
          </a:p>
        </p:txBody>
      </p: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762000" y="2565400"/>
            <a:ext cx="7772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3.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类是一个程序包。可以只有数据成员或只有成员函数，或者为空。     </a:t>
            </a:r>
          </a:p>
        </p:txBody>
      </p:sp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1066800" y="3213100"/>
            <a:ext cx="5715000" cy="3063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例</a:t>
            </a:r>
            <a:r>
              <a:rPr lang="en-US" altLang="zh-CN" sz="1800" b="1" i="1">
                <a:solidFill>
                  <a:schemeClr val="folHlink"/>
                </a:solidFill>
              </a:rPr>
              <a:t>6-2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empty  {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</a:t>
            </a:r>
            <a:r>
              <a:rPr lang="en-US" altLang="zh-CN" sz="1800" b="1" i="1"/>
              <a:t>empty e1</a:t>
            </a:r>
            <a:r>
              <a:rPr lang="en-US" altLang="zh-CN" sz="1800"/>
              <a:t>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cout&lt;&lt;" &amp;e1 = " &lt;&lt; &amp;e1 &lt;&lt; endl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noProof="1"/>
              <a:t>cout&lt;&lt;" sizeof e1 = " &lt;&lt; sizeof(e1) &lt;&lt; endl ;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} </a:t>
            </a:r>
            <a:endParaRPr lang="en-US" altLang="en-US" sz="1800"/>
          </a:p>
        </p:txBody>
      </p:sp>
      <p:sp>
        <p:nvSpPr>
          <p:cNvPr id="1153031" name="Oval 7"/>
          <p:cNvSpPr>
            <a:spLocks noChangeArrowheads="1"/>
          </p:cNvSpPr>
          <p:nvPr/>
        </p:nvSpPr>
        <p:spPr bwMode="auto">
          <a:xfrm>
            <a:off x="914400" y="4919663"/>
            <a:ext cx="2209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3033" name="AutoShape 9"/>
          <p:cNvSpPr>
            <a:spLocks/>
          </p:cNvSpPr>
          <p:nvPr/>
        </p:nvSpPr>
        <p:spPr bwMode="auto">
          <a:xfrm>
            <a:off x="5257800" y="3048000"/>
            <a:ext cx="1600200" cy="609600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37005"/>
              <a:gd name="adj5" fmla="val 309116"/>
              <a:gd name="adj6" fmla="val -14087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空类对象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31" grpId="0" animBg="1"/>
      <p:bldP spid="1153033" grpId="0" animBg="1" autoUpdateAnimBg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13"/>
          <p:cNvSpPr>
            <a:spLocks noChangeArrowheads="1"/>
          </p:cNvSpPr>
          <p:nvPr/>
        </p:nvSpPr>
        <p:spPr bwMode="auto">
          <a:xfrm>
            <a:off x="684213" y="1989138"/>
            <a:ext cx="3600450" cy="287337"/>
          </a:xfrm>
          <a:prstGeom prst="rect">
            <a:avLst/>
          </a:prstGeom>
          <a:solidFill>
            <a:srgbClr val="0000CC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4979" name="Rectangle 9"/>
          <p:cNvSpPr>
            <a:spLocks noChangeArrowheads="1"/>
          </p:cNvSpPr>
          <p:nvPr/>
        </p:nvSpPr>
        <p:spPr bwMode="auto">
          <a:xfrm>
            <a:off x="684213" y="3429000"/>
            <a:ext cx="3671887" cy="287338"/>
          </a:xfrm>
          <a:prstGeom prst="rect">
            <a:avLst/>
          </a:prstGeom>
          <a:solidFill>
            <a:srgbClr val="0000CC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4980" name="Rectangle 10"/>
          <p:cNvSpPr>
            <a:spLocks noChangeArrowheads="1"/>
          </p:cNvSpPr>
          <p:nvPr/>
        </p:nvSpPr>
        <p:spPr bwMode="auto">
          <a:xfrm>
            <a:off x="684213" y="5445125"/>
            <a:ext cx="3600450" cy="287338"/>
          </a:xfrm>
          <a:prstGeom prst="rect">
            <a:avLst/>
          </a:prstGeom>
          <a:solidFill>
            <a:srgbClr val="0000CC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4981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80645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6-23 </a:t>
            </a:r>
            <a:r>
              <a:rPr lang="zh-CN" altLang="en-US" sz="1800" b="1" i="1">
                <a:solidFill>
                  <a:srgbClr val="006600"/>
                </a:solidFill>
              </a:rPr>
              <a:t>简单对象成员初始化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A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A(int x):a(x){ }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int a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B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B( int x, int y ) : aa(x)  { b = y ; }</a:t>
            </a:r>
            <a:r>
              <a:rPr lang="en-US" altLang="zh-CN" sz="1800" b="1"/>
              <a:t>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用初始化式调用成员类构造函数</a:t>
            </a:r>
          </a:p>
          <a:p>
            <a:pPr algn="l">
              <a:lnSpc>
                <a:spcPct val="105000"/>
              </a:lnSpc>
            </a:pPr>
            <a:r>
              <a:rPr lang="zh-CN" altLang="en-US" sz="1800" b="1"/>
              <a:t>     </a:t>
            </a:r>
            <a:r>
              <a:rPr lang="en-US" altLang="zh-CN" sz="1800" b="1"/>
              <a:t>void out() { cout&lt;&lt;"aa = "&lt;&lt;aa.a&lt;&lt;endl&lt;&lt;"b = "&lt;&lt;b&lt;&lt;endl ; }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private: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int b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A aa 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类类型成员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}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{ B objB( 3, 5 )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objB.out()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2549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  </a:t>
            </a:r>
            <a:r>
              <a:rPr lang="zh-CN" altLang="en-US" smtClean="0"/>
              <a:t>类的包含</a:t>
            </a:r>
          </a:p>
        </p:txBody>
      </p:sp>
      <p:sp>
        <p:nvSpPr>
          <p:cNvPr id="1419275" name="AutoShape 11"/>
          <p:cNvSpPr>
            <a:spLocks/>
          </p:cNvSpPr>
          <p:nvPr/>
        </p:nvSpPr>
        <p:spPr bwMode="auto">
          <a:xfrm>
            <a:off x="5795963" y="3429000"/>
            <a:ext cx="2519362" cy="1008063"/>
          </a:xfrm>
          <a:prstGeom prst="borderCallout2">
            <a:avLst>
              <a:gd name="adj1" fmla="val 11338"/>
              <a:gd name="adj2" fmla="val -3023"/>
              <a:gd name="adj3" fmla="val 11338"/>
              <a:gd name="adj4" fmla="val -37491"/>
              <a:gd name="adj5" fmla="val 187560"/>
              <a:gd name="adj6" fmla="val -13604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调用构造函数，初始化</a:t>
            </a:r>
            <a:r>
              <a:rPr lang="en-US" altLang="zh-CN" sz="1800" b="1"/>
              <a:t>objB.b </a:t>
            </a:r>
            <a:r>
              <a:rPr lang="zh-CN" altLang="en-US" sz="1800" b="1"/>
              <a:t>和 </a:t>
            </a:r>
            <a:r>
              <a:rPr lang="en-US" altLang="zh-CN" sz="1800" b="1" smtClean="0"/>
              <a:t>objB.aa.</a:t>
            </a:r>
            <a:r>
              <a:rPr lang="en-US" altLang="zh-CN" sz="1800" b="1" smtClean="0">
                <a:solidFill>
                  <a:srgbClr val="FF0000"/>
                </a:solidFill>
              </a:rPr>
              <a:t>a</a:t>
            </a:r>
            <a:endParaRPr lang="en-US" altLang="zh-CN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1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9275" grpId="0" animBg="1" autoUpdateAnimBg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80645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6-23 </a:t>
            </a:r>
            <a:r>
              <a:rPr lang="zh-CN" altLang="en-US" sz="1800" b="1" i="1">
                <a:solidFill>
                  <a:srgbClr val="006600"/>
                </a:solidFill>
              </a:rPr>
              <a:t>简单对象成员初始化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A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A(int x):a(x){ }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int a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B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B( int x, int y ) : aa(x)  { b = y ; }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用初始化式调用成员类构造函数</a:t>
            </a:r>
          </a:p>
          <a:p>
            <a:pPr algn="l">
              <a:lnSpc>
                <a:spcPct val="105000"/>
              </a:lnSpc>
            </a:pPr>
            <a:r>
              <a:rPr lang="zh-CN" altLang="en-US" sz="1800" b="1"/>
              <a:t>     </a:t>
            </a:r>
            <a:r>
              <a:rPr lang="en-US" altLang="zh-CN" sz="1800" b="1"/>
              <a:t>void out() { cout&lt;&lt;"aa = "&lt;&lt;aa.a&lt;&lt;endl&lt;&lt;"b = "&lt;&lt;b&lt;&lt;endl ; }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private: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int b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A aa 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类类型成员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}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{ B objB( 3, 5 )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objB.out()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  </a:t>
            </a:r>
            <a:r>
              <a:rPr lang="zh-CN" altLang="en-US" smtClean="0"/>
              <a:t>类的包含</a:t>
            </a:r>
          </a:p>
        </p:txBody>
      </p:sp>
      <p:pic>
        <p:nvPicPr>
          <p:cNvPr id="141824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365625"/>
            <a:ext cx="33289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1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8064500" cy="588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6-24 </a:t>
            </a:r>
            <a:r>
              <a:rPr lang="zh-CN" altLang="en-US" sz="1800" b="1" i="1">
                <a:solidFill>
                  <a:srgbClr val="006600"/>
                </a:solidFill>
              </a:rPr>
              <a:t>用类包含求计算两点之间的距离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#include&lt;cmath&gt;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class  Point 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       Point( int xi=0, int yi=0 ) { x = xi; y = yi;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       int GetX()  {  return x;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       int GetY()  {  return y;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  private:  int x;  int y;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};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class Distance 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Distance( Point xp1, Point xp2 );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double GetDis()  {  return dist;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private: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Point p1, p2;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double dist;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};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  </a:t>
            </a:r>
            <a:r>
              <a:rPr lang="zh-CN" altLang="en-US" smtClean="0"/>
              <a:t>类的包含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0290" grpId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80645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6-24 </a:t>
            </a:r>
            <a:r>
              <a:rPr lang="zh-CN" altLang="en-US" sz="1800" b="1" i="1">
                <a:solidFill>
                  <a:srgbClr val="006600"/>
                </a:solidFill>
              </a:rPr>
              <a:t>用类包含求计算两点之间的距离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#include&lt;cmath&gt;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class  Point 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Point( int xi=0, int yi=0 ) { x = xi; y = yi;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int GetX()  {  return x;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int GetY()  {  return y;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private:  int x;  int y;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};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class Distance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Distance( Point xp1, Point xp2 );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double GetDis()  {  return dist;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Point p1, p2;		</a:t>
            </a:r>
            <a:r>
              <a:rPr lang="en-US" altLang="zh-CN" sz="1800" b="1" i="1">
                <a:solidFill>
                  <a:srgbClr val="006600"/>
                </a:solidFill>
              </a:rPr>
              <a:t>//Point</a:t>
            </a:r>
            <a:r>
              <a:rPr lang="zh-CN" altLang="en-US" sz="1800" b="1" i="1">
                <a:solidFill>
                  <a:srgbClr val="006600"/>
                </a:solidFill>
              </a:rPr>
              <a:t>类数据成员</a:t>
            </a:r>
          </a:p>
          <a:p>
            <a:pPr algn="l">
              <a:lnSpc>
                <a:spcPct val="110000"/>
              </a:lnSpc>
            </a:pPr>
            <a:r>
              <a:rPr lang="zh-CN" altLang="en-US" sz="1800" b="1"/>
              <a:t>     </a:t>
            </a:r>
            <a:r>
              <a:rPr lang="en-US" altLang="zh-CN" sz="1800"/>
              <a:t>double dist;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};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  </a:t>
            </a:r>
            <a:r>
              <a:rPr lang="zh-CN" altLang="en-US" smtClean="0"/>
              <a:t>类的包含</a:t>
            </a:r>
          </a:p>
        </p:txBody>
      </p:sp>
      <p:sp>
        <p:nvSpPr>
          <p:cNvPr id="1422340" name="Oval 4"/>
          <p:cNvSpPr>
            <a:spLocks noChangeArrowheads="1"/>
          </p:cNvSpPr>
          <p:nvPr/>
        </p:nvSpPr>
        <p:spPr bwMode="auto">
          <a:xfrm>
            <a:off x="611188" y="5280025"/>
            <a:ext cx="1584325" cy="309563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22341" name="Oval 5"/>
          <p:cNvSpPr>
            <a:spLocks noChangeArrowheads="1"/>
          </p:cNvSpPr>
          <p:nvPr/>
        </p:nvSpPr>
        <p:spPr bwMode="auto">
          <a:xfrm>
            <a:off x="395288" y="1628775"/>
            <a:ext cx="1368425" cy="360363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2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2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340" grpId="0" animBg="1"/>
      <p:bldP spid="1422341" grpId="0" animBg="1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80645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6-24 </a:t>
            </a:r>
            <a:r>
              <a:rPr lang="zh-CN" altLang="en-US" sz="1800" b="1" i="1">
                <a:solidFill>
                  <a:srgbClr val="006600"/>
                </a:solidFill>
              </a:rPr>
              <a:t>用类包含求计算两点之间的距离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#include&lt;cmath&gt;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class  Point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Point( int xi=0, int yi=0 ) { x = xi; y = yi;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int GetX()  {  return x;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int GetY()  {  return y;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private:  int x;  int y;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class Distance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Distance( Point xp1, Point xp2 );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double GetDis()  {  return dist;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Point p1, p2;		</a:t>
            </a:r>
            <a:r>
              <a:rPr lang="en-US" altLang="zh-CN" sz="1800" i="1">
                <a:solidFill>
                  <a:srgbClr val="006600"/>
                </a:solidFill>
              </a:rPr>
              <a:t>//Point</a:t>
            </a:r>
            <a:r>
              <a:rPr lang="zh-CN" altLang="en-US" sz="1800" i="1">
                <a:solidFill>
                  <a:srgbClr val="006600"/>
                </a:solidFill>
              </a:rPr>
              <a:t>类数据成员</a:t>
            </a:r>
          </a:p>
          <a:p>
            <a:pPr algn="l">
              <a:lnSpc>
                <a:spcPct val="110000"/>
              </a:lnSpc>
            </a:pPr>
            <a:r>
              <a:rPr lang="zh-CN" altLang="en-US" sz="1800" b="1"/>
              <a:t>     </a:t>
            </a:r>
            <a:r>
              <a:rPr lang="en-US" altLang="zh-CN" sz="1800" b="1"/>
              <a:t>double dist;</a:t>
            </a:r>
            <a:r>
              <a:rPr lang="en-US" altLang="zh-CN" sz="1800"/>
              <a:t> 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记录距离的数据成员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};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  </a:t>
            </a:r>
            <a:r>
              <a:rPr lang="zh-CN" altLang="en-US" smtClean="0"/>
              <a:t>类的包含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80645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6-24 </a:t>
            </a:r>
            <a:r>
              <a:rPr lang="zh-CN" altLang="en-US" sz="1800" b="1" i="1">
                <a:solidFill>
                  <a:srgbClr val="006600"/>
                </a:solidFill>
              </a:rPr>
              <a:t>用类包含求计算两点之间的距离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#include&lt;cmath&gt;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class  Point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Point( int xi=0, int yi=0 ) { x = xi; y = yi;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int GetX()  {  return x;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int GetY()  {  return y;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private:  int x;  int y;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class Distance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Distance( Point xp1, Point xp2 );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double GetDis()  {  return dist;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Point p1, p2;		</a:t>
            </a:r>
            <a:r>
              <a:rPr lang="en-US" altLang="zh-CN" sz="1800" i="1">
                <a:solidFill>
                  <a:srgbClr val="006600"/>
                </a:solidFill>
              </a:rPr>
              <a:t>//Point</a:t>
            </a:r>
            <a:r>
              <a:rPr lang="zh-CN" altLang="en-US" sz="1800" i="1">
                <a:solidFill>
                  <a:srgbClr val="006600"/>
                </a:solidFill>
              </a:rPr>
              <a:t>类数据成员</a:t>
            </a:r>
          </a:p>
          <a:p>
            <a:pPr algn="l">
              <a:lnSpc>
                <a:spcPct val="110000"/>
              </a:lnSpc>
            </a:pPr>
            <a:r>
              <a:rPr lang="zh-CN" altLang="en-US" sz="1800" b="1"/>
              <a:t>     </a:t>
            </a:r>
            <a:r>
              <a:rPr lang="en-US" altLang="zh-CN" sz="1800"/>
              <a:t>double dist; 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记录距离的数据成员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};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6.3  </a:t>
            </a:r>
            <a:r>
              <a:rPr lang="zh-CN" altLang="en-US" smtClean="0"/>
              <a:t>类的包含</a:t>
            </a:r>
          </a:p>
        </p:txBody>
      </p:sp>
      <p:sp>
        <p:nvSpPr>
          <p:cNvPr id="1425412" name="Rectangle 4"/>
          <p:cNvSpPr>
            <a:spLocks noChangeArrowheads="1"/>
          </p:cNvSpPr>
          <p:nvPr/>
        </p:nvSpPr>
        <p:spPr bwMode="auto">
          <a:xfrm>
            <a:off x="2627313" y="981075"/>
            <a:ext cx="6292850" cy="34099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构造函数计算距离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Distance::Distance( Point xp1, Point xp2 ) : p1( xp1 ), p2( xp2 )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{ double x = double(p1.GetX() - p2.GetX());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  double y = double(p1.GetY() - p2.GetY());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  dist = sqrt(x * x + y * y);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}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{ Point mp1( 5, 10 ), mp2( 20, 30 )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   Distance mdist( mp1, mp2 )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   cout&lt;&lt;"The distance is "&lt;&lt;mdist.GetDis()&lt;&lt;endl;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}</a:t>
            </a:r>
            <a:r>
              <a:rPr lang="en-US" altLang="zh-CN" sz="1800"/>
              <a:t> </a:t>
            </a:r>
          </a:p>
        </p:txBody>
      </p:sp>
      <p:pic>
        <p:nvPicPr>
          <p:cNvPr id="1425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9900" y="4581525"/>
            <a:ext cx="31988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2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412" grpId="0" animBg="1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Text Box 2"/>
          <p:cNvSpPr txBox="1">
            <a:spLocks noChangeArrowheads="1"/>
          </p:cNvSpPr>
          <p:nvPr/>
        </p:nvSpPr>
        <p:spPr bwMode="auto">
          <a:xfrm>
            <a:off x="285721" y="1052513"/>
            <a:ext cx="853443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/>
              <a:t> </a:t>
            </a:r>
            <a:r>
              <a:rPr lang="zh-CN" altLang="en-US" sz="2000" b="1"/>
              <a:t>类类型通常用关键字</a:t>
            </a:r>
            <a:r>
              <a:rPr lang="en-US" altLang="zh-CN" sz="2000" b="1"/>
              <a:t>class</a:t>
            </a:r>
            <a:r>
              <a:rPr lang="zh-CN" altLang="en-US" sz="2000" b="1"/>
              <a:t>定义。类的实例称为对象。</a:t>
            </a:r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/>
              <a:t> 数据成员是类的属性，可以为各种合法的</a:t>
            </a:r>
            <a:r>
              <a:rPr lang="en-US" altLang="zh-CN" sz="2000" b="1"/>
              <a:t>C++</a:t>
            </a:r>
            <a:r>
              <a:rPr lang="zh-CN" altLang="en-US" sz="2000" b="1"/>
              <a:t>数据类型。</a:t>
            </a:r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/>
              <a:t> 成员函数用于操作类的数据或</a:t>
            </a:r>
            <a:r>
              <a:rPr lang="zh-CN" altLang="en-US" sz="2000" b="1">
                <a:solidFill>
                  <a:srgbClr val="FF0000"/>
                </a:solidFill>
              </a:rPr>
              <a:t>在对象之间发送消息</a:t>
            </a:r>
            <a:r>
              <a:rPr lang="zh-CN" altLang="en-US" sz="2000" b="1"/>
              <a:t>。</a:t>
            </a:r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/>
              <a:t> 类成员由</a:t>
            </a:r>
            <a:r>
              <a:rPr lang="en-US" altLang="zh-CN" sz="2000" b="1"/>
              <a:t>private</a:t>
            </a:r>
            <a:r>
              <a:rPr lang="zh-CN" altLang="en-US" sz="2000" b="1"/>
              <a:t>、</a:t>
            </a:r>
            <a:r>
              <a:rPr lang="en-US" altLang="zh-CN" sz="2000" b="1"/>
              <a:t>protected</a:t>
            </a:r>
            <a:r>
              <a:rPr lang="zh-CN" altLang="en-US" sz="2000" b="1"/>
              <a:t>和</a:t>
            </a:r>
            <a:r>
              <a:rPr lang="en-US" altLang="zh-CN" sz="2000" b="1"/>
              <a:t>public</a:t>
            </a:r>
            <a:r>
              <a:rPr lang="zh-CN" altLang="en-US" sz="2000" b="1"/>
              <a:t>决定访问特性。</a:t>
            </a:r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/>
              <a:t> 构造函数是特殊的成员函数，在创建和初始化对象时自动调用；析构函数则在对象</a:t>
            </a:r>
            <a:r>
              <a:rPr lang="zh-CN" altLang="en-US" sz="2000" b="1">
                <a:solidFill>
                  <a:srgbClr val="FF0000"/>
                </a:solidFill>
              </a:rPr>
              <a:t>作用域结束</a:t>
            </a:r>
            <a:r>
              <a:rPr lang="zh-CN" altLang="en-US" sz="2000" b="1"/>
              <a:t>时自动调用。</a:t>
            </a:r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/>
              <a:t> 重载构造函数和复制构造函数提供了创建对象的不同初始化方式。</a:t>
            </a:r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/>
              <a:t> 常数据成员是建立对象后约束为只读的数据成员，常成员函数不能修改数据成员的</a:t>
            </a:r>
            <a:r>
              <a:rPr lang="zh-CN" altLang="en-US" sz="2000" b="1" smtClean="0"/>
              <a:t>值</a:t>
            </a:r>
            <a:r>
              <a:rPr lang="en-US" altLang="zh-CN" sz="2000" b="1" smtClean="0"/>
              <a:t>(</a:t>
            </a:r>
            <a:r>
              <a:rPr lang="zh-CN" altLang="en-US" sz="2000" b="1" smtClean="0"/>
              <a:t>只修改常成员数据，隐含的</a:t>
            </a:r>
            <a:r>
              <a:rPr lang="en-US" altLang="zh-CN" sz="2000" b="1" smtClean="0"/>
              <a:t>this</a:t>
            </a:r>
            <a:r>
              <a:rPr lang="zh-CN" altLang="en-US" sz="2000" b="1" smtClean="0"/>
              <a:t>指针约束为常量指针</a:t>
            </a:r>
            <a:r>
              <a:rPr lang="en-US" altLang="zh-CN" sz="2000" b="1" smtClean="0"/>
              <a:t>)</a:t>
            </a:r>
            <a:r>
              <a:rPr lang="zh-CN" altLang="en-US" sz="2000" b="1" smtClean="0"/>
              <a:t>。</a:t>
            </a:r>
            <a:endParaRPr lang="zh-CN" altLang="en-US" sz="2000" b="1"/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/>
              <a:t> 静态成员为</a:t>
            </a:r>
            <a:r>
              <a:rPr lang="zh-CN" altLang="en-US" sz="2000" b="1">
                <a:solidFill>
                  <a:schemeClr val="accent2"/>
                </a:solidFill>
              </a:rPr>
              <a:t>同类对象共享</a:t>
            </a:r>
            <a:r>
              <a:rPr lang="zh-CN" altLang="en-US" sz="2000" b="1" smtClean="0"/>
              <a:t>机制。</a:t>
            </a:r>
            <a:r>
              <a:rPr lang="zh-CN" altLang="en-US" sz="2000" b="1"/>
              <a:t>静态成员函数用于操作静态数据成员。</a:t>
            </a:r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/>
              <a:t> 一个类的友元可以访问该类各种性质的</a:t>
            </a:r>
            <a:r>
              <a:rPr lang="zh-CN" altLang="en-US" sz="2000" b="1" smtClean="0"/>
              <a:t>成员（借助实例对象）。</a:t>
            </a:r>
            <a:endParaRPr lang="zh-CN" altLang="en-US" sz="2000" b="1"/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/>
              <a:t> 类的包含是一种软件重用技术。</a:t>
            </a:r>
            <a:endParaRPr lang="zh-CN" altLang="en-US" sz="2000"/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1447800" cy="533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zh-CN" altLang="en-US" sz="3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5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35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30" grpId="0" autoUpdateAnimBg="0"/>
      <p:bldP spid="1353731" grpId="0" autoUpdateAnimBg="0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114800" y="1752600"/>
            <a:ext cx="45640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rgbClr val="C0C0C0"/>
                </a:solidFill>
              </a:rPr>
              <a:t>类说明的一般形式为：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class </a:t>
            </a:r>
            <a:r>
              <a:rPr lang="zh-CN" altLang="en-US" sz="2000" b="1" i="1">
                <a:solidFill>
                  <a:srgbClr val="C0C0C0"/>
                </a:solidFill>
              </a:rPr>
              <a:t>类名</a:t>
            </a:r>
            <a:endParaRPr lang="zh-CN" altLang="en-US" sz="2000" b="1">
              <a:solidFill>
                <a:srgbClr val="C0C0C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{ public: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公有段数据成员和成员函数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protected: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保护段数据成员和成员函数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private: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私有数据成员和成员函数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} ; </a:t>
            </a:r>
            <a:endParaRPr lang="en-US" altLang="zh-CN" sz="1800"/>
          </a:p>
        </p:txBody>
      </p:sp>
      <p:sp>
        <p:nvSpPr>
          <p:cNvPr id="1154052" name="Text Box 4"/>
          <p:cNvSpPr txBox="1">
            <a:spLocks noChangeArrowheads="1"/>
          </p:cNvSpPr>
          <p:nvPr/>
        </p:nvSpPr>
        <p:spPr bwMode="auto">
          <a:xfrm>
            <a:off x="762000" y="1125538"/>
            <a:ext cx="38385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注：</a:t>
            </a:r>
            <a:endParaRPr lang="zh-CN" altLang="en-US" sz="18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1.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允许已定义类名出现在类的说明中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62000" y="2003425"/>
            <a:ext cx="5521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2.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类可以无名，用于直接声明对象</a:t>
            </a:r>
          </a:p>
        </p:txBody>
      </p:sp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1066800" y="3213100"/>
            <a:ext cx="5715000" cy="3063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例</a:t>
            </a:r>
            <a:r>
              <a:rPr lang="en-US" altLang="zh-CN" sz="1800" b="1" i="1">
                <a:solidFill>
                  <a:schemeClr val="folHlink"/>
                </a:solidFill>
              </a:rPr>
              <a:t>6-2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empty  {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empty e1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cout&lt;&lt;" &amp;e1 = " &lt;&lt; &amp;e1 &lt;&lt; endl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noProof="1"/>
              <a:t>cout&lt;&lt;" sizeof e1 = " &lt;&lt; sizeof(e1) &lt;&lt; endl ;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} </a:t>
            </a:r>
            <a:endParaRPr lang="en-US" altLang="en-US" sz="1800"/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762000" y="2565400"/>
            <a:ext cx="7772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3.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类是一个程序包。可以只有数据成员或只有成员函数，或者为空。     </a:t>
            </a:r>
          </a:p>
        </p:txBody>
      </p:sp>
      <p:pic>
        <p:nvPicPr>
          <p:cNvPr id="115406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716338"/>
            <a:ext cx="333216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Text Box 2"/>
          <p:cNvSpPr txBox="1">
            <a:spLocks noChangeArrowheads="1"/>
          </p:cNvSpPr>
          <p:nvPr/>
        </p:nvSpPr>
        <p:spPr bwMode="auto">
          <a:xfrm>
            <a:off x="457200" y="1657350"/>
            <a:ext cx="4876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公有成员是提供给外部的接口</a:t>
            </a:r>
          </a:p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类外用 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和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-&gt;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运算符访问对象成员 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6.1.2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访问对象成员 </a:t>
            </a:r>
            <a:endParaRPr lang="zh-CN" altLang="en-US" sz="2400" b="1" dirty="0" smtClean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1155076" name="Text Box 4"/>
          <p:cNvSpPr txBox="1">
            <a:spLocks noChangeArrowheads="1"/>
          </p:cNvSpPr>
          <p:nvPr/>
        </p:nvSpPr>
        <p:spPr bwMode="auto">
          <a:xfrm>
            <a:off x="5181600" y="836613"/>
            <a:ext cx="3581400" cy="5092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6-3 </a:t>
            </a:r>
            <a:r>
              <a:rPr lang="zh-CN" altLang="en-US" sz="1800" b="1" i="1">
                <a:solidFill>
                  <a:srgbClr val="008000"/>
                </a:solidFill>
                <a:latin typeface="宋体" pitchFamily="2" charset="-122"/>
              </a:rPr>
              <a:t>访问对象的公有成员</a:t>
            </a:r>
            <a:r>
              <a:rPr lang="zh-CN" altLang="en-US" sz="1800"/>
              <a:t> 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class Tclass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int x,y 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void print()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{ cout &lt;&lt;  x &lt;&lt; “,” &lt;&lt; y ;} 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{ Tclass test 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test.x = 100 ;  test.y = 200 ;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test.print() 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5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5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4" grpId="0" autoUpdateAnimBg="0"/>
      <p:bldP spid="1155075" grpId="0" build="p" autoUpdateAnimBg="0" advAuto="1000"/>
      <p:bldP spid="115507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1657350"/>
            <a:ext cx="4876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公有成员是提供给外部的接口</a:t>
            </a:r>
          </a:p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类外用 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和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-&gt;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运算符访问对象成员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6.1.2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访问对象成员 </a:t>
            </a:r>
            <a:endParaRPr lang="zh-CN" altLang="en-US" sz="2400" b="1" dirty="0" smtClean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1156100" name="Text Box 4"/>
          <p:cNvSpPr txBox="1">
            <a:spLocks noChangeArrowheads="1"/>
          </p:cNvSpPr>
          <p:nvPr/>
        </p:nvSpPr>
        <p:spPr bwMode="auto">
          <a:xfrm>
            <a:off x="5181600" y="836613"/>
            <a:ext cx="3581400" cy="5092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6-3 </a:t>
            </a:r>
            <a:r>
              <a:rPr lang="zh-CN" altLang="en-US" sz="1800" b="1" i="1">
                <a:solidFill>
                  <a:srgbClr val="008000"/>
                </a:solidFill>
                <a:latin typeface="宋体" pitchFamily="2" charset="-122"/>
              </a:rPr>
              <a:t>访问对象的公有成员</a:t>
            </a:r>
            <a:endParaRPr lang="zh-CN" altLang="en-US" sz="1800"/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class Tclass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{</a:t>
            </a:r>
            <a:r>
              <a:rPr lang="en-US" altLang="zh-CN" sz="1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r>
              <a:rPr lang="en-US" altLang="zh-CN" sz="1800"/>
              <a:t>: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    int x,y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    void print()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    { cout &lt;&lt;  x &lt;&lt; “,” &lt;&lt; y ;}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}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{ Tclass test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 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test.x</a:t>
            </a:r>
            <a:r>
              <a:rPr lang="en-US" altLang="zh-CN" sz="1800"/>
              <a:t> = 100 ; 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test.y</a:t>
            </a:r>
            <a:r>
              <a:rPr lang="en-US" altLang="zh-CN" sz="1800"/>
              <a:t> = 200 ;	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  test.print()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156101" name="Oval 5"/>
          <p:cNvSpPr>
            <a:spLocks noChangeArrowheads="1"/>
          </p:cNvSpPr>
          <p:nvPr/>
        </p:nvSpPr>
        <p:spPr bwMode="auto">
          <a:xfrm>
            <a:off x="5257800" y="4894263"/>
            <a:ext cx="762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6102" name="Oval 6"/>
          <p:cNvSpPr>
            <a:spLocks noChangeArrowheads="1"/>
          </p:cNvSpPr>
          <p:nvPr/>
        </p:nvSpPr>
        <p:spPr bwMode="auto">
          <a:xfrm>
            <a:off x="6553200" y="4894263"/>
            <a:ext cx="762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6103" name="AutoShape 7"/>
          <p:cNvSpPr>
            <a:spLocks/>
          </p:cNvSpPr>
          <p:nvPr/>
        </p:nvSpPr>
        <p:spPr bwMode="auto">
          <a:xfrm>
            <a:off x="1371600" y="3141663"/>
            <a:ext cx="1828800" cy="914400"/>
          </a:xfrm>
          <a:prstGeom prst="borderCallout2">
            <a:avLst>
              <a:gd name="adj1" fmla="val 12500"/>
              <a:gd name="adj2" fmla="val 104167"/>
              <a:gd name="adj3" fmla="val 12500"/>
              <a:gd name="adj4" fmla="val 141148"/>
              <a:gd name="adj5" fmla="val 172745"/>
              <a:gd name="adj6" fmla="val 26006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访问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公有数据成员</a:t>
            </a:r>
            <a:r>
              <a:rPr lang="zh-CN" altLang="en-US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5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5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1" grpId="0" animBg="1"/>
      <p:bldP spid="1156102" grpId="0" animBg="1"/>
      <p:bldP spid="1156103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1657350"/>
            <a:ext cx="4876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公有成员是提供给外部的接口</a:t>
            </a:r>
          </a:p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类外用 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和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-&gt;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运算符访问对象成员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6.1.2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访问对象成员 </a:t>
            </a:r>
            <a:endParaRPr lang="zh-CN" altLang="en-US" sz="2400" b="1" dirty="0" smtClean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1157124" name="Text Box 4"/>
          <p:cNvSpPr txBox="1">
            <a:spLocks noChangeArrowheads="1"/>
          </p:cNvSpPr>
          <p:nvPr/>
        </p:nvSpPr>
        <p:spPr bwMode="auto">
          <a:xfrm>
            <a:off x="5181600" y="836613"/>
            <a:ext cx="3581400" cy="5092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6-3 </a:t>
            </a:r>
            <a:r>
              <a:rPr lang="zh-CN" altLang="en-US" sz="1800" b="1" i="1">
                <a:solidFill>
                  <a:srgbClr val="008000"/>
                </a:solidFill>
                <a:latin typeface="宋体" pitchFamily="2" charset="-122"/>
              </a:rPr>
              <a:t>访问对象的公有成员</a:t>
            </a:r>
            <a:endParaRPr lang="zh-CN" altLang="en-US" sz="1800"/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class Tclass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{</a:t>
            </a:r>
            <a:r>
              <a:rPr lang="en-US" altLang="zh-CN" sz="1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r>
              <a:rPr lang="en-US" altLang="zh-CN" sz="1800"/>
              <a:t>: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    int x,y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    void print()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    { cout &lt;&lt;  x &lt;&lt; “,” &lt;&lt; y ;}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}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{ Tclass test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  test.x = 100 ;  test.y = 200 ;	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>
                <a:solidFill>
                  <a:srgbClr val="0000FF"/>
                </a:solidFill>
              </a:rPr>
              <a:t> 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test.print()</a:t>
            </a:r>
            <a:r>
              <a:rPr lang="en-US" altLang="zh-CN" sz="1800"/>
              <a:t>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157125" name="AutoShape 5"/>
          <p:cNvSpPr>
            <a:spLocks/>
          </p:cNvSpPr>
          <p:nvPr/>
        </p:nvSpPr>
        <p:spPr bwMode="auto">
          <a:xfrm>
            <a:off x="1524000" y="3284538"/>
            <a:ext cx="1828800" cy="914400"/>
          </a:xfrm>
          <a:prstGeom prst="borderCallout2">
            <a:avLst>
              <a:gd name="adj1" fmla="val 12500"/>
              <a:gd name="adj2" fmla="val 104167"/>
              <a:gd name="adj3" fmla="val 12500"/>
              <a:gd name="adj4" fmla="val 128125"/>
              <a:gd name="adj5" fmla="val 207468"/>
              <a:gd name="adj6" fmla="val 2052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调用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公有成员函数</a:t>
            </a:r>
            <a:r>
              <a:rPr lang="zh-CN" altLang="en-US" sz="1800" b="1"/>
              <a:t> </a:t>
            </a:r>
          </a:p>
        </p:txBody>
      </p:sp>
      <p:sp>
        <p:nvSpPr>
          <p:cNvPr id="1157126" name="Oval 6"/>
          <p:cNvSpPr>
            <a:spLocks noChangeArrowheads="1"/>
          </p:cNvSpPr>
          <p:nvPr/>
        </p:nvSpPr>
        <p:spPr bwMode="auto">
          <a:xfrm>
            <a:off x="5334000" y="5253038"/>
            <a:ext cx="1143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25" grpId="0" animBg="1" autoUpdateAnimBg="0"/>
      <p:bldP spid="11571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Text Box 2"/>
          <p:cNvSpPr txBox="1">
            <a:spLocks noChangeArrowheads="1"/>
          </p:cNvSpPr>
          <p:nvPr/>
        </p:nvSpPr>
        <p:spPr bwMode="auto">
          <a:xfrm>
            <a:off x="1219200" y="2133600"/>
            <a:ext cx="69342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面向对象编程的程序基本单位是类</a:t>
            </a:r>
          </a:p>
          <a:p>
            <a:pPr algn="l">
              <a:lnSpc>
                <a:spcPct val="2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类是数据和操作数据的函数的封装</a:t>
            </a:r>
          </a:p>
          <a:p>
            <a:pPr algn="l">
              <a:lnSpc>
                <a:spcPct val="2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类的对象使用自己的方法完成对数据的操作</a:t>
            </a:r>
          </a:p>
          <a:p>
            <a:pPr algn="l">
              <a:lnSpc>
                <a:spcPct val="2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类可以隐藏数据和操作细节，对象通过类接口与外部通信 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457200"/>
            <a:ext cx="5561013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6.1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类与对象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1802" y="128586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smtClean="0">
                <a:solidFill>
                  <a:schemeClr val="accent1"/>
                </a:solidFill>
              </a:rPr>
              <a:t>该封装的封装，如函数所其处理的数据结合紧密；</a:t>
            </a:r>
            <a:endParaRPr lang="en-US" altLang="zh-CN" sz="2000" smtClean="0">
              <a:solidFill>
                <a:schemeClr val="accent1"/>
              </a:solidFill>
            </a:endParaRPr>
          </a:p>
          <a:p>
            <a:pPr algn="l"/>
            <a:r>
              <a:rPr lang="zh-CN" altLang="en-US" sz="2000" smtClean="0">
                <a:solidFill>
                  <a:schemeClr val="accent1"/>
                </a:solidFill>
              </a:rPr>
              <a:t>该分离的分离，如算法泛型于数据；</a:t>
            </a:r>
            <a:endParaRPr lang="zh-CN" altLang="en-US"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3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13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498" grpId="0" autoUpdateAnimBg="0"/>
      <p:bldP spid="113049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457200" y="1657350"/>
            <a:ext cx="4876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公有成员是提供给外部的接口</a:t>
            </a:r>
          </a:p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类外用 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和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-&gt;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运算符访问对象成员 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6.1.2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访问对象成员 </a:t>
            </a:r>
            <a:endParaRPr lang="zh-CN" altLang="en-US" sz="2400" b="1" dirty="0" smtClean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1158149" name="Text Box 5"/>
          <p:cNvSpPr txBox="1">
            <a:spLocks noChangeArrowheads="1"/>
          </p:cNvSpPr>
          <p:nvPr/>
        </p:nvSpPr>
        <p:spPr bwMode="auto">
          <a:xfrm>
            <a:off x="3505200" y="746125"/>
            <a:ext cx="5334000" cy="5921375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5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6-4 </a:t>
            </a:r>
            <a:r>
              <a:rPr lang="zh-CN" altLang="en-US" sz="1800" b="1" i="1">
                <a:solidFill>
                  <a:srgbClr val="008000"/>
                </a:solidFill>
              </a:rPr>
              <a:t>用指针访问对象成员 </a:t>
            </a:r>
            <a:endParaRPr lang="zh-CN" altLang="en-US" sz="1800"/>
          </a:p>
          <a:p>
            <a:pPr algn="just">
              <a:lnSpc>
                <a:spcPct val="125000"/>
              </a:lnSpc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class  Tclass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{  public :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        int  x, y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        void  print() { cout &lt;&lt; x &lt;&lt; "," &lt;&lt; y &lt;&lt; endl ; }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}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int add( Tclass * ptf )  { return ( ptf-&gt;x + ptf-&gt;y ) ; } 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{ Tclass  test,  * pt = new(Tclass) ; 	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   pt-&gt;x = 100 ;    pt-&gt;y = 200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   pt-&gt;print()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   test.x = 150 ;    test.y = 450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   test.print()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   cout &lt;&lt; "x+y=" &lt;&lt; add(&amp;test)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5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4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457200" y="1657350"/>
            <a:ext cx="4876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公有成员是提供给外部的接口</a:t>
            </a:r>
          </a:p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类外用 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和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-&gt;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运算符访问对象成员 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6.1.2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访问对象成员 </a:t>
            </a:r>
            <a:endParaRPr lang="zh-CN" altLang="en-US" sz="2400" b="1" dirty="0" smtClean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1159173" name="Text Box 5"/>
          <p:cNvSpPr txBox="1">
            <a:spLocks noChangeArrowheads="1"/>
          </p:cNvSpPr>
          <p:nvPr/>
        </p:nvSpPr>
        <p:spPr bwMode="auto">
          <a:xfrm>
            <a:off x="3505200" y="746125"/>
            <a:ext cx="5334000" cy="5921375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5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6-4 </a:t>
            </a:r>
            <a:r>
              <a:rPr lang="zh-CN" altLang="en-US" sz="1800" b="1" i="1">
                <a:solidFill>
                  <a:srgbClr val="008000"/>
                </a:solidFill>
              </a:rPr>
              <a:t>用指针访问对象成员 </a:t>
            </a:r>
            <a:endParaRPr lang="zh-CN" altLang="en-US" sz="1800"/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class  Tclass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{  public :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     int  x, y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     void  print() { cout &lt;&lt; x &lt;&lt; "," &lt;&lt; y &lt;&lt; endl ; }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}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int add( Tclass * ptf )  { return ( ptf-&gt;x + ptf-&gt;y ) ; } 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{ Tclass  test,  * </a:t>
            </a:r>
            <a:r>
              <a:rPr lang="en-US" altLang="zh-CN" sz="1800" b="1">
                <a:solidFill>
                  <a:srgbClr val="0000FF"/>
                </a:solidFill>
              </a:rPr>
              <a:t>pt = 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new(Tclass)</a:t>
            </a:r>
            <a:r>
              <a:rPr lang="en-US" altLang="zh-CN" sz="1800"/>
              <a:t> ; 	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pt-&gt;x = 100 ;    pt-&gt;y = 200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pt-&gt;print()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test.x = 150 ;    test.y = 450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test.print()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cout &lt;&lt; "x+y=" &lt;&lt; add(&amp;test)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159174" name="AutoShape 6"/>
          <p:cNvSpPr>
            <a:spLocks/>
          </p:cNvSpPr>
          <p:nvPr/>
        </p:nvSpPr>
        <p:spPr bwMode="auto">
          <a:xfrm>
            <a:off x="971550" y="2133600"/>
            <a:ext cx="1828800" cy="914400"/>
          </a:xfrm>
          <a:prstGeom prst="borderCallout2">
            <a:avLst>
              <a:gd name="adj1" fmla="val 12500"/>
              <a:gd name="adj2" fmla="val 104167"/>
              <a:gd name="adj3" fmla="val 12500"/>
              <a:gd name="adj4" fmla="val 138370"/>
              <a:gd name="adj5" fmla="val 236981"/>
              <a:gd name="adj6" fmla="val 24861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建立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动态对象</a:t>
            </a:r>
            <a:r>
              <a:rPr lang="zh-CN" altLang="en-US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174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457200" y="1657350"/>
            <a:ext cx="4876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公有成员是提供给外部的接口</a:t>
            </a:r>
          </a:p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类外用 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和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-&gt;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运算符访问对象成员 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6.1.2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访问对象成员 </a:t>
            </a:r>
            <a:endParaRPr lang="zh-CN" altLang="en-US" sz="2400" b="1" dirty="0" smtClean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1160197" name="Text Box 5"/>
          <p:cNvSpPr txBox="1">
            <a:spLocks noChangeArrowheads="1"/>
          </p:cNvSpPr>
          <p:nvPr/>
        </p:nvSpPr>
        <p:spPr bwMode="auto">
          <a:xfrm>
            <a:off x="3505200" y="746125"/>
            <a:ext cx="5334000" cy="5921375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5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6-4 </a:t>
            </a:r>
            <a:r>
              <a:rPr lang="zh-CN" altLang="en-US" sz="1800" b="1" i="1">
                <a:solidFill>
                  <a:srgbClr val="008000"/>
                </a:solidFill>
              </a:rPr>
              <a:t>用指针访问对象成员 </a:t>
            </a:r>
            <a:endParaRPr lang="zh-CN" altLang="en-US" sz="1800"/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class  Tclass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{  public :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     int  x, y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     void  print() { cout &lt;&lt; x &lt;&lt; "," &lt;&lt; y &lt;&lt; endl ; }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}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int add( Tclass * ptf )  { return ( ptf-&gt;x + ptf-&gt;y ) ; } 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{ Tclass  test,  * pt = new(Tclass) ; 	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pt-&gt;x</a:t>
            </a:r>
            <a:r>
              <a:rPr lang="en-US" altLang="zh-CN" sz="1800"/>
              <a:t> = 100 ;    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pt-&gt;y</a:t>
            </a:r>
            <a:r>
              <a:rPr lang="en-US" altLang="zh-CN" sz="1800"/>
              <a:t> = 200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pt-&gt;print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()</a:t>
            </a:r>
            <a:r>
              <a:rPr lang="en-US" altLang="zh-CN" sz="1800"/>
              <a:t>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test.x = 150 ;    test.y = 450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test.print()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cout &lt;&lt; "x+y=" &lt;&lt; add(&amp;test)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160198" name="AutoShape 6"/>
          <p:cNvSpPr>
            <a:spLocks/>
          </p:cNvSpPr>
          <p:nvPr/>
        </p:nvSpPr>
        <p:spPr bwMode="auto">
          <a:xfrm>
            <a:off x="685800" y="3200400"/>
            <a:ext cx="1828800" cy="914400"/>
          </a:xfrm>
          <a:prstGeom prst="borderCallout2">
            <a:avLst>
              <a:gd name="adj1" fmla="val 12500"/>
              <a:gd name="adj2" fmla="val 104167"/>
              <a:gd name="adj3" fmla="val 12500"/>
              <a:gd name="adj4" fmla="val 117537"/>
              <a:gd name="adj5" fmla="val 160245"/>
              <a:gd name="adj6" fmla="val 16076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用指针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访问对象成员</a:t>
            </a:r>
            <a:r>
              <a:rPr lang="zh-CN" altLang="en-US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198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457200" y="1657350"/>
            <a:ext cx="4876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公有成员是提供给外部的接口</a:t>
            </a:r>
          </a:p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类外用 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和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-&gt;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运算符访问对象成员 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6.1.2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访问对象成员 </a:t>
            </a:r>
            <a:endParaRPr lang="zh-CN" altLang="en-US" sz="2400" b="1" dirty="0" smtClean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1161221" name="Text Box 5"/>
          <p:cNvSpPr txBox="1">
            <a:spLocks noChangeArrowheads="1"/>
          </p:cNvSpPr>
          <p:nvPr/>
        </p:nvSpPr>
        <p:spPr bwMode="auto">
          <a:xfrm>
            <a:off x="3505200" y="746125"/>
            <a:ext cx="5334000" cy="5921375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5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6-4 </a:t>
            </a:r>
            <a:r>
              <a:rPr lang="zh-CN" altLang="en-US" sz="1800" b="1" i="1">
                <a:solidFill>
                  <a:srgbClr val="008000"/>
                </a:solidFill>
              </a:rPr>
              <a:t>用指针访问对象成员 </a:t>
            </a:r>
            <a:endParaRPr lang="zh-CN" altLang="en-US" sz="1800"/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class  Tclass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{  public :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     int  x, y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     void  print() { cout &lt;&lt; x &lt;&lt; "," &lt;&lt; y &lt;&lt; endl ; }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}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int add( 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Tclass * ptf</a:t>
            </a:r>
            <a:r>
              <a:rPr lang="en-US" altLang="zh-CN" sz="1800" b="1">
                <a:solidFill>
                  <a:srgbClr val="0000FF"/>
                </a:solidFill>
              </a:rPr>
              <a:t> )  { return ( ptf-&gt;x + ptf-&gt;y ) ; }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{ Tclass  test,  * pt = new(Tclass) ; 	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pt-&gt;x = 100 ;    pt-&gt;y = 200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pt-&gt;print()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test.x = 150 ;    test.y = 450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test.print()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cout &lt;&lt; "x+y=" &lt;&lt; add(&amp;test)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161222" name="AutoShape 6"/>
          <p:cNvSpPr>
            <a:spLocks/>
          </p:cNvSpPr>
          <p:nvPr/>
        </p:nvSpPr>
        <p:spPr bwMode="auto">
          <a:xfrm>
            <a:off x="827088" y="4581525"/>
            <a:ext cx="1828800" cy="914400"/>
          </a:xfrm>
          <a:prstGeom prst="borderCallout2">
            <a:avLst>
              <a:gd name="adj1" fmla="val 12500"/>
              <a:gd name="adj2" fmla="val 104167"/>
              <a:gd name="adj3" fmla="val 12500"/>
              <a:gd name="adj4" fmla="val 130815"/>
              <a:gd name="adj5" fmla="val -69097"/>
              <a:gd name="adj6" fmla="val 21692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具有类指针参数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的函数</a:t>
            </a:r>
            <a:r>
              <a:rPr lang="zh-CN" altLang="en-US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222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457200" y="1657350"/>
            <a:ext cx="4876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公有成员是提供给外部的接口</a:t>
            </a:r>
          </a:p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类外用 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和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-&gt;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运算符访问对象成员 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6.1.2  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访问对象成员 </a:t>
            </a:r>
            <a:endParaRPr lang="zh-CN" altLang="en-US" sz="2400" b="1" dirty="0" smtClean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1162245" name="Text Box 5"/>
          <p:cNvSpPr txBox="1">
            <a:spLocks noChangeArrowheads="1"/>
          </p:cNvSpPr>
          <p:nvPr/>
        </p:nvSpPr>
        <p:spPr bwMode="auto">
          <a:xfrm>
            <a:off x="3505200" y="746125"/>
            <a:ext cx="5334000" cy="5921375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5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6-4 </a:t>
            </a:r>
            <a:r>
              <a:rPr lang="zh-CN" altLang="en-US" sz="1800" b="1" i="1">
                <a:solidFill>
                  <a:srgbClr val="008000"/>
                </a:solidFill>
              </a:rPr>
              <a:t>用指针访问对象成员 </a:t>
            </a:r>
            <a:endParaRPr lang="zh-CN" altLang="en-US" sz="1800"/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class  Tclass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{  public :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     int  x, y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     void  print() { cout &lt;&lt; x &lt;&lt; "," &lt;&lt; y &lt;&lt; endl ; }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}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int add( 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Tclass * ptf</a:t>
            </a:r>
            <a:r>
              <a:rPr lang="en-US" altLang="zh-CN" sz="1800" b="1">
                <a:solidFill>
                  <a:srgbClr val="0000FF"/>
                </a:solidFill>
              </a:rPr>
              <a:t> )  { return ( ptf-&gt;x + ptf-&gt;y ) ; }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{ Tclass  test,  * pt = new(Tclass) ; 	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pt-&gt;x = 100 ;    pt-&gt;y = 200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pt-&gt;print()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test.x = 150 ;    test.y = 450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test.print()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cout &lt;&lt; "x+y=" &lt;&lt; </a:t>
            </a:r>
            <a:r>
              <a:rPr lang="en-US" altLang="zh-CN" sz="1800" b="1">
                <a:solidFill>
                  <a:srgbClr val="0000FF"/>
                </a:solidFill>
              </a:rPr>
              <a:t>add(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&amp;test</a:t>
            </a:r>
            <a:r>
              <a:rPr lang="en-US" altLang="zh-CN" sz="1800" b="1">
                <a:solidFill>
                  <a:srgbClr val="0000FF"/>
                </a:solidFill>
              </a:rPr>
              <a:t>)</a:t>
            </a:r>
            <a:r>
              <a:rPr lang="en-US" altLang="zh-CN" sz="1800"/>
              <a:t>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162246" name="AutoShape 6"/>
          <p:cNvSpPr>
            <a:spLocks/>
          </p:cNvSpPr>
          <p:nvPr/>
        </p:nvSpPr>
        <p:spPr bwMode="auto">
          <a:xfrm>
            <a:off x="900113" y="3429000"/>
            <a:ext cx="1828800" cy="914400"/>
          </a:xfrm>
          <a:prstGeom prst="borderCallout2">
            <a:avLst>
              <a:gd name="adj1" fmla="val 12500"/>
              <a:gd name="adj2" fmla="val 104167"/>
              <a:gd name="adj3" fmla="val 12500"/>
              <a:gd name="adj4" fmla="val 145745"/>
              <a:gd name="adj5" fmla="val 270486"/>
              <a:gd name="adj6" fmla="val 27969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向函数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传递对象地址</a:t>
            </a:r>
            <a:r>
              <a:rPr lang="zh-CN" altLang="en-US" sz="1800" b="1"/>
              <a:t> </a:t>
            </a:r>
          </a:p>
        </p:txBody>
      </p:sp>
      <p:sp>
        <p:nvSpPr>
          <p:cNvPr id="1162247" name="Line 7"/>
          <p:cNvSpPr>
            <a:spLocks noChangeShapeType="1"/>
          </p:cNvSpPr>
          <p:nvPr/>
        </p:nvSpPr>
        <p:spPr bwMode="auto">
          <a:xfrm flipH="1" flipV="1">
            <a:off x="5334000" y="3883025"/>
            <a:ext cx="893763" cy="2138363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lgDash"/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46" grpId="0" animBg="1" autoUpdateAnimBg="0"/>
      <p:bldP spid="116224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163267" name="Text Box 3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  <a:endParaRPr lang="en-US" altLang="zh-CN" sz="1800" b="1" i="1">
              <a:solidFill>
                <a:srgbClr val="008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16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266" grpId="0" build="p" autoUpdateAnimBg="0" advAuto="1000"/>
      <p:bldP spid="116326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3775075"/>
            <a:ext cx="32385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chemeClr val="accent1"/>
                </a:solidFill>
              </a:rPr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{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Simple obj1, obj2, obj3 ;</a:t>
            </a:r>
            <a:r>
              <a:rPr lang="en-US" altLang="zh-CN" sz="1800"/>
              <a:t>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00600" y="4114800"/>
            <a:ext cx="3733800" cy="311150"/>
            <a:chOff x="3168" y="2542"/>
            <a:chExt cx="2352" cy="196"/>
          </a:xfrm>
        </p:grpSpPr>
        <p:sp>
          <p:nvSpPr>
            <p:cNvPr id="38928" name="Rectangle 6"/>
            <p:cNvSpPr>
              <a:spLocks noChangeArrowheads="1"/>
            </p:cNvSpPr>
            <p:nvPr/>
          </p:nvSpPr>
          <p:spPr bwMode="auto">
            <a:xfrm>
              <a:off x="3648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9" name="Rectangle 7"/>
            <p:cNvSpPr>
              <a:spLocks noChangeArrowheads="1"/>
            </p:cNvSpPr>
            <p:nvPr/>
          </p:nvSpPr>
          <p:spPr bwMode="auto">
            <a:xfrm>
              <a:off x="4896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30" name="Text Box 8"/>
            <p:cNvSpPr txBox="1">
              <a:spLocks noChangeArrowheads="1"/>
            </p:cNvSpPr>
            <p:nvPr/>
          </p:nvSpPr>
          <p:spPr bwMode="auto">
            <a:xfrm>
              <a:off x="3168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obj1.x</a:t>
              </a:r>
            </a:p>
          </p:txBody>
        </p:sp>
        <p:sp>
          <p:nvSpPr>
            <p:cNvPr id="38931" name="Text Box 9"/>
            <p:cNvSpPr txBox="1">
              <a:spLocks noChangeArrowheads="1"/>
            </p:cNvSpPr>
            <p:nvPr/>
          </p:nvSpPr>
          <p:spPr bwMode="auto">
            <a:xfrm>
              <a:off x="4416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obj1.y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38924" name="Rectangle 11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5" name="Rectangle 12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6" name="Text Box 13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38927" name="Text Box 14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38920" name="Rectangle 16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1" name="Rectangle 17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2" name="Text Box 18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38923" name="Text Box 19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4127500"/>
            <a:ext cx="32385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4800600" y="4114800"/>
            <a:ext cx="3733800" cy="311150"/>
            <a:chOff x="3168" y="2542"/>
            <a:chExt cx="2352" cy="196"/>
          </a:xfrm>
        </p:grpSpPr>
        <p:sp>
          <p:nvSpPr>
            <p:cNvPr id="39952" name="Rectangle 6"/>
            <p:cNvSpPr>
              <a:spLocks noChangeArrowheads="1"/>
            </p:cNvSpPr>
            <p:nvPr/>
          </p:nvSpPr>
          <p:spPr bwMode="auto">
            <a:xfrm>
              <a:off x="3648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53" name="Rectangle 7"/>
            <p:cNvSpPr>
              <a:spLocks noChangeArrowheads="1"/>
            </p:cNvSpPr>
            <p:nvPr/>
          </p:nvSpPr>
          <p:spPr bwMode="auto">
            <a:xfrm>
              <a:off x="4896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54" name="Text Box 8"/>
            <p:cNvSpPr txBox="1">
              <a:spLocks noChangeArrowheads="1"/>
            </p:cNvSpPr>
            <p:nvPr/>
          </p:nvSpPr>
          <p:spPr bwMode="auto">
            <a:xfrm>
              <a:off x="3168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obj1.x</a:t>
              </a:r>
            </a:p>
          </p:txBody>
        </p:sp>
        <p:sp>
          <p:nvSpPr>
            <p:cNvPr id="39955" name="Text Box 9"/>
            <p:cNvSpPr txBox="1">
              <a:spLocks noChangeArrowheads="1"/>
            </p:cNvSpPr>
            <p:nvPr/>
          </p:nvSpPr>
          <p:spPr bwMode="auto">
            <a:xfrm>
              <a:off x="4416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obj1.y</a:t>
              </a:r>
            </a:p>
          </p:txBody>
        </p:sp>
      </p:grpSp>
      <p:grpSp>
        <p:nvGrpSpPr>
          <p:cNvPr id="39942" name="Group 10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39948" name="Rectangle 11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49" name="Rectangle 12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50" name="Text Box 13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39951" name="Text Box 14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39943" name="Group 15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39944" name="Rectangle 16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45" name="Rectangle 17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46" name="Text Box 18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39947" name="Text Box 19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2468563"/>
            <a:ext cx="5181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4800600" y="4114800"/>
            <a:ext cx="3733800" cy="311150"/>
            <a:chOff x="3168" y="2542"/>
            <a:chExt cx="2352" cy="196"/>
          </a:xfrm>
        </p:grpSpPr>
        <p:sp>
          <p:nvSpPr>
            <p:cNvPr id="40982" name="Rectangle 6"/>
            <p:cNvSpPr>
              <a:spLocks noChangeArrowheads="1"/>
            </p:cNvSpPr>
            <p:nvPr/>
          </p:nvSpPr>
          <p:spPr bwMode="auto">
            <a:xfrm>
              <a:off x="3648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83" name="Rectangle 7"/>
            <p:cNvSpPr>
              <a:spLocks noChangeArrowheads="1"/>
            </p:cNvSpPr>
            <p:nvPr/>
          </p:nvSpPr>
          <p:spPr bwMode="auto">
            <a:xfrm>
              <a:off x="4896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84" name="Text Box 8"/>
            <p:cNvSpPr txBox="1">
              <a:spLocks noChangeArrowheads="1"/>
            </p:cNvSpPr>
            <p:nvPr/>
          </p:nvSpPr>
          <p:spPr bwMode="auto">
            <a:xfrm>
              <a:off x="3168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obj1.x</a:t>
              </a:r>
            </a:p>
          </p:txBody>
        </p:sp>
        <p:sp>
          <p:nvSpPr>
            <p:cNvPr id="40985" name="Text Box 9"/>
            <p:cNvSpPr txBox="1">
              <a:spLocks noChangeArrowheads="1"/>
            </p:cNvSpPr>
            <p:nvPr/>
          </p:nvSpPr>
          <p:spPr bwMode="auto">
            <a:xfrm>
              <a:off x="4416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obj1.y</a:t>
              </a:r>
            </a:p>
          </p:txBody>
        </p:sp>
      </p:grpSp>
      <p:grpSp>
        <p:nvGrpSpPr>
          <p:cNvPr id="40966" name="Group 10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0978" name="Rectangle 11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9" name="Rectangle 12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80" name="Text Box 13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0981" name="Text Box 14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0967" name="Group 15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0974" name="Rectangle 16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5" name="Rectangle 17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6" name="Text Box 18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0977" name="Text Box 19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1166356" name="Oval 20"/>
          <p:cNvSpPr>
            <a:spLocks noChangeArrowheads="1"/>
          </p:cNvSpPr>
          <p:nvPr/>
        </p:nvSpPr>
        <p:spPr bwMode="auto">
          <a:xfrm>
            <a:off x="3429000" y="2468563"/>
            <a:ext cx="685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6357" name="Oval 21"/>
          <p:cNvSpPr>
            <a:spLocks noChangeArrowheads="1"/>
          </p:cNvSpPr>
          <p:nvPr/>
        </p:nvSpPr>
        <p:spPr bwMode="auto">
          <a:xfrm>
            <a:off x="4191000" y="2468563"/>
            <a:ext cx="685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362200" y="2773363"/>
            <a:ext cx="838200" cy="1447800"/>
            <a:chOff x="1440" y="1872"/>
            <a:chExt cx="528" cy="912"/>
          </a:xfrm>
        </p:grpSpPr>
        <p:sp>
          <p:nvSpPr>
            <p:cNvPr id="40972" name="Line 23"/>
            <p:cNvSpPr>
              <a:spLocks noChangeShapeType="1"/>
            </p:cNvSpPr>
            <p:nvPr/>
          </p:nvSpPr>
          <p:spPr bwMode="auto">
            <a:xfrm flipV="1">
              <a:off x="1440" y="1872"/>
              <a:ext cx="192" cy="9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lg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3" name="Line 24"/>
            <p:cNvSpPr>
              <a:spLocks noChangeShapeType="1"/>
            </p:cNvSpPr>
            <p:nvPr/>
          </p:nvSpPr>
          <p:spPr bwMode="auto">
            <a:xfrm flipV="1">
              <a:off x="1776" y="1872"/>
              <a:ext cx="192" cy="9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lg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66361" name="AutoShape 25"/>
          <p:cNvSpPr>
            <a:spLocks/>
          </p:cNvSpPr>
          <p:nvPr/>
        </p:nvSpPr>
        <p:spPr bwMode="auto">
          <a:xfrm>
            <a:off x="5715000" y="762000"/>
            <a:ext cx="2286000" cy="914400"/>
          </a:xfrm>
          <a:prstGeom prst="borderCallout2">
            <a:avLst>
              <a:gd name="adj1" fmla="val 12500"/>
              <a:gd name="adj2" fmla="val -3333"/>
              <a:gd name="adj3" fmla="val 12500"/>
              <a:gd name="adj4" fmla="val -18611"/>
              <a:gd name="adj5" fmla="val 175347"/>
              <a:gd name="adj6" fmla="val -674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向哪个对象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的数据成员赋值？</a:t>
            </a:r>
            <a:r>
              <a:rPr lang="zh-CN" altLang="en-US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6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16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6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356" grpId="0" animBg="1"/>
      <p:bldP spid="1166357" grpId="0" animBg="1"/>
      <p:bldP spid="1166361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2471738"/>
            <a:ext cx="5181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4800600" y="4114800"/>
            <a:ext cx="3733800" cy="311150"/>
            <a:chOff x="3168" y="2542"/>
            <a:chExt cx="2352" cy="196"/>
          </a:xfrm>
        </p:grpSpPr>
        <p:sp>
          <p:nvSpPr>
            <p:cNvPr id="42006" name="Rectangle 6"/>
            <p:cNvSpPr>
              <a:spLocks noChangeArrowheads="1"/>
            </p:cNvSpPr>
            <p:nvPr/>
          </p:nvSpPr>
          <p:spPr bwMode="auto">
            <a:xfrm>
              <a:off x="3648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07" name="Rectangle 7"/>
            <p:cNvSpPr>
              <a:spLocks noChangeArrowheads="1"/>
            </p:cNvSpPr>
            <p:nvPr/>
          </p:nvSpPr>
          <p:spPr bwMode="auto">
            <a:xfrm>
              <a:off x="4896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08" name="Text Box 8"/>
            <p:cNvSpPr txBox="1">
              <a:spLocks noChangeArrowheads="1"/>
            </p:cNvSpPr>
            <p:nvPr/>
          </p:nvSpPr>
          <p:spPr bwMode="auto">
            <a:xfrm>
              <a:off x="3168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obj1.x</a:t>
              </a:r>
            </a:p>
          </p:txBody>
        </p:sp>
        <p:sp>
          <p:nvSpPr>
            <p:cNvPr id="42009" name="Text Box 9"/>
            <p:cNvSpPr txBox="1">
              <a:spLocks noChangeArrowheads="1"/>
            </p:cNvSpPr>
            <p:nvPr/>
          </p:nvSpPr>
          <p:spPr bwMode="auto">
            <a:xfrm>
              <a:off x="4416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obj1.y</a:t>
              </a:r>
            </a:p>
          </p:txBody>
        </p:sp>
      </p:grpSp>
      <p:grpSp>
        <p:nvGrpSpPr>
          <p:cNvPr id="41990" name="Group 10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2002" name="Rectangle 11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03" name="Rectangle 12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04" name="Text Box 13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2005" name="Text Box 14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1991" name="Group 15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1998" name="Rectangle 16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99" name="Rectangle 17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00" name="Text Box 18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2001" name="Text Box 19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1167380" name="Text Box 20"/>
          <p:cNvSpPr txBox="1">
            <a:spLocks noChangeArrowheads="1"/>
          </p:cNvSpPr>
          <p:nvPr/>
        </p:nvSpPr>
        <p:spPr bwMode="auto">
          <a:xfrm>
            <a:off x="685800" y="2790825"/>
            <a:ext cx="7543800" cy="422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void setXY ( int a, int b, </a:t>
            </a:r>
            <a:r>
              <a:rPr lang="en-US" altLang="zh-CN" sz="1800" b="1" i="1">
                <a:solidFill>
                  <a:srgbClr val="FFFFFF"/>
                </a:solidFill>
              </a:rPr>
              <a:t>Simple * const this </a:t>
            </a:r>
            <a:r>
              <a:rPr lang="en-US" altLang="zh-CN" sz="1800" b="1">
                <a:solidFill>
                  <a:srgbClr val="FFFFFF"/>
                </a:solidFill>
              </a:rPr>
              <a:t>) { this-&gt;x = a ;  this-&gt;y = b ; }</a:t>
            </a:r>
            <a:endParaRPr lang="en-US" altLang="zh-CN" sz="1800"/>
          </a:p>
        </p:txBody>
      </p:sp>
      <p:sp>
        <p:nvSpPr>
          <p:cNvPr id="1167381" name="Rectangle 21"/>
          <p:cNvSpPr>
            <a:spLocks noChangeArrowheads="1"/>
          </p:cNvSpPr>
          <p:nvPr/>
        </p:nvSpPr>
        <p:spPr bwMode="auto">
          <a:xfrm>
            <a:off x="762000" y="4149725"/>
            <a:ext cx="31115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>
                <a:solidFill>
                  <a:schemeClr val="accent2"/>
                </a:solidFill>
              </a:rPr>
              <a:t>obj1 . setXY ( 10, 15,</a:t>
            </a:r>
            <a:r>
              <a:rPr lang="en-US" altLang="zh-CN" sz="1800" b="1" i="1">
                <a:solidFill>
                  <a:schemeClr val="accent2"/>
                </a:solidFill>
              </a:rPr>
              <a:t> &amp;obj1 </a:t>
            </a:r>
            <a:r>
              <a:rPr lang="en-US" altLang="zh-CN" sz="1800" b="1">
                <a:solidFill>
                  <a:schemeClr val="accent2"/>
                </a:solidFill>
              </a:rPr>
              <a:t>) ;</a:t>
            </a:r>
          </a:p>
        </p:txBody>
      </p:sp>
      <p:sp>
        <p:nvSpPr>
          <p:cNvPr id="1167382" name="Oval 22"/>
          <p:cNvSpPr>
            <a:spLocks noChangeArrowheads="1"/>
          </p:cNvSpPr>
          <p:nvPr/>
        </p:nvSpPr>
        <p:spPr bwMode="auto">
          <a:xfrm>
            <a:off x="3124200" y="2674938"/>
            <a:ext cx="1905000" cy="609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383" name="Oval 23"/>
          <p:cNvSpPr>
            <a:spLocks noChangeArrowheads="1"/>
          </p:cNvSpPr>
          <p:nvPr/>
        </p:nvSpPr>
        <p:spPr bwMode="auto">
          <a:xfrm>
            <a:off x="2895600" y="4076700"/>
            <a:ext cx="685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384" name="AutoShape 24"/>
          <p:cNvSpPr>
            <a:spLocks/>
          </p:cNvSpPr>
          <p:nvPr/>
        </p:nvSpPr>
        <p:spPr bwMode="auto">
          <a:xfrm>
            <a:off x="5562600" y="838200"/>
            <a:ext cx="3124200" cy="990600"/>
          </a:xfrm>
          <a:prstGeom prst="borderCallout2">
            <a:avLst>
              <a:gd name="adj1" fmla="val 11537"/>
              <a:gd name="adj2" fmla="val -2440"/>
              <a:gd name="adj3" fmla="val 11537"/>
              <a:gd name="adj4" fmla="val -11481"/>
              <a:gd name="adj5" fmla="val 166667"/>
              <a:gd name="adj6" fmla="val -4034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成员函数隐含定义 </a:t>
            </a:r>
            <a:r>
              <a:rPr lang="en-US" altLang="zh-CN" sz="1800" b="1">
                <a:solidFill>
                  <a:schemeClr val="accent2"/>
                </a:solidFill>
              </a:rPr>
              <a:t>this</a:t>
            </a:r>
            <a:r>
              <a:rPr lang="en-US" altLang="zh-CN" sz="1800" b="1"/>
              <a:t> </a:t>
            </a:r>
            <a:r>
              <a:rPr lang="zh-CN" altLang="en-US" sz="1800" b="1"/>
              <a:t>指针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接受调用对象的地址</a:t>
            </a:r>
          </a:p>
        </p:txBody>
      </p:sp>
      <p:sp>
        <p:nvSpPr>
          <p:cNvPr id="1167385" name="Line 25"/>
          <p:cNvSpPr>
            <a:spLocks noChangeShapeType="1"/>
          </p:cNvSpPr>
          <p:nvPr/>
        </p:nvSpPr>
        <p:spPr bwMode="auto">
          <a:xfrm flipV="1">
            <a:off x="3429000" y="3141663"/>
            <a:ext cx="1143000" cy="1095375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lgDash"/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6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16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6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6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7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7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7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7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0" grpId="0" animBg="1" autoUpdateAnimBg="0"/>
      <p:bldP spid="1167381" grpId="0" animBg="1" autoUpdateAnimBg="0"/>
      <p:bldP spid="1167382" grpId="0" animBg="1"/>
      <p:bldP spid="1167383" grpId="0" animBg="1"/>
      <p:bldP spid="1167384" grpId="0" animBg="1" autoUpdateAnimBg="0"/>
      <p:bldP spid="11673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43800" y="304800"/>
            <a:ext cx="1219200" cy="152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00" smtClean="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6.1  </a:t>
            </a:r>
            <a:r>
              <a:rPr lang="zh-CN" altLang="en-US" sz="200" smtClean="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类与对象</a:t>
            </a:r>
          </a:p>
        </p:txBody>
      </p:sp>
      <p:sp>
        <p:nvSpPr>
          <p:cNvPr id="1131523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3505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排序函数原型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void Sort (int [] , int ) ; 	</a:t>
            </a:r>
            <a:endParaRPr lang="en-US" altLang="zh-CN" sz="20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数组相加函数原型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void Add ( int [], int [], int ) ; </a:t>
            </a:r>
            <a:endParaRPr lang="en-US" altLang="zh-CN" sz="20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{ int a [10] , b [10]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Sort ( a , 10 )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Sort ( b , 10 )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Add ( a , b , 10)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1131524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 i="1">
                <a:solidFill>
                  <a:srgbClr val="339933"/>
                </a:solidFill>
                <a:latin typeface="隶书" pitchFamily="49" charset="-122"/>
              </a:rPr>
              <a:t>数组与数组类</a:t>
            </a:r>
            <a:endParaRPr lang="zh-CN" altLang="en-US" sz="2000" b="1" i="1">
              <a:solidFill>
                <a:srgbClr val="339933"/>
              </a:solidFill>
            </a:endParaRPr>
          </a:p>
        </p:txBody>
      </p:sp>
      <p:sp>
        <p:nvSpPr>
          <p:cNvPr id="1131525" name="Rectangle 5"/>
          <p:cNvSpPr>
            <a:spLocks noChangeArrowheads="1"/>
          </p:cNvSpPr>
          <p:nvPr/>
        </p:nvSpPr>
        <p:spPr bwMode="auto">
          <a:xfrm>
            <a:off x="609600" y="533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封装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3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3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3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2" grpId="0" autoUpdateAnimBg="0"/>
      <p:bldP spid="1131523" grpId="0" autoUpdateAnimBg="0"/>
      <p:bldP spid="1131524" grpId="0" autoUpdateAnimBg="0"/>
      <p:bldP spid="113152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2471738"/>
            <a:ext cx="5181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	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rgbClr val="0000FF"/>
                </a:solidFill>
              </a:rPr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4800600" y="4114800"/>
            <a:ext cx="3733800" cy="311150"/>
            <a:chOff x="3168" y="2542"/>
            <a:chExt cx="2352" cy="196"/>
          </a:xfrm>
        </p:grpSpPr>
        <p:sp>
          <p:nvSpPr>
            <p:cNvPr id="43029" name="Rectangle 6"/>
            <p:cNvSpPr>
              <a:spLocks noChangeArrowheads="1"/>
            </p:cNvSpPr>
            <p:nvPr/>
          </p:nvSpPr>
          <p:spPr bwMode="auto">
            <a:xfrm>
              <a:off x="3648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30" name="Rectangle 7"/>
            <p:cNvSpPr>
              <a:spLocks noChangeArrowheads="1"/>
            </p:cNvSpPr>
            <p:nvPr/>
          </p:nvSpPr>
          <p:spPr bwMode="auto">
            <a:xfrm>
              <a:off x="4896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31" name="Text Box 8"/>
            <p:cNvSpPr txBox="1">
              <a:spLocks noChangeArrowheads="1"/>
            </p:cNvSpPr>
            <p:nvPr/>
          </p:nvSpPr>
          <p:spPr bwMode="auto">
            <a:xfrm>
              <a:off x="3168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obj1.x</a:t>
              </a:r>
            </a:p>
          </p:txBody>
        </p:sp>
        <p:sp>
          <p:nvSpPr>
            <p:cNvPr id="43032" name="Text Box 9"/>
            <p:cNvSpPr txBox="1">
              <a:spLocks noChangeArrowheads="1"/>
            </p:cNvSpPr>
            <p:nvPr/>
          </p:nvSpPr>
          <p:spPr bwMode="auto">
            <a:xfrm>
              <a:off x="4416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obj1.y</a:t>
              </a:r>
            </a:p>
          </p:txBody>
        </p:sp>
      </p:grpSp>
      <p:grpSp>
        <p:nvGrpSpPr>
          <p:cNvPr id="43014" name="Group 10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3025" name="Rectangle 11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6" name="Rectangle 12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7" name="Text Box 13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3028" name="Text Box 14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3015" name="Group 15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3021" name="Rectangle 16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2" name="Rectangle 17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3" name="Text Box 18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3024" name="Text Box 19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43016" name="Rectangle 20"/>
          <p:cNvSpPr>
            <a:spLocks noChangeArrowheads="1"/>
          </p:cNvSpPr>
          <p:nvPr/>
        </p:nvSpPr>
        <p:spPr bwMode="auto">
          <a:xfrm>
            <a:off x="762000" y="4149725"/>
            <a:ext cx="31115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>
                <a:solidFill>
                  <a:schemeClr val="accent2"/>
                </a:solidFill>
              </a:rPr>
              <a:t>obj1 . setXY ( 10, 15,</a:t>
            </a:r>
            <a:r>
              <a:rPr lang="en-US" altLang="zh-CN" sz="1800" b="1" i="1">
                <a:solidFill>
                  <a:schemeClr val="accent2"/>
                </a:solidFill>
              </a:rPr>
              <a:t> &amp;obj1 </a:t>
            </a:r>
            <a:r>
              <a:rPr lang="en-US" altLang="zh-CN" sz="1800" b="1">
                <a:solidFill>
                  <a:schemeClr val="accent2"/>
                </a:solidFill>
              </a:rPr>
              <a:t>) ;</a:t>
            </a:r>
          </a:p>
        </p:txBody>
      </p:sp>
      <p:sp>
        <p:nvSpPr>
          <p:cNvPr id="43017" name="Text Box 22"/>
          <p:cNvSpPr txBox="1">
            <a:spLocks noChangeArrowheads="1"/>
          </p:cNvSpPr>
          <p:nvPr/>
        </p:nvSpPr>
        <p:spPr bwMode="auto">
          <a:xfrm>
            <a:off x="685800" y="2790825"/>
            <a:ext cx="7543800" cy="422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void setXY ( int a, int b, </a:t>
            </a:r>
            <a:r>
              <a:rPr lang="en-US" altLang="zh-CN" sz="1800" b="1" i="1">
                <a:solidFill>
                  <a:srgbClr val="FFFFFF"/>
                </a:solidFill>
              </a:rPr>
              <a:t>Simple * const this </a:t>
            </a:r>
            <a:r>
              <a:rPr lang="en-US" altLang="zh-CN" sz="1800" b="1">
                <a:solidFill>
                  <a:srgbClr val="FFFFFF"/>
                </a:solidFill>
              </a:rPr>
              <a:t>) { this-&gt;x = a ;  this-&gt;y = b ; }</a:t>
            </a:r>
            <a:endParaRPr lang="en-US" altLang="zh-CN" sz="1800"/>
          </a:p>
        </p:txBody>
      </p:sp>
      <p:sp>
        <p:nvSpPr>
          <p:cNvPr id="1168407" name="Rectangle 23"/>
          <p:cNvSpPr>
            <a:spLocks noChangeArrowheads="1"/>
          </p:cNvSpPr>
          <p:nvPr/>
        </p:nvSpPr>
        <p:spPr bwMode="auto">
          <a:xfrm>
            <a:off x="3048000" y="2852738"/>
            <a:ext cx="1905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8408" name="Rectangle 24"/>
          <p:cNvSpPr>
            <a:spLocks noChangeArrowheads="1"/>
          </p:cNvSpPr>
          <p:nvPr/>
        </p:nvSpPr>
        <p:spPr bwMode="auto">
          <a:xfrm>
            <a:off x="2819400" y="4149725"/>
            <a:ext cx="762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8410" name="AutoShape 26"/>
          <p:cNvSpPr>
            <a:spLocks/>
          </p:cNvSpPr>
          <p:nvPr/>
        </p:nvSpPr>
        <p:spPr bwMode="auto">
          <a:xfrm>
            <a:off x="6019800" y="908050"/>
            <a:ext cx="2743200" cy="990600"/>
          </a:xfrm>
          <a:prstGeom prst="borderCallout2">
            <a:avLst>
              <a:gd name="adj1" fmla="val 11537"/>
              <a:gd name="adj2" fmla="val -2778"/>
              <a:gd name="adj3" fmla="val 11537"/>
              <a:gd name="adj4" fmla="val -16611"/>
              <a:gd name="adj5" fmla="val 188944"/>
              <a:gd name="adj6" fmla="val -6088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chemeClr val="accent2"/>
                </a:solidFill>
              </a:rPr>
              <a:t>this</a:t>
            </a:r>
            <a:r>
              <a:rPr lang="en-US" altLang="zh-CN" sz="1800" b="1"/>
              <a:t> </a:t>
            </a:r>
            <a:r>
              <a:rPr lang="zh-CN" altLang="en-US" sz="1800" b="1"/>
              <a:t>指针不能显式声明</a:t>
            </a:r>
          </a:p>
          <a:p>
            <a:pPr eaLnBrk="0" hangingPunct="0">
              <a:spcBef>
                <a:spcPct val="50000"/>
              </a:spcBef>
            </a:pPr>
            <a:endParaRPr lang="en-US" altLang="zh-CN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407" grpId="0" animBg="1"/>
      <p:bldP spid="1168408" grpId="0" animBg="1"/>
      <p:bldP spid="11684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7"/>
          <p:cNvSpPr>
            <a:spLocks noChangeArrowheads="1"/>
          </p:cNvSpPr>
          <p:nvPr/>
        </p:nvSpPr>
        <p:spPr bwMode="auto">
          <a:xfrm>
            <a:off x="685800" y="2471738"/>
            <a:ext cx="5181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4800600" y="4114800"/>
            <a:ext cx="3733800" cy="311150"/>
            <a:chOff x="3168" y="2542"/>
            <a:chExt cx="2352" cy="196"/>
          </a:xfrm>
        </p:grpSpPr>
        <p:sp>
          <p:nvSpPr>
            <p:cNvPr id="44054" name="Rectangle 6"/>
            <p:cNvSpPr>
              <a:spLocks noChangeArrowheads="1"/>
            </p:cNvSpPr>
            <p:nvPr/>
          </p:nvSpPr>
          <p:spPr bwMode="auto">
            <a:xfrm>
              <a:off x="3648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55" name="Rectangle 7"/>
            <p:cNvSpPr>
              <a:spLocks noChangeArrowheads="1"/>
            </p:cNvSpPr>
            <p:nvPr/>
          </p:nvSpPr>
          <p:spPr bwMode="auto">
            <a:xfrm>
              <a:off x="4896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56" name="Text Box 8"/>
            <p:cNvSpPr txBox="1">
              <a:spLocks noChangeArrowheads="1"/>
            </p:cNvSpPr>
            <p:nvPr/>
          </p:nvSpPr>
          <p:spPr bwMode="auto">
            <a:xfrm>
              <a:off x="3168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obj1.x</a:t>
              </a:r>
            </a:p>
          </p:txBody>
        </p:sp>
        <p:sp>
          <p:nvSpPr>
            <p:cNvPr id="44057" name="Text Box 9"/>
            <p:cNvSpPr txBox="1">
              <a:spLocks noChangeArrowheads="1"/>
            </p:cNvSpPr>
            <p:nvPr/>
          </p:nvSpPr>
          <p:spPr bwMode="auto">
            <a:xfrm>
              <a:off x="4416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obj1.y</a:t>
              </a:r>
            </a:p>
          </p:txBody>
        </p:sp>
      </p:grpSp>
      <p:grpSp>
        <p:nvGrpSpPr>
          <p:cNvPr id="44038" name="Group 10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4050" name="Rectangle 11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51" name="Rectangle 12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52" name="Text Box 13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4053" name="Text Box 14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4039" name="Group 15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4046" name="Rectangle 16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47" name="Rectangle 17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48" name="Text Box 18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4049" name="Text Box 19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44040" name="Text Box 28"/>
          <p:cNvSpPr txBox="1">
            <a:spLocks noChangeArrowheads="1"/>
          </p:cNvSpPr>
          <p:nvPr/>
        </p:nvSpPr>
        <p:spPr bwMode="auto">
          <a:xfrm>
            <a:off x="685800" y="2790825"/>
            <a:ext cx="7543800" cy="422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void setXY ( int a, int b, </a:t>
            </a:r>
            <a:r>
              <a:rPr lang="en-US" altLang="zh-CN" sz="1800" b="1" i="1">
                <a:solidFill>
                  <a:srgbClr val="FFFFFF"/>
                </a:solidFill>
              </a:rPr>
              <a:t>Simple * const this </a:t>
            </a:r>
            <a:r>
              <a:rPr lang="en-US" altLang="zh-CN" sz="1800" b="1">
                <a:solidFill>
                  <a:srgbClr val="FFFFFF"/>
                </a:solidFill>
              </a:rPr>
              <a:t>) { this-&gt;x = a ;  this-&gt;y = b ; }</a:t>
            </a:r>
            <a:endParaRPr lang="en-US" altLang="zh-CN" sz="1800"/>
          </a:p>
        </p:txBody>
      </p:sp>
      <p:sp>
        <p:nvSpPr>
          <p:cNvPr id="44041" name="Rectangle 29"/>
          <p:cNvSpPr>
            <a:spLocks noChangeArrowheads="1"/>
          </p:cNvSpPr>
          <p:nvPr/>
        </p:nvSpPr>
        <p:spPr bwMode="auto">
          <a:xfrm>
            <a:off x="3048000" y="2852738"/>
            <a:ext cx="1905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2" name="AutoShape 21"/>
          <p:cNvSpPr>
            <a:spLocks/>
          </p:cNvSpPr>
          <p:nvPr/>
        </p:nvSpPr>
        <p:spPr bwMode="auto">
          <a:xfrm>
            <a:off x="6019800" y="908050"/>
            <a:ext cx="2743200" cy="990600"/>
          </a:xfrm>
          <a:prstGeom prst="borderCallout2">
            <a:avLst>
              <a:gd name="adj1" fmla="val 11537"/>
              <a:gd name="adj2" fmla="val -2778"/>
              <a:gd name="adj3" fmla="val 11537"/>
              <a:gd name="adj4" fmla="val -16611"/>
              <a:gd name="adj5" fmla="val 188944"/>
              <a:gd name="adj6" fmla="val -6088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chemeClr val="accent2"/>
                </a:solidFill>
              </a:rPr>
              <a:t>this</a:t>
            </a:r>
            <a:r>
              <a:rPr lang="en-US" altLang="zh-CN" sz="1800" b="1"/>
              <a:t> </a:t>
            </a:r>
            <a:r>
              <a:rPr lang="zh-CN" altLang="en-US" sz="1800" b="1"/>
              <a:t>指针不能显式声明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可以显式使用</a:t>
            </a:r>
          </a:p>
        </p:txBody>
      </p:sp>
      <p:sp>
        <p:nvSpPr>
          <p:cNvPr id="1169433" name="Line 25"/>
          <p:cNvSpPr>
            <a:spLocks noChangeShapeType="1"/>
          </p:cNvSpPr>
          <p:nvPr/>
        </p:nvSpPr>
        <p:spPr bwMode="auto">
          <a:xfrm>
            <a:off x="5562600" y="1052513"/>
            <a:ext cx="0" cy="1828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4" name="Rectangle 30"/>
          <p:cNvSpPr>
            <a:spLocks noChangeArrowheads="1"/>
          </p:cNvSpPr>
          <p:nvPr/>
        </p:nvSpPr>
        <p:spPr bwMode="auto">
          <a:xfrm>
            <a:off x="762000" y="4149725"/>
            <a:ext cx="31115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>
                <a:solidFill>
                  <a:schemeClr val="accent2"/>
                </a:solidFill>
              </a:rPr>
              <a:t>obj1 . setXY ( 10, 15,</a:t>
            </a:r>
            <a:r>
              <a:rPr lang="en-US" altLang="zh-CN" sz="1800" b="1" i="1">
                <a:solidFill>
                  <a:schemeClr val="accent2"/>
                </a:solidFill>
              </a:rPr>
              <a:t> &amp;obj1 </a:t>
            </a:r>
            <a:r>
              <a:rPr lang="en-US" altLang="zh-CN" sz="1800" b="1">
                <a:solidFill>
                  <a:schemeClr val="accent2"/>
                </a:solidFill>
              </a:rPr>
              <a:t>) ;</a:t>
            </a:r>
          </a:p>
        </p:txBody>
      </p:sp>
      <p:sp>
        <p:nvSpPr>
          <p:cNvPr id="44045" name="Rectangle 31"/>
          <p:cNvSpPr>
            <a:spLocks noChangeArrowheads="1"/>
          </p:cNvSpPr>
          <p:nvPr/>
        </p:nvSpPr>
        <p:spPr bwMode="auto">
          <a:xfrm>
            <a:off x="2819400" y="4149725"/>
            <a:ext cx="762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9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9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9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9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2471738"/>
            <a:ext cx="5181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562600" y="411162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1800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1800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800600" y="410845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781800" y="410845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grpSp>
        <p:nvGrpSpPr>
          <p:cNvPr id="45065" name="Group 9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5073" name="Rectangle 10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74" name="Rectangle 11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75" name="Text Box 12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5076" name="Text Box 13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5066" name="Group 14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5069" name="Rectangle 15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70" name="Rectangle 16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71" name="Text Box 17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5072" name="Text Box 18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1170451" name="Oval 19"/>
          <p:cNvSpPr>
            <a:spLocks noChangeArrowheads="1"/>
          </p:cNvSpPr>
          <p:nvPr/>
        </p:nvSpPr>
        <p:spPr bwMode="auto">
          <a:xfrm>
            <a:off x="685800" y="4079875"/>
            <a:ext cx="838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0452" name="AutoShape 20"/>
          <p:cNvSpPr>
            <a:spLocks/>
          </p:cNvSpPr>
          <p:nvPr/>
        </p:nvSpPr>
        <p:spPr bwMode="auto">
          <a:xfrm>
            <a:off x="4648200" y="1336675"/>
            <a:ext cx="2743200" cy="990600"/>
          </a:xfrm>
          <a:prstGeom prst="borderCallout2">
            <a:avLst>
              <a:gd name="adj1" fmla="val 11537"/>
              <a:gd name="adj2" fmla="val -2778"/>
              <a:gd name="adj3" fmla="val 11537"/>
              <a:gd name="adj4" fmla="val -30787"/>
              <a:gd name="adj5" fmla="val 276120"/>
              <a:gd name="adj6" fmla="val -12013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通过调用函数的对象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1800" b="1"/>
              <a:t>this </a:t>
            </a:r>
            <a:r>
              <a:rPr lang="zh-CN" altLang="en-US" sz="1800" b="1"/>
              <a:t>指针获取对象地址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7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51" grpId="0" animBg="1"/>
      <p:bldP spid="1170452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2471738"/>
            <a:ext cx="5181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rgbClr val="0000FF"/>
                </a:solidFill>
              </a:rPr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800600" y="410845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6095" name="Rectangle 10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096" name="Rectangle 11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097" name="Text Box 12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6098" name="Text Box 13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6090" name="Group 14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6091" name="Rectangle 15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092" name="Rectangle 16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093" name="Text Box 17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6094" name="Text Box 18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4487863"/>
            <a:ext cx="32385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 </a:t>
            </a:r>
            <a:endParaRPr lang="zh-CN" altLang="en-US" sz="2400" b="1" dirty="0" smtClean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grpSp>
        <p:nvGrpSpPr>
          <p:cNvPr id="47113" name="Group 9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7119" name="Rectangle 10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0" name="Rectangle 11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1" name="Text Box 12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7122" name="Text Box 13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7114" name="Group 14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7115" name="Rectangle 15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6" name="Rectangle 16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7" name="Text Box 17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7118" name="Text Box 18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2784475"/>
            <a:ext cx="54864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grpSp>
        <p:nvGrpSpPr>
          <p:cNvPr id="48137" name="Group 9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8146" name="Rectangle 10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47" name="Rectangle 11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48" name="Text Box 12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8149" name="Text Box 13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8138" name="Group 14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8142" name="Rectangle 15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43" name="Rectangle 16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44" name="Text Box 17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8145" name="Text Box 18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1173523" name="Oval 19"/>
          <p:cNvSpPr>
            <a:spLocks noChangeArrowheads="1"/>
          </p:cNvSpPr>
          <p:nvPr/>
        </p:nvSpPr>
        <p:spPr bwMode="auto">
          <a:xfrm>
            <a:off x="762000" y="4437112"/>
            <a:ext cx="1828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3524" name="AutoShape 20"/>
          <p:cNvSpPr>
            <a:spLocks/>
          </p:cNvSpPr>
          <p:nvPr/>
        </p:nvSpPr>
        <p:spPr bwMode="auto">
          <a:xfrm>
            <a:off x="2895600" y="1108075"/>
            <a:ext cx="1981200" cy="609600"/>
          </a:xfrm>
          <a:prstGeom prst="borderCallout2">
            <a:avLst>
              <a:gd name="adj1" fmla="val 18750"/>
              <a:gd name="adj2" fmla="val -3847"/>
              <a:gd name="adj3" fmla="val 18750"/>
              <a:gd name="adj4" fmla="val -15222"/>
              <a:gd name="adj5" fmla="val 277866"/>
              <a:gd name="adj6" fmla="val -5160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在 </a:t>
            </a:r>
            <a:r>
              <a:rPr lang="en-US" altLang="zh-CN" sz="1800" b="1"/>
              <a:t>obj1 </a:t>
            </a:r>
            <a:r>
              <a:rPr lang="zh-CN" altLang="en-US" sz="1800" b="1"/>
              <a:t>上操作</a:t>
            </a:r>
          </a:p>
        </p:txBody>
      </p:sp>
      <p:sp>
        <p:nvSpPr>
          <p:cNvPr id="1173525" name="Rectangle 21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23" grpId="0" animBg="1"/>
      <p:bldP spid="1173524" grpId="0" animBg="1" autoUpdateAnimBg="0"/>
      <p:bldP spid="1173525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0" y="4797425"/>
            <a:ext cx="32385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	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9168" name="Rectangle 10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69" name="Rectangle 11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70" name="Text Box 12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9171" name="Text Box 13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9162" name="Group 14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9164" name="Rectangle 15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65" name="Rectangle 16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66" name="Text Box 17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9167" name="Text Box 18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49163" name="Rectangle 19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5800" y="2492375"/>
            <a:ext cx="5181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grpSp>
        <p:nvGrpSpPr>
          <p:cNvPr id="50185" name="Group 9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50194" name="Rectangle 10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5" name="Rectangle 11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6" name="Text Box 12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50197" name="Text Box 13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50186" name="Group 14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50190" name="Rectangle 15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1" name="Rectangle 16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2" name="Text Box 17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50193" name="Text Box 18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50187" name="Rectangle 19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  <p:sp>
        <p:nvSpPr>
          <p:cNvPr id="1175572" name="Oval 20"/>
          <p:cNvSpPr>
            <a:spLocks noChangeArrowheads="1"/>
          </p:cNvSpPr>
          <p:nvPr/>
        </p:nvSpPr>
        <p:spPr bwMode="auto">
          <a:xfrm>
            <a:off x="762000" y="4797425"/>
            <a:ext cx="2286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5573" name="AutoShape 21"/>
          <p:cNvSpPr>
            <a:spLocks/>
          </p:cNvSpPr>
          <p:nvPr/>
        </p:nvSpPr>
        <p:spPr bwMode="auto">
          <a:xfrm>
            <a:off x="2895600" y="1163638"/>
            <a:ext cx="1981200" cy="609600"/>
          </a:xfrm>
          <a:prstGeom prst="borderCallout2">
            <a:avLst>
              <a:gd name="adj1" fmla="val 18750"/>
              <a:gd name="adj2" fmla="val -3847"/>
              <a:gd name="adj3" fmla="val 18750"/>
              <a:gd name="adj4" fmla="val -13861"/>
              <a:gd name="adj5" fmla="val 207032"/>
              <a:gd name="adj6" fmla="val -45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在 </a:t>
            </a:r>
            <a:r>
              <a:rPr lang="en-US" altLang="zh-CN" sz="1800" b="1"/>
              <a:t>obj2 </a:t>
            </a:r>
            <a:r>
              <a:rPr lang="zh-CN" altLang="en-US" sz="1800" b="1"/>
              <a:t>上操作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572" grpId="0" animBg="1"/>
      <p:bldP spid="1175573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2492375"/>
            <a:ext cx="5181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grpSp>
        <p:nvGrpSpPr>
          <p:cNvPr id="51213" name="Group 13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51217" name="Rectangle 14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18" name="Rectangle 15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19" name="Text Box 16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51220" name="Text Box 17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51214" name="Rectangle 18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  <p:sp>
        <p:nvSpPr>
          <p:cNvPr id="51215" name="Oval 19"/>
          <p:cNvSpPr>
            <a:spLocks noChangeArrowheads="1"/>
          </p:cNvSpPr>
          <p:nvPr/>
        </p:nvSpPr>
        <p:spPr bwMode="auto">
          <a:xfrm>
            <a:off x="762000" y="4797425"/>
            <a:ext cx="2286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16" name="AutoShape 20"/>
          <p:cNvSpPr>
            <a:spLocks/>
          </p:cNvSpPr>
          <p:nvPr/>
        </p:nvSpPr>
        <p:spPr bwMode="auto">
          <a:xfrm>
            <a:off x="2895600" y="1163638"/>
            <a:ext cx="1981200" cy="609600"/>
          </a:xfrm>
          <a:prstGeom prst="borderCallout2">
            <a:avLst>
              <a:gd name="adj1" fmla="val 18750"/>
              <a:gd name="adj2" fmla="val -3847"/>
              <a:gd name="adj3" fmla="val 18750"/>
              <a:gd name="adj4" fmla="val -13861"/>
              <a:gd name="adj5" fmla="val 207032"/>
              <a:gd name="adj6" fmla="val -45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在 </a:t>
            </a:r>
            <a:r>
              <a:rPr lang="en-US" altLang="zh-CN" sz="1800" b="1"/>
              <a:t>obj2 </a:t>
            </a:r>
            <a:r>
              <a:rPr lang="zh-CN" altLang="en-US" sz="1800" b="1"/>
              <a:t>上操作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5135563"/>
            <a:ext cx="32385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	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grpSp>
        <p:nvGrpSpPr>
          <p:cNvPr id="52237" name="Group 13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52239" name="Rectangle 14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240" name="Rectangle 15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241" name="Text Box 16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52242" name="Text Box 17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52238" name="Rectangle 18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Text Box 2"/>
          <p:cNvSpPr txBox="1">
            <a:spLocks noChangeArrowheads="1"/>
          </p:cNvSpPr>
          <p:nvPr/>
        </p:nvSpPr>
        <p:spPr bwMode="auto">
          <a:xfrm>
            <a:off x="4114800" y="762000"/>
            <a:ext cx="47244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class Array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定义数组类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{    int *ap ;      int  len ;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    Array( int  size )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建立数组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      </a:t>
            </a:r>
            <a:r>
              <a:rPr lang="en-US" altLang="zh-CN" sz="2000">
                <a:ea typeface="华文宋体" pitchFamily="2" charset="-122"/>
              </a:rPr>
              <a:t>{ len= size ;  ap = new int[ size ] ; }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    void Sort ( ) ;	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排序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    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重载算符 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+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函数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i="1">
                <a:solidFill>
                  <a:srgbClr val="0000FF"/>
                </a:solidFill>
                <a:ea typeface="华文宋体" pitchFamily="2" charset="-122"/>
              </a:rPr>
              <a:t>     </a:t>
            </a:r>
            <a:r>
              <a:rPr lang="en-US" altLang="zh-CN" sz="2000">
                <a:ea typeface="华文宋体" pitchFamily="2" charset="-122"/>
              </a:rPr>
              <a:t>Array operaor + (const Array &amp; other) ;</a:t>
            </a:r>
            <a:endParaRPr lang="en-US" altLang="zh-CN" sz="2000" i="1">
              <a:solidFill>
                <a:srgbClr val="0000FF"/>
              </a:solidFill>
              <a:ea typeface="华文宋体" pitchFamily="2" charset="-122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};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……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int main()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{ Array  a(10) , b(10) ;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声明对象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 </a:t>
            </a:r>
            <a:r>
              <a:rPr lang="en-US" altLang="zh-CN" sz="2000">
                <a:ea typeface="华文宋体" pitchFamily="2" charset="-122"/>
              </a:rPr>
              <a:t>…….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 a . Sort() ;     b . Sort() ;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调用排序方法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 </a:t>
            </a:r>
            <a:r>
              <a:rPr lang="en-US" altLang="zh-CN" sz="2000">
                <a:ea typeface="华文宋体" pitchFamily="2" charset="-122"/>
              </a:rPr>
              <a:t>a = a + b ;	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数组相加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</a:t>
            </a:r>
            <a:r>
              <a:rPr lang="en-US" altLang="zh-CN" sz="2000">
                <a:ea typeface="华文宋体" pitchFamily="2" charset="-122"/>
              </a:rPr>
              <a:t>…….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}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3505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排序函数原型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void Sort (int [] , int ) ; 	</a:t>
            </a:r>
            <a:endParaRPr lang="en-US" altLang="zh-CN" sz="20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数组相加函数原型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void Add ( int [], int [], int ) ; </a:t>
            </a:r>
            <a:endParaRPr lang="en-US" altLang="zh-CN" sz="20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{ int a [10] , b [10]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Sort ( a , 10 )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Sort ( b , 10 )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Add ( a , b , 10)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 i="1">
                <a:solidFill>
                  <a:srgbClr val="339933"/>
                </a:solidFill>
                <a:latin typeface="隶书" pitchFamily="49" charset="-122"/>
              </a:rPr>
              <a:t>数组与数组类</a:t>
            </a:r>
            <a:endParaRPr lang="zh-CN" altLang="en-US" sz="2000" b="1" i="1">
              <a:solidFill>
                <a:srgbClr val="339933"/>
              </a:solidFill>
            </a:endParaRPr>
          </a:p>
        </p:txBody>
      </p:sp>
      <p:sp>
        <p:nvSpPr>
          <p:cNvPr id="1132549" name="Rectangle 5"/>
          <p:cNvSpPr>
            <a:spLocks noChangeArrowheads="1"/>
          </p:cNvSpPr>
          <p:nvPr/>
        </p:nvSpPr>
        <p:spPr bwMode="auto">
          <a:xfrm>
            <a:off x="609600" y="533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封装</a:t>
            </a:r>
          </a:p>
        </p:txBody>
      </p:sp>
      <p:sp>
        <p:nvSpPr>
          <p:cNvPr id="1132550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3581400" y="685800"/>
            <a:ext cx="5561013" cy="3352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zh-CN" sz="200" smtClean="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6.1  </a:t>
            </a:r>
            <a:r>
              <a:rPr lang="zh-CN" altLang="en-US" sz="200" smtClean="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类与对象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6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2784475"/>
            <a:ext cx="54102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grpSp>
        <p:nvGrpSpPr>
          <p:cNvPr id="53261" name="Group 13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53265" name="Rectangle 14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266" name="Rectangle 15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267" name="Text Box 16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53268" name="Text Box 17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53262" name="Rectangle 18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  <p:sp>
        <p:nvSpPr>
          <p:cNvPr id="1178643" name="Oval 19"/>
          <p:cNvSpPr>
            <a:spLocks noChangeArrowheads="1"/>
          </p:cNvSpPr>
          <p:nvPr/>
        </p:nvSpPr>
        <p:spPr bwMode="auto">
          <a:xfrm>
            <a:off x="762000" y="5146675"/>
            <a:ext cx="1828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8644" name="AutoShape 20"/>
          <p:cNvSpPr>
            <a:spLocks/>
          </p:cNvSpPr>
          <p:nvPr/>
        </p:nvSpPr>
        <p:spPr bwMode="auto">
          <a:xfrm>
            <a:off x="2895600" y="1108075"/>
            <a:ext cx="1981200" cy="609600"/>
          </a:xfrm>
          <a:prstGeom prst="borderCallout2">
            <a:avLst>
              <a:gd name="adj1" fmla="val 18750"/>
              <a:gd name="adj2" fmla="val -3847"/>
              <a:gd name="adj3" fmla="val 18750"/>
              <a:gd name="adj4" fmla="val -15222"/>
              <a:gd name="adj5" fmla="val 277866"/>
              <a:gd name="adj6" fmla="val -5160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在 </a:t>
            </a:r>
            <a:r>
              <a:rPr lang="en-US" altLang="zh-CN" sz="1800" b="1"/>
              <a:t>obj2 </a:t>
            </a:r>
            <a:r>
              <a:rPr lang="zh-CN" altLang="en-US" sz="1800" b="1"/>
              <a:t>上操作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43" grpId="0" animBg="1"/>
      <p:bldP spid="1178644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2784475"/>
            <a:ext cx="54102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grpSp>
        <p:nvGrpSpPr>
          <p:cNvPr id="54285" name="Group 13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54289" name="Rectangle 14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90" name="Rectangle 15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91" name="Text Box 16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54292" name="Text Box 17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  <p:sp>
        <p:nvSpPr>
          <p:cNvPr id="54287" name="Oval 19"/>
          <p:cNvSpPr>
            <a:spLocks noChangeArrowheads="1"/>
          </p:cNvSpPr>
          <p:nvPr/>
        </p:nvSpPr>
        <p:spPr bwMode="auto">
          <a:xfrm>
            <a:off x="762000" y="5146675"/>
            <a:ext cx="1828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88" name="AutoShape 20"/>
          <p:cNvSpPr>
            <a:spLocks/>
          </p:cNvSpPr>
          <p:nvPr/>
        </p:nvSpPr>
        <p:spPr bwMode="auto">
          <a:xfrm>
            <a:off x="2895600" y="1108075"/>
            <a:ext cx="1981200" cy="609600"/>
          </a:xfrm>
          <a:prstGeom prst="borderCallout2">
            <a:avLst>
              <a:gd name="adj1" fmla="val 18750"/>
              <a:gd name="adj2" fmla="val -3847"/>
              <a:gd name="adj3" fmla="val 18750"/>
              <a:gd name="adj4" fmla="val -15222"/>
              <a:gd name="adj5" fmla="val 277866"/>
              <a:gd name="adj6" fmla="val -5160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在 </a:t>
            </a:r>
            <a:r>
              <a:rPr lang="en-US" altLang="zh-CN" sz="1800" b="1"/>
              <a:t>obj2 </a:t>
            </a:r>
            <a:r>
              <a:rPr lang="zh-CN" altLang="en-US" sz="1800" b="1"/>
              <a:t>上操作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85800" y="5445125"/>
            <a:ext cx="32385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grpSp>
        <p:nvGrpSpPr>
          <p:cNvPr id="55309" name="Group 13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55311" name="Rectangle 14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312" name="Rectangle 15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313" name="Text Box 16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55314" name="Text Box 17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55310" name="Rectangle 18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5800" y="2492375"/>
            <a:ext cx="51054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grpSp>
        <p:nvGrpSpPr>
          <p:cNvPr id="56333" name="Group 13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56335" name="Rectangle 14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36" name="Rectangle 15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37" name="Text Box 16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56334" name="Rectangle 18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2492375"/>
            <a:ext cx="51054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55626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30</a:t>
            </a: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75438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35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48006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obj3.x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7818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obj3.y</a:t>
            </a: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5784850"/>
            <a:ext cx="32385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55626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30</a:t>
            </a: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75438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35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48006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obj3.x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67818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obj3.y</a:t>
            </a: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85800" y="2832100"/>
            <a:ext cx="54102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55626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30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75438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35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48006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obj3.x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67818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obj3.y</a:t>
            </a: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85800" y="2832100"/>
            <a:ext cx="54102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rgbClr val="0000FF"/>
                </a:solidFill>
              </a:rPr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55626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30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75438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35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48006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obj3.x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67818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obj3.y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30 , 35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 smtClean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 smtClean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55626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30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75438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35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48006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obj3.x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67818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obj3.y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30 , 35</a:t>
            </a:r>
          </a:p>
        </p:txBody>
      </p:sp>
      <p:sp>
        <p:nvSpPr>
          <p:cNvPr id="1186833" name="AutoShape 17"/>
          <p:cNvSpPr>
            <a:spLocks noChangeArrowheads="1"/>
          </p:cNvSpPr>
          <p:nvPr/>
        </p:nvSpPr>
        <p:spPr bwMode="auto">
          <a:xfrm>
            <a:off x="2438400" y="1066800"/>
            <a:ext cx="3810000" cy="914400"/>
          </a:xfrm>
          <a:prstGeom prst="wedgeEllipseCallout">
            <a:avLst>
              <a:gd name="adj1" fmla="val -42250"/>
              <a:gd name="adj2" fmla="val 102778"/>
            </a:avLst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anchor="ctr">
            <a:flatTx/>
          </a:bodyPr>
          <a:lstStyle/>
          <a:p>
            <a:r>
              <a:rPr lang="zh-CN" altLang="en-US" sz="1800" b="1"/>
              <a:t>成员函数拥有 </a:t>
            </a:r>
            <a:r>
              <a:rPr lang="en-US" altLang="zh-CN" sz="1800" b="1"/>
              <a:t>this </a:t>
            </a:r>
            <a:r>
              <a:rPr lang="zh-CN" altLang="en-US" sz="1800" b="1"/>
              <a:t>指针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8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33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114800" y="762000"/>
            <a:ext cx="47244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class Array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定义数组类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{    int *ap ;      int  len ;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    Array( int  size )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建立数组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      </a:t>
            </a:r>
            <a:r>
              <a:rPr lang="en-US" altLang="zh-CN" sz="2000">
                <a:ea typeface="华文宋体" pitchFamily="2" charset="-122"/>
              </a:rPr>
              <a:t>{ len= size ;  ap = new int[ size ] ; }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    void Sort ( ) ;	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排序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    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重载算符 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+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函数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i="1">
                <a:solidFill>
                  <a:srgbClr val="0000FF"/>
                </a:solidFill>
                <a:ea typeface="华文宋体" pitchFamily="2" charset="-122"/>
              </a:rPr>
              <a:t>     </a:t>
            </a:r>
            <a:r>
              <a:rPr lang="en-US" altLang="zh-CN" sz="2000">
                <a:ea typeface="华文宋体" pitchFamily="2" charset="-122"/>
              </a:rPr>
              <a:t>Array operaor + (const Array &amp; other) ;</a:t>
            </a:r>
            <a:endParaRPr lang="en-US" altLang="zh-CN" sz="2000" i="1">
              <a:solidFill>
                <a:srgbClr val="0000FF"/>
              </a:solidFill>
              <a:ea typeface="华文宋体" pitchFamily="2" charset="-122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};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……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int main()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{ Array  a(10) , b(10) ;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声明对象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 </a:t>
            </a:r>
            <a:r>
              <a:rPr lang="en-US" altLang="zh-CN" sz="2000">
                <a:ea typeface="华文宋体" pitchFamily="2" charset="-122"/>
              </a:rPr>
              <a:t>…….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 a . Sort() ;     b . Sort() ;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调用排序方法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 </a:t>
            </a:r>
            <a:r>
              <a:rPr lang="en-US" altLang="zh-CN" sz="2000">
                <a:ea typeface="华文宋体" pitchFamily="2" charset="-122"/>
              </a:rPr>
              <a:t>a = a + b ;	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数组相加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</a:t>
            </a:r>
            <a:r>
              <a:rPr lang="en-US" altLang="zh-CN" sz="2000">
                <a:ea typeface="华文宋体" pitchFamily="2" charset="-122"/>
              </a:rPr>
              <a:t>…….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}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3505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排序函数原型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void Sort (int [] , int ) ; 	</a:t>
            </a:r>
            <a:endParaRPr lang="en-US" altLang="zh-CN" sz="20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数组相加函数原型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void Add ( int [], int [], int ) ; </a:t>
            </a:r>
            <a:endParaRPr lang="en-US" altLang="zh-CN" sz="20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{ int a [10] , b [10]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Sort ( a , 10 )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Sort ( b , 10 )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Add ( a , b , 10)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 i="1">
                <a:solidFill>
                  <a:srgbClr val="339933"/>
                </a:solidFill>
                <a:latin typeface="隶书" pitchFamily="49" charset="-122"/>
              </a:rPr>
              <a:t>数组与数组类</a:t>
            </a:r>
            <a:endParaRPr lang="zh-CN" altLang="en-US" sz="2000" b="1" i="1">
              <a:solidFill>
                <a:srgbClr val="339933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114800" y="762000"/>
            <a:ext cx="4883150" cy="31067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ea typeface="华文宋体" pitchFamily="2" charset="-122"/>
              </a:rPr>
              <a:t>class Array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定义数组类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ea typeface="华文宋体" pitchFamily="2" charset="-122"/>
              </a:rPr>
              <a:t>{    int *ap ;      int  len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ea typeface="华文宋体" pitchFamily="2" charset="-122"/>
              </a:rPr>
              <a:t>   public: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ea typeface="华文宋体" pitchFamily="2" charset="-122"/>
              </a:rPr>
              <a:t>      Array( int  size )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建立数组</a:t>
            </a:r>
          </a:p>
          <a:p>
            <a:pPr algn="l">
              <a:lnSpc>
                <a:spcPct val="110000"/>
              </a:lnSpc>
            </a:pPr>
            <a:r>
              <a:rPr lang="zh-CN" altLang="en-US" sz="2000" b="1">
                <a:ea typeface="华文宋体" pitchFamily="2" charset="-122"/>
              </a:rPr>
              <a:t>        </a:t>
            </a:r>
            <a:r>
              <a:rPr lang="en-US" altLang="zh-CN" sz="2000" b="1">
                <a:ea typeface="华文宋体" pitchFamily="2" charset="-122"/>
              </a:rPr>
              <a:t>{ len= size ;  ap = new int[ size ] ; }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ea typeface="华文宋体" pitchFamily="2" charset="-122"/>
              </a:rPr>
              <a:t>      void Sort ( ) ;	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排序</a:t>
            </a:r>
          </a:p>
          <a:p>
            <a:pPr algn="l">
              <a:lnSpc>
                <a:spcPct val="110000"/>
              </a:lnSpc>
            </a:pPr>
            <a:r>
              <a:rPr lang="zh-CN" altLang="en-US" sz="2000" b="1">
                <a:ea typeface="华文宋体" pitchFamily="2" charset="-122"/>
              </a:rPr>
              <a:t>      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重载算符 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+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函数</a:t>
            </a:r>
          </a:p>
          <a:p>
            <a:pPr algn="l">
              <a:lnSpc>
                <a:spcPct val="110000"/>
              </a:lnSpc>
            </a:pPr>
            <a:r>
              <a:rPr lang="zh-CN" altLang="en-US" sz="2000" b="1" i="1">
                <a:solidFill>
                  <a:srgbClr val="0000FF"/>
                </a:solidFill>
                <a:ea typeface="华文宋体" pitchFamily="2" charset="-122"/>
              </a:rPr>
              <a:t>     </a:t>
            </a:r>
            <a:r>
              <a:rPr lang="en-US" altLang="zh-CN" sz="2000" b="1">
                <a:ea typeface="华文宋体" pitchFamily="2" charset="-122"/>
              </a:rPr>
              <a:t>Array operaor + (const Array &amp; other) ;</a:t>
            </a:r>
            <a:endParaRPr lang="en-US" altLang="zh-CN" sz="2000" b="1" i="1">
              <a:solidFill>
                <a:srgbClr val="0000FF"/>
              </a:solidFill>
              <a:ea typeface="华文宋体" pitchFamily="2" charset="-122"/>
            </a:endParaRP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ea typeface="华文宋体" pitchFamily="2" charset="-122"/>
              </a:rPr>
              <a:t>};</a:t>
            </a:r>
            <a:endParaRPr lang="en-US" altLang="zh-CN" sz="2000" b="1"/>
          </a:p>
        </p:txBody>
      </p:sp>
      <p:sp>
        <p:nvSpPr>
          <p:cNvPr id="1133574" name="Oval 6"/>
          <p:cNvSpPr>
            <a:spLocks noChangeArrowheads="1"/>
          </p:cNvSpPr>
          <p:nvPr/>
        </p:nvSpPr>
        <p:spPr bwMode="auto">
          <a:xfrm>
            <a:off x="533400" y="1752600"/>
            <a:ext cx="4038600" cy="1676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Front">
              <a:rot lat="20099998" lon="20099998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类是数据和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操作数据的函数的封装</a:t>
            </a:r>
          </a:p>
        </p:txBody>
      </p:sp>
      <p:sp>
        <p:nvSpPr>
          <p:cNvPr id="1133575" name="Rectangle 7"/>
          <p:cNvSpPr>
            <a:spLocks noChangeArrowheads="1"/>
          </p:cNvSpPr>
          <p:nvPr/>
        </p:nvSpPr>
        <p:spPr bwMode="auto">
          <a:xfrm>
            <a:off x="609600" y="533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封装</a:t>
            </a:r>
          </a:p>
        </p:txBody>
      </p:sp>
      <p:sp>
        <p:nvSpPr>
          <p:cNvPr id="113357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3581400" y="685800"/>
            <a:ext cx="5561013" cy="3352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zh-CN" sz="200" smtClean="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6.1 </a:t>
            </a:r>
            <a:r>
              <a:rPr lang="zh-CN" altLang="en-US" sz="200" smtClean="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类与对象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4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1192963" name="Text Box 3"/>
          <p:cNvSpPr txBox="1">
            <a:spLocks noChangeArrowheads="1"/>
          </p:cNvSpPr>
          <p:nvPr/>
        </p:nvSpPr>
        <p:spPr bwMode="auto">
          <a:xfrm>
            <a:off x="995363" y="1384300"/>
            <a:ext cx="723423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80000"/>
              </a:lnSpc>
              <a:buFont typeface="Wingdings" pitchFamily="2" charset="2"/>
              <a:buChar char="Ø"/>
              <a:defRPr/>
            </a:pPr>
            <a:r>
              <a:rPr lang="en-US" altLang="zh-CN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构造函数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是用于创建对象的特殊成员函数</a:t>
            </a:r>
          </a:p>
          <a:p>
            <a:pPr algn="l">
              <a:lnSpc>
                <a:spcPct val="180000"/>
              </a:lnSpc>
              <a:buFont typeface="Wingdings" pitchFamily="2" charset="2"/>
              <a:buNone/>
              <a:defRPr/>
            </a:pPr>
            <a:r>
              <a:rPr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Arial Unicode MS" pitchFamily="34" charset="-122"/>
                <a:cs typeface="Arial Unicode MS" pitchFamily="34" charset="-122"/>
              </a:rPr>
              <a:t>    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当创建对象时，系统</a:t>
            </a:r>
            <a:r>
              <a:rPr lang="zh-CN" altLang="en-US" sz="1800" b="1">
                <a:solidFill>
                  <a:schemeClr val="accent1"/>
                </a:solidFill>
                <a:ea typeface="Arial Unicode MS" pitchFamily="34" charset="-122"/>
                <a:cs typeface="Arial Unicode MS" pitchFamily="34" charset="-122"/>
              </a:rPr>
              <a:t>自动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调用构造函数</a:t>
            </a:r>
          </a:p>
          <a:p>
            <a:pPr algn="l">
              <a:lnSpc>
                <a:spcPct val="180000"/>
              </a:lnSpc>
              <a:buFont typeface="Wingdings" pitchFamily="2" charset="2"/>
              <a:buChar char="Ø"/>
              <a:defRPr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构造函数的作用是：</a:t>
            </a:r>
          </a:p>
          <a:p>
            <a:pPr algn="l">
              <a:lnSpc>
                <a:spcPct val="180000"/>
              </a:lnSpc>
              <a:buFont typeface="Wingdings" pitchFamily="2" charset="2"/>
              <a:buNone/>
              <a:defRPr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       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为对象分配空间；对数据成员赋初值；请求其他资源</a:t>
            </a:r>
          </a:p>
          <a:p>
            <a:pPr algn="l">
              <a:lnSpc>
                <a:spcPct val="180000"/>
              </a:lnSpc>
              <a:buFont typeface="Wingdings" pitchFamily="2" charset="2"/>
              <a:buChar char="Ø"/>
              <a:defRPr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没有用户定义的构造函数时，系统提供缺省版本的构造函数</a:t>
            </a:r>
          </a:p>
          <a:p>
            <a:pPr algn="l">
              <a:lnSpc>
                <a:spcPct val="180000"/>
              </a:lnSpc>
              <a:buFont typeface="Wingdings" pitchFamily="2" charset="2"/>
              <a:buChar char="Ø"/>
              <a:defRPr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构造函数名与类名相同：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endParaRPr lang="zh-CN" altLang="en-US" sz="2000" b="1"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180000"/>
              </a:lnSpc>
              <a:buFont typeface="Wingdings" pitchFamily="2" charset="2"/>
              <a:buChar char="Ø"/>
              <a:defRPr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构造函数可以</a:t>
            </a:r>
            <a:r>
              <a:rPr lang="zh-CN" altLang="en-US" sz="2000" b="1" smtClean="0">
                <a:ea typeface="Arial Unicode MS" pitchFamily="34" charset="-122"/>
                <a:cs typeface="Arial Unicode MS" pitchFamily="34" charset="-122"/>
              </a:rPr>
              <a:t>重载：以便有多种构造方式</a:t>
            </a:r>
            <a:endParaRPr lang="zh-CN" altLang="en-US" sz="2000" b="1"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180000"/>
              </a:lnSpc>
              <a:buFont typeface="Wingdings" pitchFamily="2" charset="2"/>
              <a:buChar char="Ø"/>
              <a:defRPr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构造函数可以有任意类型的参数，但没有返回类型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  </a:t>
            </a:r>
            <a:r>
              <a:rPr lang="zh-CN" altLang="en-US" smtClean="0"/>
              <a:t>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119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119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25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119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8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"/>
                                        <p:tgtEl>
                                          <p:spTgt spid="119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25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75"/>
                                        <p:tgtEl>
                                          <p:spTgt spid="119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475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75"/>
                                        <p:tgtEl>
                                          <p:spTgt spid="119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45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75"/>
                                        <p:tgtEl>
                                          <p:spTgt spid="1192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8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75"/>
                                        <p:tgtEl>
                                          <p:spTgt spid="1192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962" grpId="0" autoUpdateAnimBg="0"/>
      <p:bldP spid="1192963" grpId="0" build="p" autoUpdateAnimBg="0" advAuto="200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1193987" name="Text Box 3"/>
          <p:cNvSpPr txBox="1">
            <a:spLocks noChangeArrowheads="1"/>
          </p:cNvSpPr>
          <p:nvPr/>
        </p:nvSpPr>
        <p:spPr bwMode="auto">
          <a:xfrm>
            <a:off x="828675" y="1828800"/>
            <a:ext cx="7485063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90000"/>
              </a:lnSpc>
              <a:buFont typeface="Wingdings" pitchFamily="2" charset="2"/>
              <a:buChar char="Ø"/>
              <a:defRPr/>
            </a:pPr>
            <a:r>
              <a:rPr lang="en-US" altLang="zh-CN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析构函数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是用于取消对象的成员函数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  <a:defRPr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当一个</a:t>
            </a:r>
            <a:r>
              <a:rPr lang="zh-CN" altLang="en-US" sz="180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对象作用域结束时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，系统自动调用析构函数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  <a:defRPr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析构函数的作用是进行清除对象，释放内存等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  <a:defRPr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没有用户定义析构函数时，系统提供缺省版本的析构函数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  <a:defRPr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析构函数名为：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~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  <a:defRPr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析构函数没有参数，也没有返回类型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  </a:t>
            </a:r>
            <a:r>
              <a:rPr lang="zh-CN" altLang="en-US" smtClean="0"/>
              <a:t>构造函数和析构函数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3372" y="564357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1"/>
                </a:solidFill>
              </a:rPr>
              <a:t>用于释放堆内存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785794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mtClean="0">
                <a:solidFill>
                  <a:schemeClr val="accent1"/>
                </a:solidFill>
              </a:rPr>
              <a:t>class withou pointer</a:t>
            </a:r>
          </a:p>
          <a:p>
            <a:pPr algn="l"/>
            <a:r>
              <a:rPr lang="en-US" altLang="zh-CN" smtClean="0">
                <a:solidFill>
                  <a:schemeClr val="accent1"/>
                </a:solidFill>
              </a:rPr>
              <a:t>class with pointer</a:t>
            </a:r>
          </a:p>
          <a:p>
            <a:pPr algn="l"/>
            <a:r>
              <a:rPr lang="en-US" altLang="zh-CN" smtClean="0">
                <a:solidFill>
                  <a:schemeClr val="accent1"/>
                </a:solidFill>
              </a:rPr>
              <a:t>the last require destructor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119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119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119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35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119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25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"/>
                                        <p:tgtEl>
                                          <p:spTgt spid="119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975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75"/>
                                        <p:tgtEl>
                                          <p:spTgt spid="119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987" grpId="0" build="p" autoUpdateAnimBg="0" advAuto="200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Text Box 2"/>
          <p:cNvSpPr txBox="1">
            <a:spLocks noChangeArrowheads="1"/>
          </p:cNvSpPr>
          <p:nvPr/>
        </p:nvSpPr>
        <p:spPr bwMode="auto">
          <a:xfrm>
            <a:off x="1295400" y="1176338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	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int  x , y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195011" name="Rectangle 3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  </a:t>
            </a:r>
            <a:r>
              <a:rPr lang="zh-CN" altLang="en-US" smtClean="0"/>
              <a:t>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1195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"/>
                                        <p:tgtEl>
                                          <p:spTgt spid="1195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1195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"/>
                                        <p:tgtEl>
                                          <p:spTgt spid="1195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"/>
                                        <p:tgtEl>
                                          <p:spTgt spid="1195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119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6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"/>
                                        <p:tgtEl>
                                          <p:spTgt spid="1195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2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300"/>
                                        <p:tgtEl>
                                          <p:spTgt spid="1195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8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300"/>
                                        <p:tgtEl>
                                          <p:spTgt spid="1195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300"/>
                                        <p:tgtEl>
                                          <p:spTgt spid="1195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1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300"/>
                                        <p:tgtEl>
                                          <p:spTgt spid="1195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9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300"/>
                                        <p:tgtEl>
                                          <p:spTgt spid="1195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300"/>
                                        <p:tgtEl>
                                          <p:spTgt spid="11950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1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300"/>
                                        <p:tgtEl>
                                          <p:spTgt spid="11950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010" grpId="0" build="p" autoUpdateAnimBg="0" advAuto="200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295400" y="1177925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</a:t>
            </a:r>
            <a:r>
              <a:rPr lang="en-US" altLang="zh-CN" sz="2000" b="1"/>
              <a:t>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	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int  x , y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196035" name="Rectangle 3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1196036" name="Oval 4"/>
          <p:cNvSpPr>
            <a:spLocks noChangeArrowheads="1"/>
          </p:cNvSpPr>
          <p:nvPr/>
        </p:nvSpPr>
        <p:spPr bwMode="auto">
          <a:xfrm>
            <a:off x="2133600" y="2276475"/>
            <a:ext cx="16764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6037" name="AutoShape 5"/>
          <p:cNvSpPr>
            <a:spLocks/>
          </p:cNvSpPr>
          <p:nvPr/>
        </p:nvSpPr>
        <p:spPr bwMode="auto">
          <a:xfrm>
            <a:off x="5334000" y="981075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3222"/>
              <a:gd name="adj5" fmla="val 200782"/>
              <a:gd name="adj6" fmla="val -12324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构造函数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  </a:t>
            </a:r>
            <a:r>
              <a:rPr lang="zh-CN" altLang="en-US" smtClean="0"/>
              <a:t>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9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9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036" grpId="0" animBg="1"/>
      <p:bldP spid="1196037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295400" y="1176338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</a:t>
            </a:r>
            <a:r>
              <a:rPr lang="en-US" altLang="zh-CN" sz="2000" b="1"/>
              <a:t>	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int  x , y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197059" name="Rectangle 3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1197060" name="Oval 4"/>
          <p:cNvSpPr>
            <a:spLocks noChangeArrowheads="1"/>
          </p:cNvSpPr>
          <p:nvPr/>
        </p:nvSpPr>
        <p:spPr bwMode="auto">
          <a:xfrm>
            <a:off x="2133600" y="2636838"/>
            <a:ext cx="1752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7061" name="AutoShape 5"/>
          <p:cNvSpPr>
            <a:spLocks/>
          </p:cNvSpPr>
          <p:nvPr/>
        </p:nvSpPr>
        <p:spPr bwMode="auto">
          <a:xfrm>
            <a:off x="5334000" y="1304925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3222"/>
              <a:gd name="adj5" fmla="val 200782"/>
              <a:gd name="adj6" fmla="val -12324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析构函数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  </a:t>
            </a:r>
            <a:r>
              <a:rPr lang="zh-CN" altLang="en-US" smtClean="0"/>
              <a:t>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9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9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60" grpId="0" animBg="1"/>
      <p:bldP spid="1197061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600200" y="4352925"/>
            <a:ext cx="20574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295400" y="1176338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	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  { int  x , y ;</a:t>
            </a:r>
            <a:r>
              <a:rPr lang="en-US" altLang="zh-CN" sz="2000"/>
              <a:t>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198084" name="Rectangle 4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1198085" name="Rectangle 5"/>
          <p:cNvSpPr>
            <a:spLocks noChangeArrowheads="1"/>
          </p:cNvSpPr>
          <p:nvPr/>
        </p:nvSpPr>
        <p:spPr bwMode="auto">
          <a:xfrm>
            <a:off x="3733800" y="4337050"/>
            <a:ext cx="419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声明变量时开辟两个整型存储空间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  </a:t>
            </a:r>
            <a:r>
              <a:rPr lang="zh-CN" altLang="en-US" smtClean="0"/>
              <a:t>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8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8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085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600200" y="4652963"/>
            <a:ext cx="20574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295400" y="1176338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	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int  x , y ;	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199108" name="Rectangle 4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1199109" name="Rectangle 5"/>
          <p:cNvSpPr>
            <a:spLocks noChangeArrowheads="1"/>
          </p:cNvSpPr>
          <p:nvPr/>
        </p:nvSpPr>
        <p:spPr bwMode="auto">
          <a:xfrm>
            <a:off x="3733800" y="4657725"/>
            <a:ext cx="368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两次调用构造函数，创建对象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  </a:t>
            </a:r>
            <a:r>
              <a:rPr lang="zh-CN" altLang="en-US" smtClean="0"/>
              <a:t>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9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9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09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600200" y="2349500"/>
            <a:ext cx="2879725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295400" y="1176338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</a:t>
            </a:r>
            <a:r>
              <a:rPr lang="en-US" altLang="zh-CN" sz="2000" b="1">
                <a:solidFill>
                  <a:srgbClr val="FFFFFF"/>
                </a:solidFill>
              </a:rPr>
              <a:t>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	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int  x , y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200132" name="Rectangle 4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6963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  </a:t>
            </a:r>
            <a:r>
              <a:rPr lang="zh-CN" altLang="en-US" smtClean="0"/>
              <a:t>构造函数和析构函数</a:t>
            </a:r>
          </a:p>
        </p:txBody>
      </p:sp>
      <p:sp>
        <p:nvSpPr>
          <p:cNvPr id="69638" name="Rectangle 8"/>
          <p:cNvSpPr>
            <a:spLocks noChangeArrowheads="1"/>
          </p:cNvSpPr>
          <p:nvPr/>
        </p:nvSpPr>
        <p:spPr bwMode="auto">
          <a:xfrm>
            <a:off x="3733800" y="4657725"/>
            <a:ext cx="368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两次调用构造函数，创建对象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600200" y="5373688"/>
            <a:ext cx="20574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295400" y="1176338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</a:t>
            </a:r>
            <a:r>
              <a:rPr lang="en-US" altLang="zh-CN" sz="2000" b="1"/>
              <a:t>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	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int  x , y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     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201156" name="Rectangle 4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1201157" name="Rectangle 5"/>
          <p:cNvSpPr>
            <a:spLocks noChangeArrowheads="1"/>
          </p:cNvSpPr>
          <p:nvPr/>
        </p:nvSpPr>
        <p:spPr bwMode="auto">
          <a:xfrm>
            <a:off x="3733800" y="5403850"/>
            <a:ext cx="362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两次调用析构函数，撤消对象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  </a:t>
            </a:r>
            <a:r>
              <a:rPr lang="zh-CN" altLang="en-US" smtClean="0"/>
              <a:t>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7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600200" y="2676525"/>
            <a:ext cx="2879725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295400" y="1176338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	</a:t>
            </a:r>
            <a:r>
              <a:rPr lang="en-US" altLang="zh-CN" sz="2000" b="1">
                <a:solidFill>
                  <a:srgbClr val="FFFFFF"/>
                </a:solidFill>
              </a:rPr>
              <a:t>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int  x , y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     </a:t>
            </a:r>
            <a:r>
              <a:rPr lang="en-US" altLang="zh-CN" sz="2000" b="1"/>
              <a:t>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202180" name="Rectangle 4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7168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  </a:t>
            </a:r>
            <a:r>
              <a:rPr lang="zh-CN" altLang="en-US" smtClean="0"/>
              <a:t>构造函数和析构函数</a:t>
            </a:r>
          </a:p>
        </p:txBody>
      </p:sp>
      <p:sp>
        <p:nvSpPr>
          <p:cNvPr id="71686" name="Rectangle 8"/>
          <p:cNvSpPr>
            <a:spLocks noChangeArrowheads="1"/>
          </p:cNvSpPr>
          <p:nvPr/>
        </p:nvSpPr>
        <p:spPr bwMode="auto">
          <a:xfrm>
            <a:off x="3733800" y="5403850"/>
            <a:ext cx="362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两次调用析构函数，撤消对象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114800" y="762000"/>
            <a:ext cx="47244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class Array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定义数组类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{    int *ap ;      int  len ;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    Array( int  size )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建立数组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      </a:t>
            </a:r>
            <a:r>
              <a:rPr lang="en-US" altLang="zh-CN" sz="2000">
                <a:ea typeface="华文宋体" pitchFamily="2" charset="-122"/>
              </a:rPr>
              <a:t>{ len= size ;  ap = new int[ size ] ; }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    void Sort ( ) ;	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排序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    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重载算符 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+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函数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i="1">
                <a:solidFill>
                  <a:srgbClr val="0000FF"/>
                </a:solidFill>
                <a:ea typeface="华文宋体" pitchFamily="2" charset="-122"/>
              </a:rPr>
              <a:t>     </a:t>
            </a:r>
            <a:r>
              <a:rPr lang="en-US" altLang="zh-CN" sz="2000">
                <a:ea typeface="华文宋体" pitchFamily="2" charset="-122"/>
              </a:rPr>
              <a:t>Array operaor + (const Array &amp; other) ;</a:t>
            </a:r>
            <a:endParaRPr lang="en-US" altLang="zh-CN" sz="2000" i="1">
              <a:solidFill>
                <a:srgbClr val="0000FF"/>
              </a:solidFill>
              <a:ea typeface="华文宋体" pitchFamily="2" charset="-122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};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……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b="1">
                <a:ea typeface="华文宋体" pitchFamily="2" charset="-122"/>
              </a:rPr>
              <a:t>int main()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b="1">
                <a:ea typeface="华文宋体" pitchFamily="2" charset="-122"/>
              </a:rPr>
              <a:t>{ Array  a(10) , b(10) ;</a:t>
            </a:r>
            <a:r>
              <a:rPr lang="en-US" altLang="zh-CN" sz="2000">
                <a:ea typeface="华文宋体" pitchFamily="2" charset="-122"/>
              </a:rPr>
              <a:t>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声明对象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 </a:t>
            </a:r>
            <a:r>
              <a:rPr lang="en-US" altLang="zh-CN" sz="2000" b="1">
                <a:ea typeface="华文宋体" pitchFamily="2" charset="-122"/>
              </a:rPr>
              <a:t>…….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 </a:t>
            </a:r>
            <a:r>
              <a:rPr lang="en-US" altLang="zh-CN" sz="2000" b="1" i="1">
                <a:solidFill>
                  <a:srgbClr val="CC3300"/>
                </a:solidFill>
                <a:ea typeface="华文宋体" pitchFamily="2" charset="-122"/>
              </a:rPr>
              <a:t>a . Sort() ;     b . Sort() ;</a:t>
            </a:r>
            <a:r>
              <a:rPr lang="en-US" altLang="zh-CN" sz="2000">
                <a:ea typeface="华文宋体" pitchFamily="2" charset="-122"/>
              </a:rPr>
              <a:t>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调用排序方法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 </a:t>
            </a:r>
            <a:r>
              <a:rPr lang="en-US" altLang="zh-CN" sz="2000" b="1" i="1">
                <a:solidFill>
                  <a:srgbClr val="CC3300"/>
                </a:solidFill>
                <a:ea typeface="华文宋体" pitchFamily="2" charset="-122"/>
              </a:rPr>
              <a:t>a = a + b ;</a:t>
            </a:r>
            <a:r>
              <a:rPr lang="en-US" altLang="zh-CN" sz="2000">
                <a:ea typeface="华文宋体" pitchFamily="2" charset="-122"/>
              </a:rPr>
              <a:t>	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数组相加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</a:t>
            </a:r>
            <a:r>
              <a:rPr lang="en-US" altLang="zh-CN" sz="2000" b="1">
                <a:ea typeface="华文宋体" pitchFamily="2" charset="-122"/>
              </a:rPr>
              <a:t>…….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b="1">
                <a:ea typeface="华文宋体" pitchFamily="2" charset="-122"/>
              </a:rPr>
              <a:t>}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3505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排序函数原型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void Sort (int [] , int ) ; 	</a:t>
            </a:r>
            <a:endParaRPr lang="en-US" altLang="zh-CN" sz="20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数组相加函数原型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void Add ( int [], int [], int ) ; </a:t>
            </a:r>
            <a:endParaRPr lang="en-US" altLang="zh-CN" sz="20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{ int a [10] , b [10]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Sort ( a , 10 )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Sort ( b , 10 )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Add ( a , b , 10)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 i="1">
                <a:solidFill>
                  <a:srgbClr val="339933"/>
                </a:solidFill>
                <a:latin typeface="隶书" pitchFamily="49" charset="-122"/>
              </a:rPr>
              <a:t>数组与数组类</a:t>
            </a:r>
            <a:endParaRPr lang="zh-CN" altLang="en-US" sz="2000" b="1" i="1">
              <a:solidFill>
                <a:srgbClr val="339933"/>
              </a:solidFill>
            </a:endParaRPr>
          </a:p>
        </p:txBody>
      </p:sp>
      <p:sp>
        <p:nvSpPr>
          <p:cNvPr id="1134597" name="Oval 5"/>
          <p:cNvSpPr>
            <a:spLocks noChangeArrowheads="1"/>
          </p:cNvSpPr>
          <p:nvPr/>
        </p:nvSpPr>
        <p:spPr bwMode="auto">
          <a:xfrm>
            <a:off x="1524000" y="3276600"/>
            <a:ext cx="3810000" cy="1752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Front">
              <a:rot lat="1500000" lon="20099998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对象使用自己的方法</a:t>
            </a:r>
          </a:p>
          <a:p>
            <a:pPr>
              <a:lnSpc>
                <a:spcPct val="13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对数据操作</a:t>
            </a:r>
          </a:p>
        </p:txBody>
      </p:sp>
      <p:sp>
        <p:nvSpPr>
          <p:cNvPr id="1134598" name="Text Box 6"/>
          <p:cNvSpPr txBox="1">
            <a:spLocks noChangeArrowheads="1"/>
          </p:cNvSpPr>
          <p:nvPr/>
        </p:nvSpPr>
        <p:spPr bwMode="auto">
          <a:xfrm>
            <a:off x="4330700" y="5105400"/>
            <a:ext cx="4432300" cy="762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宋体" pitchFamily="2" charset="-122"/>
              </a:rPr>
              <a:t>a . Sort() ;     b . Sort() ; 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宋体" pitchFamily="2" charset="-122"/>
              </a:rPr>
              <a:t>调用排序方法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宋体" pitchFamily="2" charset="-122"/>
              </a:rPr>
              <a:t>a = a + b ;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华文宋体" pitchFamily="2" charset="-122"/>
              </a:rPr>
              <a:t>	          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宋体" pitchFamily="2" charset="-122"/>
              </a:rPr>
              <a:t>数组相加</a:t>
            </a:r>
            <a:endParaRPr lang="zh-CN" altLang="en-US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34599" name="Rectangle 7"/>
          <p:cNvSpPr>
            <a:spLocks noChangeArrowheads="1"/>
          </p:cNvSpPr>
          <p:nvPr/>
        </p:nvSpPr>
        <p:spPr bwMode="auto">
          <a:xfrm>
            <a:off x="609600" y="533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封装</a:t>
            </a:r>
          </a:p>
        </p:txBody>
      </p:sp>
      <p:sp>
        <p:nvSpPr>
          <p:cNvPr id="11346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3581400" y="685800"/>
            <a:ext cx="5561013" cy="3352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zh-CN" sz="200" smtClean="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6.1  </a:t>
            </a:r>
            <a:r>
              <a:rPr lang="zh-CN" altLang="en-US" sz="200" smtClean="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类与对象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7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295400" y="1176338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	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int  x , y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     </a:t>
            </a:r>
            <a:r>
              <a:rPr lang="en-US" altLang="zh-CN" sz="2000" b="1"/>
              <a:t>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203203" name="Rectangle 3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1203205" name="Rectangle 5"/>
          <p:cNvSpPr>
            <a:spLocks noChangeArrowheads="1"/>
          </p:cNvSpPr>
          <p:nvPr/>
        </p:nvSpPr>
        <p:spPr bwMode="auto">
          <a:xfrm>
            <a:off x="3733800" y="5800725"/>
            <a:ext cx="265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变量 </a:t>
            </a:r>
            <a:r>
              <a:rPr lang="en-US" altLang="zh-CN" sz="2000" b="1" i="1">
                <a:solidFill>
                  <a:srgbClr val="008000"/>
                </a:solidFill>
              </a:rPr>
              <a:t>x, y </a:t>
            </a:r>
            <a:r>
              <a:rPr lang="zh-CN" altLang="en-US" sz="2000" b="1" i="1">
                <a:solidFill>
                  <a:srgbClr val="008000"/>
                </a:solidFill>
              </a:rPr>
              <a:t>生存期结束</a:t>
            </a:r>
          </a:p>
        </p:txBody>
      </p:sp>
      <p:sp>
        <p:nvSpPr>
          <p:cNvPr id="7270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  </a:t>
            </a:r>
            <a:r>
              <a:rPr lang="zh-CN" altLang="en-US" smtClean="0"/>
              <a:t>构造函数和析构函数</a:t>
            </a:r>
          </a:p>
        </p:txBody>
      </p:sp>
      <p:sp>
        <p:nvSpPr>
          <p:cNvPr id="72710" name="Rectangle 11"/>
          <p:cNvSpPr>
            <a:spLocks noChangeArrowheads="1"/>
          </p:cNvSpPr>
          <p:nvPr/>
        </p:nvSpPr>
        <p:spPr bwMode="auto">
          <a:xfrm>
            <a:off x="3733800" y="5403850"/>
            <a:ext cx="362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两次调用析构函数，撤消对象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5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简单构造函数和析构函数 </a:t>
            </a:r>
          </a:p>
        </p:txBody>
      </p:sp>
      <p:sp>
        <p:nvSpPr>
          <p:cNvPr id="1204227" name="Text Box 3"/>
          <p:cNvSpPr txBox="1">
            <a:spLocks noChangeArrowheads="1"/>
          </p:cNvSpPr>
          <p:nvPr/>
        </p:nvSpPr>
        <p:spPr bwMode="auto">
          <a:xfrm>
            <a:off x="2438400" y="2190750"/>
            <a:ext cx="4191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构造函数原型</a:t>
            </a:r>
          </a:p>
          <a:p>
            <a:pPr algn="just">
              <a:lnSpc>
                <a:spcPct val="18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类名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::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类名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（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参数表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）；</a:t>
            </a:r>
          </a:p>
          <a:p>
            <a:pPr algn="l">
              <a:lnSpc>
                <a:spcPct val="180000"/>
              </a:lnSpc>
            </a:pPr>
            <a:endParaRPr lang="zh-CN" altLang="en-US" sz="2000" b="1"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 algn="l">
              <a:lnSpc>
                <a:spcPct val="18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析构函数原型</a:t>
            </a:r>
          </a:p>
          <a:p>
            <a:pPr algn="l">
              <a:lnSpc>
                <a:spcPct val="18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类名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::</a:t>
            </a:r>
            <a:r>
              <a:rPr lang="en-US" altLang="zh-CN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~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类名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（）；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6.2.1  </a:t>
            </a:r>
            <a:r>
              <a:rPr lang="zh-CN" altLang="en-US" smtClean="0"/>
              <a:t>简单构造函数和析构函数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0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"/>
                                        <p:tgtEl>
                                          <p:spTgt spid="120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120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"/>
                                        <p:tgtEl>
                                          <p:spTgt spid="120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6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"/>
                                        <p:tgtEl>
                                          <p:spTgt spid="120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4226" grpId="0" autoUpdateAnimBg="0"/>
      <p:bldP spid="1204227" grpId="0" build="p" autoUpdateAnimBg="0" advAuto="200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Text Box 2"/>
          <p:cNvSpPr txBox="1">
            <a:spLocks noChangeArrowheads="1"/>
          </p:cNvSpPr>
          <p:nvPr/>
        </p:nvSpPr>
        <p:spPr bwMode="auto">
          <a:xfrm>
            <a:off x="685800" y="260350"/>
            <a:ext cx="78486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#include&lt;iostream&gt;		 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6-6</a:t>
            </a:r>
            <a:endParaRPr lang="en-US" altLang="zh-CN" sz="1600">
              <a:sym typeface="Symbol" pitchFamily="18" charset="2"/>
            </a:endParaRP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using namespace std ;		</a:t>
            </a:r>
            <a:endParaRPr lang="en-US" altLang="zh-CN" sz="1600" b="1" i="1">
              <a:solidFill>
                <a:srgbClr val="008000"/>
              </a:solidFill>
              <a:sym typeface="Symbol" pitchFamily="18" charset="2"/>
            </a:endParaRP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class Date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~Date()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SetDate( int y, int m, int d 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IsLeapYear()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private: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year, month, day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Date() { cout &lt;&lt; "Date object initialized.\n"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无参构造函数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~Date() { cout &lt;&lt; "Date object destroyed.\n"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析构函数</a:t>
            </a:r>
            <a:r>
              <a:rPr lang="zh-CN" altLang="en-US" sz="1600">
                <a:sym typeface="Symbol" pitchFamily="18" charset="2"/>
              </a:rPr>
              <a:t>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 SetDate( int y, int m, int d ) { year = y ; month = m ;  day = d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Date::IsLeapYear() { return ( year%4==0 &amp;&amp; year%100!=0 ) || ( year%400==0 )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Date::PrintDate() 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Date d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d.SetDate(2001,10,1)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6.2.1  </a:t>
            </a:r>
            <a:r>
              <a:rPr lang="zh-CN" altLang="en-US" smtClean="0"/>
              <a:t>简单构造函数和析构函数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0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50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685800" y="258763"/>
            <a:ext cx="78486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#include&lt;iostream&gt;		 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6-6</a:t>
            </a:r>
            <a:endParaRPr lang="en-US" altLang="zh-CN" sz="1600">
              <a:sym typeface="Symbol" pitchFamily="18" charset="2"/>
            </a:endParaRP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using namespace std ;	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class Date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~Date()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SetDate( int y, int m, int d 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IsLeapYear()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private: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year, month, day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Date() { cout &lt;&lt; "Date object initialized.\n"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无参构造函数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~Date() { cout &lt;&lt; "Date object destroyed.\n"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析构函数</a:t>
            </a:r>
            <a:r>
              <a:rPr lang="zh-CN" altLang="en-US" sz="1600">
                <a:sym typeface="Symbol" pitchFamily="18" charset="2"/>
              </a:rPr>
              <a:t>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 SetDate( int y, int m, int d ) { year = y ; month = m ;  day = d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Date::IsLeapYear() { return ( year%4==0 &amp;&amp; year%100!=0 ) || ( year%400==0 )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Date::PrintDate() 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Date d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d.SetDate(2001,10,1)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</a:t>
            </a:r>
          </a:p>
        </p:txBody>
      </p:sp>
      <p:sp>
        <p:nvSpPr>
          <p:cNvPr id="1206275" name="Rectangle 3"/>
          <p:cNvSpPr>
            <a:spLocks noChangeArrowheads="1"/>
          </p:cNvSpPr>
          <p:nvPr/>
        </p:nvSpPr>
        <p:spPr bwMode="auto">
          <a:xfrm>
            <a:off x="990600" y="1416050"/>
            <a:ext cx="927100" cy="2841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>
                <a:sym typeface="Symbol" pitchFamily="18" charset="2"/>
              </a:rPr>
              <a:t>Date() ;</a:t>
            </a:r>
          </a:p>
        </p:txBody>
      </p:sp>
      <p:sp>
        <p:nvSpPr>
          <p:cNvPr id="1206276" name="Rectangle 4"/>
          <p:cNvSpPr>
            <a:spLocks noChangeArrowheads="1"/>
          </p:cNvSpPr>
          <p:nvPr/>
        </p:nvSpPr>
        <p:spPr bwMode="auto">
          <a:xfrm>
            <a:off x="690563" y="3716338"/>
            <a:ext cx="7175500" cy="3111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b="1">
                <a:sym typeface="Symbol" pitchFamily="18" charset="2"/>
              </a:rPr>
              <a:t>Date:: Date() { cout &lt;&lt; "Date object initialized.\n" ; }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无参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构造函数</a:t>
            </a:r>
          </a:p>
        </p:txBody>
      </p:sp>
      <p:sp>
        <p:nvSpPr>
          <p:cNvPr id="1206277" name="Rectangle 5"/>
          <p:cNvSpPr>
            <a:spLocks noChangeArrowheads="1"/>
          </p:cNvSpPr>
          <p:nvPr/>
        </p:nvSpPr>
        <p:spPr bwMode="auto">
          <a:xfrm>
            <a:off x="892175" y="5373688"/>
            <a:ext cx="1317625" cy="3111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Date d ;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57400" y="4005263"/>
            <a:ext cx="4800600" cy="1752600"/>
            <a:chOff x="1296" y="2544"/>
            <a:chExt cx="3072" cy="1104"/>
          </a:xfrm>
        </p:grpSpPr>
        <p:sp>
          <p:nvSpPr>
            <p:cNvPr id="75784" name="AutoShape 7"/>
            <p:cNvSpPr>
              <a:spLocks/>
            </p:cNvSpPr>
            <p:nvPr/>
          </p:nvSpPr>
          <p:spPr bwMode="auto">
            <a:xfrm>
              <a:off x="3024" y="3072"/>
              <a:ext cx="1344" cy="576"/>
            </a:xfrm>
            <a:prstGeom prst="borderCallout2">
              <a:avLst>
                <a:gd name="adj1" fmla="val 12500"/>
                <a:gd name="adj2" fmla="val -3569"/>
                <a:gd name="adj3" fmla="val 12500"/>
                <a:gd name="adj4" fmla="val -30431"/>
                <a:gd name="adj5" fmla="val 78301"/>
                <a:gd name="adj6" fmla="val -116963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800" b="1"/>
                <a:t>创建对象时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 sz="1800" b="1"/>
                <a:t>调用构造函数</a:t>
              </a:r>
            </a:p>
          </p:txBody>
        </p:sp>
        <p:sp>
          <p:nvSpPr>
            <p:cNvPr id="75785" name="Line 8"/>
            <p:cNvSpPr>
              <a:spLocks noChangeShapeType="1"/>
            </p:cNvSpPr>
            <p:nvPr/>
          </p:nvSpPr>
          <p:spPr bwMode="auto">
            <a:xfrm flipH="1" flipV="1">
              <a:off x="1296" y="2544"/>
              <a:ext cx="1344" cy="5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78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6.2.1  </a:t>
            </a:r>
            <a:r>
              <a:rPr lang="zh-CN" altLang="en-US" smtClean="0"/>
              <a:t>简单构造函数和析构函数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0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0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0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275" grpId="0" animBg="1" autoUpdateAnimBg="0"/>
      <p:bldP spid="1206276" grpId="0" animBg="1" autoUpdateAnimBg="0"/>
      <p:bldP spid="1206277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ChangeArrowheads="1"/>
          </p:cNvSpPr>
          <p:nvPr/>
        </p:nvSpPr>
        <p:spPr bwMode="auto">
          <a:xfrm>
            <a:off x="685800" y="6219825"/>
            <a:ext cx="16002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85800" y="258763"/>
            <a:ext cx="78486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#include&lt;iostream&gt; 		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6-6</a:t>
            </a:r>
            <a:endParaRPr lang="en-US" altLang="zh-CN" sz="1600">
              <a:sym typeface="Symbol" pitchFamily="18" charset="2"/>
            </a:endParaRP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using namespace std ;	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class Date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~Date()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SetDate( int y, int m, int d 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IsLeapYear()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private: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year, month, day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Date() { cout &lt;&lt; "Date object initialized.\n"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无参构造函数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~Date() { cout &lt;&lt; "Date object destroyed.\n"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析构函数</a:t>
            </a:r>
            <a:r>
              <a:rPr lang="zh-CN" altLang="en-US" sz="1600">
                <a:sym typeface="Symbol" pitchFamily="18" charset="2"/>
              </a:rPr>
              <a:t>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 SetDate( int y, int m, int d ) { year = y ; month = m ;  day = d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Date::IsLeapYear() { return ( year%4==0 &amp;&amp; year%100!=0 ) || ( year%400==0 )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Date::PrintDate() 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Date d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d.SetDate(2001,10,1)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 b="1">
                <a:solidFill>
                  <a:srgbClr val="FFFFFF"/>
                </a:solidFill>
                <a:sym typeface="Symbol" pitchFamily="18" charset="2"/>
              </a:rPr>
              <a:t>}</a:t>
            </a:r>
            <a:r>
              <a:rPr lang="en-US" altLang="zh-CN" sz="1600">
                <a:sym typeface="Symbol" pitchFamily="18" charset="2"/>
              </a:rPr>
              <a:t> </a:t>
            </a:r>
          </a:p>
        </p:txBody>
      </p:sp>
      <p:sp>
        <p:nvSpPr>
          <p:cNvPr id="1207300" name="Rectangle 4"/>
          <p:cNvSpPr>
            <a:spLocks noChangeArrowheads="1"/>
          </p:cNvSpPr>
          <p:nvPr/>
        </p:nvSpPr>
        <p:spPr bwMode="auto">
          <a:xfrm>
            <a:off x="990600" y="1412875"/>
            <a:ext cx="1046163" cy="2841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>
                <a:sym typeface="Symbol" pitchFamily="18" charset="2"/>
              </a:rPr>
              <a:t>~Date() ;</a:t>
            </a:r>
          </a:p>
        </p:txBody>
      </p:sp>
      <p:sp>
        <p:nvSpPr>
          <p:cNvPr id="1207301" name="Rectangle 5"/>
          <p:cNvSpPr>
            <a:spLocks noChangeArrowheads="1"/>
          </p:cNvSpPr>
          <p:nvPr/>
        </p:nvSpPr>
        <p:spPr bwMode="auto">
          <a:xfrm>
            <a:off x="688975" y="3981450"/>
            <a:ext cx="6769100" cy="3111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b="1">
                <a:sym typeface="Symbol" pitchFamily="18" charset="2"/>
              </a:rPr>
              <a:t>Date:: ~Date() { cout &lt;&lt; "Date object destroyed.\n" ; }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析构函数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8800" y="4281488"/>
            <a:ext cx="5030788" cy="1524000"/>
            <a:chOff x="1152" y="2688"/>
            <a:chExt cx="3169" cy="960"/>
          </a:xfrm>
        </p:grpSpPr>
        <p:sp>
          <p:nvSpPr>
            <p:cNvPr id="76808" name="AutoShape 7"/>
            <p:cNvSpPr>
              <a:spLocks/>
            </p:cNvSpPr>
            <p:nvPr/>
          </p:nvSpPr>
          <p:spPr bwMode="auto">
            <a:xfrm>
              <a:off x="2998" y="3072"/>
              <a:ext cx="1323" cy="576"/>
            </a:xfrm>
            <a:prstGeom prst="borderCallout2">
              <a:avLst>
                <a:gd name="adj1" fmla="val 12500"/>
                <a:gd name="adj2" fmla="val -3630"/>
                <a:gd name="adj3" fmla="val 12500"/>
                <a:gd name="adj4" fmla="val -32806"/>
                <a:gd name="adj5" fmla="val 147745"/>
                <a:gd name="adj6" fmla="val -12668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800" b="1"/>
                <a:t>作用域结束时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 sz="1800" b="1"/>
                <a:t>调用析构函数</a:t>
              </a:r>
            </a:p>
          </p:txBody>
        </p:sp>
        <p:sp>
          <p:nvSpPr>
            <p:cNvPr id="76809" name="Line 8"/>
            <p:cNvSpPr>
              <a:spLocks noChangeShapeType="1"/>
            </p:cNvSpPr>
            <p:nvPr/>
          </p:nvSpPr>
          <p:spPr bwMode="auto">
            <a:xfrm flipH="1" flipV="1">
              <a:off x="1152" y="2688"/>
              <a:ext cx="1392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80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6.2.1  </a:t>
            </a:r>
            <a:r>
              <a:rPr lang="zh-CN" altLang="en-US" smtClean="0"/>
              <a:t>简单构造函数和析构函数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0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0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0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298" grpId="0" animBg="1"/>
      <p:bldP spid="1207300" grpId="0" animBg="1" autoUpdateAnimBg="0"/>
      <p:bldP spid="1207301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685800" y="258763"/>
            <a:ext cx="78486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#include&lt;iostream&gt; 		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6-6</a:t>
            </a:r>
            <a:endParaRPr lang="en-US" altLang="zh-CN" sz="1600">
              <a:sym typeface="Symbol" pitchFamily="18" charset="2"/>
            </a:endParaRP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using namespace std ;	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class Date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~Date()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SetDate( int y, int m, int d 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IsLeapYear()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private: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year, month, day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Date() { cout &lt;&lt; "Date object initialized.\n"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无参构造函数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~Date() { cout &lt;&lt; "Date object destroyed.\n"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析构函数</a:t>
            </a:r>
            <a:r>
              <a:rPr lang="zh-CN" altLang="en-US" sz="1600">
                <a:sym typeface="Symbol" pitchFamily="18" charset="2"/>
              </a:rPr>
              <a:t>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 SetDate( int y, int m, int d ) { year = y ; month = m ;  day = d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Date::IsLeapYear() { return ( year%4==0 &amp;&amp; year%100!=0 ) || ( year%400==0 )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Date::PrintDate() 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Date d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d.SetDate(2001,10,1)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</a:t>
            </a:r>
          </a:p>
        </p:txBody>
      </p:sp>
      <p:sp>
        <p:nvSpPr>
          <p:cNvPr id="7782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6.2.1  </a:t>
            </a:r>
            <a:r>
              <a:rPr lang="zh-CN" altLang="en-US" smtClean="0"/>
              <a:t>简单构造函数和析构函数</a:t>
            </a:r>
          </a:p>
        </p:txBody>
      </p:sp>
      <p:pic>
        <p:nvPicPr>
          <p:cNvPr id="12083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4525" y="765175"/>
            <a:ext cx="4221163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685800" y="258763"/>
            <a:ext cx="78486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#include&lt;iostream&gt; 		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6-6</a:t>
            </a:r>
            <a:endParaRPr lang="en-US" altLang="zh-CN" sz="1600">
              <a:sym typeface="Symbol" pitchFamily="18" charset="2"/>
            </a:endParaRP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using namespace std ;	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class Date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~Date()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SetDate( int y, int m, int d 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IsLeapYear()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private: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year, month, day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Date() { cout &lt;&lt; "Date object initialized.\n" ; }	</a:t>
            </a:r>
            <a:r>
              <a:rPr lang="en-US" altLang="zh-CN" sz="1600" i="1">
                <a:solidFill>
                  <a:schemeClr val="folHlink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chemeClr val="folHlink"/>
                </a:solidFill>
                <a:sym typeface="Symbol" pitchFamily="18" charset="2"/>
              </a:rPr>
              <a:t>无参构造函数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~Date() { cout &lt;&lt; "Date object destroyed.\n" ; }	</a:t>
            </a:r>
            <a:r>
              <a:rPr lang="en-US" altLang="zh-CN" sz="1600" i="1">
                <a:solidFill>
                  <a:schemeClr val="folHlink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chemeClr val="folHlink"/>
                </a:solidFill>
                <a:sym typeface="Symbol" pitchFamily="18" charset="2"/>
              </a:rPr>
              <a:t>析构函数</a:t>
            </a:r>
            <a:r>
              <a:rPr lang="zh-CN" altLang="en-US" sz="1600">
                <a:sym typeface="Symbol" pitchFamily="18" charset="2"/>
              </a:rPr>
              <a:t>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 SetDate( int y, int m, int d ) { year = y ; month = m ;  day = d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Date::IsLeapYear() { return ( year%4==0 &amp;&amp; year%100!=0 ) || ( year%400==0 )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Date::PrintDate() 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Date d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d.SetDate(2001,10,1)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</a:t>
            </a:r>
          </a:p>
        </p:txBody>
      </p:sp>
      <p:sp>
        <p:nvSpPr>
          <p:cNvPr id="1209347" name="Rectangle 3"/>
          <p:cNvSpPr>
            <a:spLocks noChangeArrowheads="1"/>
          </p:cNvSpPr>
          <p:nvPr/>
        </p:nvSpPr>
        <p:spPr bwMode="auto">
          <a:xfrm>
            <a:off x="685800" y="5157788"/>
            <a:ext cx="4572000" cy="1438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{ Date *pd = new ( Date );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   pd-&gt;SetDate(2001,10,1) ;     pd-&gt;PrintDate()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   delete pd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} 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6.2.1  </a:t>
            </a:r>
            <a:r>
              <a:rPr lang="zh-CN" altLang="en-US" smtClean="0"/>
              <a:t>简单构造函数和析构函数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0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47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85800" y="258763"/>
            <a:ext cx="78486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#include&lt;iostream&gt; 		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6-6</a:t>
            </a:r>
            <a:endParaRPr lang="en-US" altLang="zh-CN" sz="1600">
              <a:sym typeface="Symbol" pitchFamily="18" charset="2"/>
            </a:endParaRP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using namespace std ;	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class Date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~Date()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SetDate( int y, int m, int d 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IsLeapYear()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private: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year, month, day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Date() { cout &lt;&lt; "Date object initialized.\n"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无参构造函数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~Date() { cout &lt;&lt; "Date object destroyed.\n"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析构函数</a:t>
            </a:r>
            <a:r>
              <a:rPr lang="zh-CN" altLang="en-US" sz="1600">
                <a:sym typeface="Symbol" pitchFamily="18" charset="2"/>
              </a:rPr>
              <a:t>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 SetDate( int y, int m, int d ) { year = y ; month = m ;  day = d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Date::IsLeapYear() { return ( year%4==0 &amp;&amp; year%100!=0 ) || ( year%400==0 )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Date::PrintDate() 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Date d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d.SetDate(2001,10,1)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85800" y="5157788"/>
            <a:ext cx="4572000" cy="1438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{ Date *pd = new ( Date );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   pd-&gt;SetDate(2001,10,1) ;     pd-&gt;PrintDate()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   delete pd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} </a:t>
            </a:r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890588" y="5407025"/>
            <a:ext cx="2995612" cy="28416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Date *pd = new ( Date );</a:t>
            </a:r>
          </a:p>
        </p:txBody>
      </p:sp>
      <p:sp>
        <p:nvSpPr>
          <p:cNvPr id="1210373" name="Rectangle 5"/>
          <p:cNvSpPr>
            <a:spLocks noChangeArrowheads="1"/>
          </p:cNvSpPr>
          <p:nvPr/>
        </p:nvSpPr>
        <p:spPr bwMode="auto">
          <a:xfrm>
            <a:off x="990600" y="1416050"/>
            <a:ext cx="927100" cy="2841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>
                <a:sym typeface="Symbol" pitchFamily="18" charset="2"/>
              </a:rPr>
              <a:t>Date() ;</a:t>
            </a:r>
          </a:p>
        </p:txBody>
      </p:sp>
      <p:sp>
        <p:nvSpPr>
          <p:cNvPr id="1210374" name="Rectangle 6"/>
          <p:cNvSpPr>
            <a:spLocks noChangeArrowheads="1"/>
          </p:cNvSpPr>
          <p:nvPr/>
        </p:nvSpPr>
        <p:spPr bwMode="auto">
          <a:xfrm>
            <a:off x="690563" y="3706813"/>
            <a:ext cx="7175500" cy="3111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b="1">
                <a:sym typeface="Symbol" pitchFamily="18" charset="2"/>
              </a:rPr>
              <a:t>Date:: Date() { cout &lt;&lt; "Date object initialized.\n" ; }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无参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构造函数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47888" y="3860800"/>
            <a:ext cx="4800600" cy="1752600"/>
            <a:chOff x="1296" y="2544"/>
            <a:chExt cx="3072" cy="1104"/>
          </a:xfrm>
        </p:grpSpPr>
        <p:sp>
          <p:nvSpPr>
            <p:cNvPr id="79881" name="AutoShape 8"/>
            <p:cNvSpPr>
              <a:spLocks/>
            </p:cNvSpPr>
            <p:nvPr/>
          </p:nvSpPr>
          <p:spPr bwMode="auto">
            <a:xfrm>
              <a:off x="3024" y="3072"/>
              <a:ext cx="1344" cy="576"/>
            </a:xfrm>
            <a:prstGeom prst="borderCallout2">
              <a:avLst>
                <a:gd name="adj1" fmla="val 12500"/>
                <a:gd name="adj2" fmla="val -3569"/>
                <a:gd name="adj3" fmla="val 12500"/>
                <a:gd name="adj4" fmla="val -30431"/>
                <a:gd name="adj5" fmla="val 78301"/>
                <a:gd name="adj6" fmla="val -116963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800" b="1"/>
                <a:t>创建动态对象时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 sz="1800" b="1"/>
                <a:t>调用构造函数</a:t>
              </a:r>
            </a:p>
          </p:txBody>
        </p:sp>
        <p:sp>
          <p:nvSpPr>
            <p:cNvPr id="79882" name="Line 9"/>
            <p:cNvSpPr>
              <a:spLocks noChangeShapeType="1"/>
            </p:cNvSpPr>
            <p:nvPr/>
          </p:nvSpPr>
          <p:spPr bwMode="auto">
            <a:xfrm flipH="1" flipV="1">
              <a:off x="1296" y="2544"/>
              <a:ext cx="1344" cy="5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988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6.2.1  </a:t>
            </a:r>
            <a:r>
              <a:rPr lang="zh-CN" altLang="en-US" smtClean="0"/>
              <a:t>简单构造函数和析构函数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2" grpId="0" animBg="1" autoUpdateAnimBg="0"/>
      <p:bldP spid="1210373" grpId="0" animBg="1" autoUpdateAnimBg="0"/>
      <p:bldP spid="1210374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685800" y="258763"/>
            <a:ext cx="78486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#include&lt;iostream&gt; 		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6-6</a:t>
            </a:r>
            <a:endParaRPr lang="en-US" altLang="zh-CN" sz="1600">
              <a:sym typeface="Symbol" pitchFamily="18" charset="2"/>
            </a:endParaRP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using namespace std ;	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class Date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~Date()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SetDate( int y, int m, int d 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IsLeapYear()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private: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year, month, day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Date() { cout &lt;&lt; "Date object initialized.\n"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无参构造函数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~Date() { cout &lt;&lt; "Date object destroyed.\n"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析构函数</a:t>
            </a:r>
            <a:r>
              <a:rPr lang="zh-CN" altLang="en-US" sz="1600">
                <a:sym typeface="Symbol" pitchFamily="18" charset="2"/>
              </a:rPr>
              <a:t>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 SetDate( int y, int m, int d ) { year = y ; month = m ;  day = d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Date::IsLeapYear() { return ( year%4==0 &amp;&amp; year%100!=0 ) || ( year%400==0 )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Date::PrintDate() 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Date d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d.SetDate(2001,10,1)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685800" y="5157788"/>
            <a:ext cx="4572000" cy="1438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{ Date *pd = new ( Date );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   pd-&gt;SetDate(2001,10,1) ;     pd-&gt;PrintDate()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   delete pd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} </a:t>
            </a:r>
          </a:p>
        </p:txBody>
      </p:sp>
      <p:sp>
        <p:nvSpPr>
          <p:cNvPr id="1211396" name="Rectangle 4"/>
          <p:cNvSpPr>
            <a:spLocks noChangeArrowheads="1"/>
          </p:cNvSpPr>
          <p:nvPr/>
        </p:nvSpPr>
        <p:spPr bwMode="auto">
          <a:xfrm>
            <a:off x="838200" y="6072188"/>
            <a:ext cx="2995613" cy="28416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delete pd ;</a:t>
            </a:r>
          </a:p>
        </p:txBody>
      </p:sp>
      <p:sp>
        <p:nvSpPr>
          <p:cNvPr id="1211397" name="Rectangle 5"/>
          <p:cNvSpPr>
            <a:spLocks noChangeArrowheads="1"/>
          </p:cNvSpPr>
          <p:nvPr/>
        </p:nvSpPr>
        <p:spPr bwMode="auto">
          <a:xfrm>
            <a:off x="990600" y="1776413"/>
            <a:ext cx="1046163" cy="2841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>
                <a:sym typeface="Symbol" pitchFamily="18" charset="2"/>
              </a:rPr>
              <a:t>~Date() ;</a:t>
            </a:r>
          </a:p>
        </p:txBody>
      </p:sp>
      <p:sp>
        <p:nvSpPr>
          <p:cNvPr id="1211398" name="Rectangle 6"/>
          <p:cNvSpPr>
            <a:spLocks noChangeArrowheads="1"/>
          </p:cNvSpPr>
          <p:nvPr/>
        </p:nvSpPr>
        <p:spPr bwMode="auto">
          <a:xfrm>
            <a:off x="688975" y="3956050"/>
            <a:ext cx="6769100" cy="3111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b="1">
                <a:sym typeface="Symbol" pitchFamily="18" charset="2"/>
              </a:rPr>
              <a:t>Date:: ~Date() { cout &lt;&lt; "Date object destroyed.\n" ; }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析构函数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4267200"/>
            <a:ext cx="5030788" cy="1524000"/>
            <a:chOff x="1152" y="2688"/>
            <a:chExt cx="3169" cy="960"/>
          </a:xfrm>
        </p:grpSpPr>
        <p:sp>
          <p:nvSpPr>
            <p:cNvPr id="80905" name="AutoShape 8"/>
            <p:cNvSpPr>
              <a:spLocks/>
            </p:cNvSpPr>
            <p:nvPr/>
          </p:nvSpPr>
          <p:spPr bwMode="auto">
            <a:xfrm>
              <a:off x="2998" y="3072"/>
              <a:ext cx="1323" cy="576"/>
            </a:xfrm>
            <a:prstGeom prst="borderCallout2">
              <a:avLst>
                <a:gd name="adj1" fmla="val 12500"/>
                <a:gd name="adj2" fmla="val -3630"/>
                <a:gd name="adj3" fmla="val 12500"/>
                <a:gd name="adj4" fmla="val -32806"/>
                <a:gd name="adj5" fmla="val 147745"/>
                <a:gd name="adj6" fmla="val -12668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800" b="1"/>
                <a:t>释放动态对象时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 sz="1800" b="1"/>
                <a:t>调用析构函数</a:t>
              </a:r>
            </a:p>
          </p:txBody>
        </p:sp>
        <p:sp>
          <p:nvSpPr>
            <p:cNvPr id="80906" name="Line 9"/>
            <p:cNvSpPr>
              <a:spLocks noChangeShapeType="1"/>
            </p:cNvSpPr>
            <p:nvPr/>
          </p:nvSpPr>
          <p:spPr bwMode="auto">
            <a:xfrm flipH="1" flipV="1">
              <a:off x="1152" y="2688"/>
              <a:ext cx="1392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090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6.2.1  </a:t>
            </a:r>
            <a:r>
              <a:rPr lang="zh-CN" altLang="en-US" smtClean="0"/>
              <a:t>简单构造函数和析构函数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1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6" grpId="0" animBg="1" autoUpdateAnimBg="0"/>
      <p:bldP spid="1211397" grpId="0" animBg="1" autoUpdateAnimBg="0"/>
      <p:bldP spid="1211398" grpId="0" animBg="1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Text Box 2"/>
          <p:cNvSpPr txBox="1">
            <a:spLocks noChangeArrowheads="1"/>
          </p:cNvSpPr>
          <p:nvPr/>
        </p:nvSpPr>
        <p:spPr bwMode="auto">
          <a:xfrm>
            <a:off x="1219200" y="2590800"/>
            <a:ext cx="6705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带参数的构造函数在建立对象时，以特定的数据初始化</a:t>
            </a:r>
          </a:p>
          <a:p>
            <a:pPr algn="l">
              <a:lnSpc>
                <a:spcPct val="1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 对象的数据成员</a:t>
            </a:r>
          </a:p>
        </p:txBody>
      </p:sp>
      <p:sp>
        <p:nvSpPr>
          <p:cNvPr id="1212419" name="Rectangle 3"/>
          <p:cNvSpPr>
            <a:spLocks noChangeArrowheads="1"/>
          </p:cNvSpPr>
          <p:nvPr/>
        </p:nvSpPr>
        <p:spPr bwMode="auto">
          <a:xfrm>
            <a:off x="762000" y="6858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6.2.2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带参数的构造函数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6.2.2  </a:t>
            </a:r>
            <a:r>
              <a:rPr lang="zh-CN" altLang="en-US" smtClean="0"/>
              <a:t>带参数的构造函数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1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1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18" grpId="0" autoUpdateAnimBg="0"/>
      <p:bldP spid="12124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794500" y="1382713"/>
            <a:ext cx="1587500" cy="1589087"/>
            <a:chOff x="3556" y="1541"/>
            <a:chExt cx="1000" cy="1001"/>
          </a:xfrm>
        </p:grpSpPr>
        <p:grpSp>
          <p:nvGrpSpPr>
            <p:cNvPr id="10257" name="Group 3"/>
            <p:cNvGrpSpPr>
              <a:grpSpLocks/>
            </p:cNvGrpSpPr>
            <p:nvPr/>
          </p:nvGrpSpPr>
          <p:grpSpPr bwMode="auto">
            <a:xfrm>
              <a:off x="3556" y="1541"/>
              <a:ext cx="1000" cy="1001"/>
              <a:chOff x="3556" y="1541"/>
              <a:chExt cx="1000" cy="1001"/>
            </a:xfrm>
          </p:grpSpPr>
          <p:sp>
            <p:nvSpPr>
              <p:cNvPr id="10398" name="Freeform 4"/>
              <p:cNvSpPr>
                <a:spLocks/>
              </p:cNvSpPr>
              <p:nvPr/>
            </p:nvSpPr>
            <p:spPr bwMode="auto">
              <a:xfrm>
                <a:off x="3556" y="1541"/>
                <a:ext cx="324" cy="325"/>
              </a:xfrm>
              <a:custGeom>
                <a:avLst/>
                <a:gdLst>
                  <a:gd name="T0" fmla="*/ 555 w 648"/>
                  <a:gd name="T1" fmla="*/ 0 h 648"/>
                  <a:gd name="T2" fmla="*/ 648 w 648"/>
                  <a:gd name="T3" fmla="*/ 203 h 648"/>
                  <a:gd name="T4" fmla="*/ 203 w 648"/>
                  <a:gd name="T5" fmla="*/ 648 h 648"/>
                  <a:gd name="T6" fmla="*/ 0 w 648"/>
                  <a:gd name="T7" fmla="*/ 556 h 648"/>
                  <a:gd name="T8" fmla="*/ 555 w 648"/>
                  <a:gd name="T9" fmla="*/ 0 h 6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648"/>
                  <a:gd name="T17" fmla="*/ 648 w 648"/>
                  <a:gd name="T18" fmla="*/ 648 h 6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648">
                    <a:moveTo>
                      <a:pt x="555" y="0"/>
                    </a:moveTo>
                    <a:lnTo>
                      <a:pt x="648" y="203"/>
                    </a:lnTo>
                    <a:lnTo>
                      <a:pt x="203" y="648"/>
                    </a:lnTo>
                    <a:lnTo>
                      <a:pt x="0" y="556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5F3F1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99" name="Freeform 5"/>
              <p:cNvSpPr>
                <a:spLocks/>
              </p:cNvSpPr>
              <p:nvPr/>
            </p:nvSpPr>
            <p:spPr bwMode="auto">
              <a:xfrm>
                <a:off x="3834" y="1541"/>
                <a:ext cx="445" cy="102"/>
              </a:xfrm>
              <a:custGeom>
                <a:avLst/>
                <a:gdLst>
                  <a:gd name="T0" fmla="*/ 0 w 889"/>
                  <a:gd name="T1" fmla="*/ 0 h 203"/>
                  <a:gd name="T2" fmla="*/ 93 w 889"/>
                  <a:gd name="T3" fmla="*/ 203 h 203"/>
                  <a:gd name="T4" fmla="*/ 796 w 889"/>
                  <a:gd name="T5" fmla="*/ 203 h 203"/>
                  <a:gd name="T6" fmla="*/ 889 w 889"/>
                  <a:gd name="T7" fmla="*/ 0 h 203"/>
                  <a:gd name="T8" fmla="*/ 0 w 889"/>
                  <a:gd name="T9" fmla="*/ 0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9"/>
                  <a:gd name="T16" fmla="*/ 0 h 203"/>
                  <a:gd name="T17" fmla="*/ 889 w 889"/>
                  <a:gd name="T18" fmla="*/ 203 h 2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9" h="203">
                    <a:moveTo>
                      <a:pt x="0" y="0"/>
                    </a:moveTo>
                    <a:lnTo>
                      <a:pt x="93" y="203"/>
                    </a:lnTo>
                    <a:lnTo>
                      <a:pt x="796" y="203"/>
                    </a:lnTo>
                    <a:lnTo>
                      <a:pt x="8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5F3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0" name="Freeform 6"/>
              <p:cNvSpPr>
                <a:spLocks/>
              </p:cNvSpPr>
              <p:nvPr/>
            </p:nvSpPr>
            <p:spPr bwMode="auto">
              <a:xfrm>
                <a:off x="4232" y="1541"/>
                <a:ext cx="324" cy="325"/>
              </a:xfrm>
              <a:custGeom>
                <a:avLst/>
                <a:gdLst>
                  <a:gd name="T0" fmla="*/ 93 w 649"/>
                  <a:gd name="T1" fmla="*/ 0 h 648"/>
                  <a:gd name="T2" fmla="*/ 0 w 649"/>
                  <a:gd name="T3" fmla="*/ 203 h 648"/>
                  <a:gd name="T4" fmla="*/ 445 w 649"/>
                  <a:gd name="T5" fmla="*/ 648 h 648"/>
                  <a:gd name="T6" fmla="*/ 649 w 649"/>
                  <a:gd name="T7" fmla="*/ 556 h 648"/>
                  <a:gd name="T8" fmla="*/ 93 w 649"/>
                  <a:gd name="T9" fmla="*/ 0 h 6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9"/>
                  <a:gd name="T16" fmla="*/ 0 h 648"/>
                  <a:gd name="T17" fmla="*/ 649 w 649"/>
                  <a:gd name="T18" fmla="*/ 648 h 6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9" h="648">
                    <a:moveTo>
                      <a:pt x="93" y="0"/>
                    </a:moveTo>
                    <a:lnTo>
                      <a:pt x="0" y="203"/>
                    </a:lnTo>
                    <a:lnTo>
                      <a:pt x="445" y="648"/>
                    </a:lnTo>
                    <a:lnTo>
                      <a:pt x="649" y="556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9F7F5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1" name="Freeform 7"/>
              <p:cNvSpPr>
                <a:spLocks/>
              </p:cNvSpPr>
              <p:nvPr/>
            </p:nvSpPr>
            <p:spPr bwMode="auto">
              <a:xfrm>
                <a:off x="3556" y="2217"/>
                <a:ext cx="324" cy="325"/>
              </a:xfrm>
              <a:custGeom>
                <a:avLst/>
                <a:gdLst>
                  <a:gd name="T0" fmla="*/ 555 w 648"/>
                  <a:gd name="T1" fmla="*/ 650 h 650"/>
                  <a:gd name="T2" fmla="*/ 648 w 648"/>
                  <a:gd name="T3" fmla="*/ 446 h 650"/>
                  <a:gd name="T4" fmla="*/ 203 w 648"/>
                  <a:gd name="T5" fmla="*/ 0 h 650"/>
                  <a:gd name="T6" fmla="*/ 0 w 648"/>
                  <a:gd name="T7" fmla="*/ 93 h 650"/>
                  <a:gd name="T8" fmla="*/ 555 w 648"/>
                  <a:gd name="T9" fmla="*/ 650 h 6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650"/>
                  <a:gd name="T17" fmla="*/ 648 w 648"/>
                  <a:gd name="T18" fmla="*/ 650 h 6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650">
                    <a:moveTo>
                      <a:pt x="555" y="650"/>
                    </a:moveTo>
                    <a:lnTo>
                      <a:pt x="648" y="446"/>
                    </a:lnTo>
                    <a:lnTo>
                      <a:pt x="203" y="0"/>
                    </a:lnTo>
                    <a:lnTo>
                      <a:pt x="0" y="93"/>
                    </a:lnTo>
                    <a:lnTo>
                      <a:pt x="555" y="650"/>
                    </a:lnTo>
                    <a:close/>
                  </a:path>
                </a:pathLst>
              </a:custGeom>
              <a:solidFill>
                <a:srgbClr val="3F1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2" name="Freeform 8"/>
              <p:cNvSpPr>
                <a:spLocks/>
              </p:cNvSpPr>
              <p:nvPr/>
            </p:nvSpPr>
            <p:spPr bwMode="auto">
              <a:xfrm>
                <a:off x="3834" y="2440"/>
                <a:ext cx="445" cy="102"/>
              </a:xfrm>
              <a:custGeom>
                <a:avLst/>
                <a:gdLst>
                  <a:gd name="T0" fmla="*/ 0 w 889"/>
                  <a:gd name="T1" fmla="*/ 204 h 204"/>
                  <a:gd name="T2" fmla="*/ 93 w 889"/>
                  <a:gd name="T3" fmla="*/ 0 h 204"/>
                  <a:gd name="T4" fmla="*/ 796 w 889"/>
                  <a:gd name="T5" fmla="*/ 0 h 204"/>
                  <a:gd name="T6" fmla="*/ 889 w 889"/>
                  <a:gd name="T7" fmla="*/ 204 h 204"/>
                  <a:gd name="T8" fmla="*/ 0 w 889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9"/>
                  <a:gd name="T16" fmla="*/ 0 h 204"/>
                  <a:gd name="T17" fmla="*/ 889 w 88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9" h="204">
                    <a:moveTo>
                      <a:pt x="0" y="204"/>
                    </a:moveTo>
                    <a:lnTo>
                      <a:pt x="93" y="0"/>
                    </a:lnTo>
                    <a:lnTo>
                      <a:pt x="796" y="0"/>
                    </a:lnTo>
                    <a:lnTo>
                      <a:pt x="889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3F1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3" name="Freeform 9"/>
              <p:cNvSpPr>
                <a:spLocks/>
              </p:cNvSpPr>
              <p:nvPr/>
            </p:nvSpPr>
            <p:spPr bwMode="auto">
              <a:xfrm>
                <a:off x="4232" y="2217"/>
                <a:ext cx="324" cy="325"/>
              </a:xfrm>
              <a:custGeom>
                <a:avLst/>
                <a:gdLst>
                  <a:gd name="T0" fmla="*/ 93 w 649"/>
                  <a:gd name="T1" fmla="*/ 650 h 650"/>
                  <a:gd name="T2" fmla="*/ 0 w 649"/>
                  <a:gd name="T3" fmla="*/ 446 h 650"/>
                  <a:gd name="T4" fmla="*/ 445 w 649"/>
                  <a:gd name="T5" fmla="*/ 0 h 650"/>
                  <a:gd name="T6" fmla="*/ 649 w 649"/>
                  <a:gd name="T7" fmla="*/ 93 h 650"/>
                  <a:gd name="T8" fmla="*/ 93 w 649"/>
                  <a:gd name="T9" fmla="*/ 650 h 6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9"/>
                  <a:gd name="T16" fmla="*/ 0 h 650"/>
                  <a:gd name="T17" fmla="*/ 649 w 649"/>
                  <a:gd name="T18" fmla="*/ 650 h 6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9" h="650">
                    <a:moveTo>
                      <a:pt x="93" y="650"/>
                    </a:moveTo>
                    <a:lnTo>
                      <a:pt x="0" y="446"/>
                    </a:lnTo>
                    <a:lnTo>
                      <a:pt x="445" y="0"/>
                    </a:lnTo>
                    <a:lnTo>
                      <a:pt x="649" y="93"/>
                    </a:lnTo>
                    <a:lnTo>
                      <a:pt x="93" y="650"/>
                    </a:lnTo>
                    <a:close/>
                  </a:path>
                </a:pathLst>
              </a:custGeom>
              <a:solidFill>
                <a:srgbClr val="5F3F1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4" name="Freeform 10"/>
              <p:cNvSpPr>
                <a:spLocks/>
              </p:cNvSpPr>
              <p:nvPr/>
            </p:nvSpPr>
            <p:spPr bwMode="auto">
              <a:xfrm>
                <a:off x="3556" y="1819"/>
                <a:ext cx="102" cy="444"/>
              </a:xfrm>
              <a:custGeom>
                <a:avLst/>
                <a:gdLst>
                  <a:gd name="T0" fmla="*/ 0 w 203"/>
                  <a:gd name="T1" fmla="*/ 0 h 888"/>
                  <a:gd name="T2" fmla="*/ 0 w 203"/>
                  <a:gd name="T3" fmla="*/ 888 h 888"/>
                  <a:gd name="T4" fmla="*/ 203 w 203"/>
                  <a:gd name="T5" fmla="*/ 795 h 888"/>
                  <a:gd name="T6" fmla="*/ 203 w 203"/>
                  <a:gd name="T7" fmla="*/ 92 h 888"/>
                  <a:gd name="T8" fmla="*/ 0 w 203"/>
                  <a:gd name="T9" fmla="*/ 0 h 8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888"/>
                  <a:gd name="T17" fmla="*/ 203 w 203"/>
                  <a:gd name="T18" fmla="*/ 888 h 8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888">
                    <a:moveTo>
                      <a:pt x="0" y="0"/>
                    </a:moveTo>
                    <a:lnTo>
                      <a:pt x="0" y="888"/>
                    </a:lnTo>
                    <a:lnTo>
                      <a:pt x="203" y="795"/>
                    </a:lnTo>
                    <a:lnTo>
                      <a:pt x="203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1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5" name="Freeform 11"/>
              <p:cNvSpPr>
                <a:spLocks/>
              </p:cNvSpPr>
              <p:nvPr/>
            </p:nvSpPr>
            <p:spPr bwMode="auto">
              <a:xfrm>
                <a:off x="4455" y="1819"/>
                <a:ext cx="101" cy="444"/>
              </a:xfrm>
              <a:custGeom>
                <a:avLst/>
                <a:gdLst>
                  <a:gd name="T0" fmla="*/ 204 w 204"/>
                  <a:gd name="T1" fmla="*/ 0 h 888"/>
                  <a:gd name="T2" fmla="*/ 204 w 204"/>
                  <a:gd name="T3" fmla="*/ 888 h 888"/>
                  <a:gd name="T4" fmla="*/ 0 w 204"/>
                  <a:gd name="T5" fmla="*/ 795 h 888"/>
                  <a:gd name="T6" fmla="*/ 0 w 204"/>
                  <a:gd name="T7" fmla="*/ 92 h 888"/>
                  <a:gd name="T8" fmla="*/ 204 w 204"/>
                  <a:gd name="T9" fmla="*/ 0 h 8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888"/>
                  <a:gd name="T17" fmla="*/ 204 w 204"/>
                  <a:gd name="T18" fmla="*/ 888 h 8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888">
                    <a:moveTo>
                      <a:pt x="204" y="0"/>
                    </a:moveTo>
                    <a:lnTo>
                      <a:pt x="204" y="888"/>
                    </a:lnTo>
                    <a:lnTo>
                      <a:pt x="0" y="795"/>
                    </a:lnTo>
                    <a:lnTo>
                      <a:pt x="0" y="9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7F5F3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258" name="Group 12"/>
            <p:cNvGrpSpPr>
              <a:grpSpLocks/>
            </p:cNvGrpSpPr>
            <p:nvPr/>
          </p:nvGrpSpPr>
          <p:grpSpPr bwMode="auto">
            <a:xfrm>
              <a:off x="3656" y="1641"/>
              <a:ext cx="801" cy="801"/>
              <a:chOff x="3656" y="1641"/>
              <a:chExt cx="801" cy="801"/>
            </a:xfrm>
          </p:grpSpPr>
          <p:grpSp>
            <p:nvGrpSpPr>
              <p:cNvPr id="10259" name="Group 13"/>
              <p:cNvGrpSpPr>
                <a:grpSpLocks/>
              </p:cNvGrpSpPr>
              <p:nvPr/>
            </p:nvGrpSpPr>
            <p:grpSpPr bwMode="auto">
              <a:xfrm>
                <a:off x="3656" y="1641"/>
                <a:ext cx="801" cy="801"/>
                <a:chOff x="3656" y="1641"/>
                <a:chExt cx="801" cy="801"/>
              </a:xfrm>
            </p:grpSpPr>
            <p:sp>
              <p:nvSpPr>
                <p:cNvPr id="10363" name="Freeform 14"/>
                <p:cNvSpPr>
                  <a:spLocks/>
                </p:cNvSpPr>
                <p:nvPr/>
              </p:nvSpPr>
              <p:spPr bwMode="auto">
                <a:xfrm>
                  <a:off x="3656" y="1641"/>
                  <a:ext cx="801" cy="801"/>
                </a:xfrm>
                <a:custGeom>
                  <a:avLst/>
                  <a:gdLst>
                    <a:gd name="T0" fmla="*/ 446 w 1603"/>
                    <a:gd name="T1" fmla="*/ 0 h 1603"/>
                    <a:gd name="T2" fmla="*/ 1157 w 1603"/>
                    <a:gd name="T3" fmla="*/ 0 h 1603"/>
                    <a:gd name="T4" fmla="*/ 1603 w 1603"/>
                    <a:gd name="T5" fmla="*/ 445 h 1603"/>
                    <a:gd name="T6" fmla="*/ 1603 w 1603"/>
                    <a:gd name="T7" fmla="*/ 1156 h 1603"/>
                    <a:gd name="T8" fmla="*/ 1157 w 1603"/>
                    <a:gd name="T9" fmla="*/ 1603 h 1603"/>
                    <a:gd name="T10" fmla="*/ 446 w 1603"/>
                    <a:gd name="T11" fmla="*/ 1603 h 1603"/>
                    <a:gd name="T12" fmla="*/ 0 w 1603"/>
                    <a:gd name="T13" fmla="*/ 1156 h 1603"/>
                    <a:gd name="T14" fmla="*/ 0 w 1603"/>
                    <a:gd name="T15" fmla="*/ 445 h 1603"/>
                    <a:gd name="T16" fmla="*/ 446 w 1603"/>
                    <a:gd name="T17" fmla="*/ 0 h 160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03"/>
                    <a:gd name="T28" fmla="*/ 0 h 1603"/>
                    <a:gd name="T29" fmla="*/ 1603 w 1603"/>
                    <a:gd name="T30" fmla="*/ 1603 h 160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03" h="1603">
                      <a:moveTo>
                        <a:pt x="446" y="0"/>
                      </a:moveTo>
                      <a:lnTo>
                        <a:pt x="1157" y="0"/>
                      </a:lnTo>
                      <a:lnTo>
                        <a:pt x="1603" y="445"/>
                      </a:lnTo>
                      <a:lnTo>
                        <a:pt x="1603" y="1156"/>
                      </a:lnTo>
                      <a:lnTo>
                        <a:pt x="1157" y="1603"/>
                      </a:lnTo>
                      <a:lnTo>
                        <a:pt x="446" y="1603"/>
                      </a:lnTo>
                      <a:lnTo>
                        <a:pt x="0" y="1156"/>
                      </a:lnTo>
                      <a:lnTo>
                        <a:pt x="0" y="445"/>
                      </a:lnTo>
                      <a:lnTo>
                        <a:pt x="446" y="0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64" name="Freeform 15"/>
                <p:cNvSpPr>
                  <a:spLocks/>
                </p:cNvSpPr>
                <p:nvPr/>
              </p:nvSpPr>
              <p:spPr bwMode="auto">
                <a:xfrm>
                  <a:off x="3671" y="1656"/>
                  <a:ext cx="771" cy="771"/>
                </a:xfrm>
                <a:custGeom>
                  <a:avLst/>
                  <a:gdLst>
                    <a:gd name="T0" fmla="*/ 429 w 1542"/>
                    <a:gd name="T1" fmla="*/ 0 h 1542"/>
                    <a:gd name="T2" fmla="*/ 1113 w 1542"/>
                    <a:gd name="T3" fmla="*/ 0 h 1542"/>
                    <a:gd name="T4" fmla="*/ 1542 w 1542"/>
                    <a:gd name="T5" fmla="*/ 429 h 1542"/>
                    <a:gd name="T6" fmla="*/ 1542 w 1542"/>
                    <a:gd name="T7" fmla="*/ 1114 h 1542"/>
                    <a:gd name="T8" fmla="*/ 1113 w 1542"/>
                    <a:gd name="T9" fmla="*/ 1542 h 1542"/>
                    <a:gd name="T10" fmla="*/ 429 w 1542"/>
                    <a:gd name="T11" fmla="*/ 1542 h 1542"/>
                    <a:gd name="T12" fmla="*/ 0 w 1542"/>
                    <a:gd name="T13" fmla="*/ 1114 h 1542"/>
                    <a:gd name="T14" fmla="*/ 0 w 1542"/>
                    <a:gd name="T15" fmla="*/ 429 h 1542"/>
                    <a:gd name="T16" fmla="*/ 429 w 1542"/>
                    <a:gd name="T17" fmla="*/ 0 h 15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42"/>
                    <a:gd name="T28" fmla="*/ 0 h 1542"/>
                    <a:gd name="T29" fmla="*/ 1542 w 1542"/>
                    <a:gd name="T30" fmla="*/ 1542 h 15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42" h="1542">
                      <a:moveTo>
                        <a:pt x="429" y="0"/>
                      </a:moveTo>
                      <a:lnTo>
                        <a:pt x="1113" y="0"/>
                      </a:lnTo>
                      <a:lnTo>
                        <a:pt x="1542" y="429"/>
                      </a:lnTo>
                      <a:lnTo>
                        <a:pt x="1542" y="1114"/>
                      </a:lnTo>
                      <a:lnTo>
                        <a:pt x="1113" y="1542"/>
                      </a:lnTo>
                      <a:lnTo>
                        <a:pt x="429" y="1542"/>
                      </a:lnTo>
                      <a:lnTo>
                        <a:pt x="0" y="1114"/>
                      </a:lnTo>
                      <a:lnTo>
                        <a:pt x="0" y="429"/>
                      </a:lnTo>
                      <a:lnTo>
                        <a:pt x="429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65" name="Freeform 16"/>
                <p:cNvSpPr>
                  <a:spLocks/>
                </p:cNvSpPr>
                <p:nvPr/>
              </p:nvSpPr>
              <p:spPr bwMode="auto">
                <a:xfrm>
                  <a:off x="3687" y="1672"/>
                  <a:ext cx="739" cy="739"/>
                </a:xfrm>
                <a:custGeom>
                  <a:avLst/>
                  <a:gdLst>
                    <a:gd name="T0" fmla="*/ 410 w 1478"/>
                    <a:gd name="T1" fmla="*/ 0 h 1479"/>
                    <a:gd name="T2" fmla="*/ 1067 w 1478"/>
                    <a:gd name="T3" fmla="*/ 0 h 1479"/>
                    <a:gd name="T4" fmla="*/ 1478 w 1478"/>
                    <a:gd name="T5" fmla="*/ 411 h 1479"/>
                    <a:gd name="T6" fmla="*/ 1478 w 1478"/>
                    <a:gd name="T7" fmla="*/ 1068 h 1479"/>
                    <a:gd name="T8" fmla="*/ 1067 w 1478"/>
                    <a:gd name="T9" fmla="*/ 1479 h 1479"/>
                    <a:gd name="T10" fmla="*/ 410 w 1478"/>
                    <a:gd name="T11" fmla="*/ 1479 h 1479"/>
                    <a:gd name="T12" fmla="*/ 0 w 1478"/>
                    <a:gd name="T13" fmla="*/ 1068 h 1479"/>
                    <a:gd name="T14" fmla="*/ 0 w 1478"/>
                    <a:gd name="T15" fmla="*/ 411 h 1479"/>
                    <a:gd name="T16" fmla="*/ 410 w 1478"/>
                    <a:gd name="T17" fmla="*/ 0 h 147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78"/>
                    <a:gd name="T28" fmla="*/ 0 h 1479"/>
                    <a:gd name="T29" fmla="*/ 1478 w 1478"/>
                    <a:gd name="T30" fmla="*/ 1479 h 147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78" h="1479">
                      <a:moveTo>
                        <a:pt x="410" y="0"/>
                      </a:moveTo>
                      <a:lnTo>
                        <a:pt x="1067" y="0"/>
                      </a:lnTo>
                      <a:lnTo>
                        <a:pt x="1478" y="411"/>
                      </a:lnTo>
                      <a:lnTo>
                        <a:pt x="1478" y="1068"/>
                      </a:lnTo>
                      <a:lnTo>
                        <a:pt x="1067" y="1479"/>
                      </a:lnTo>
                      <a:lnTo>
                        <a:pt x="410" y="1479"/>
                      </a:lnTo>
                      <a:lnTo>
                        <a:pt x="0" y="1068"/>
                      </a:lnTo>
                      <a:lnTo>
                        <a:pt x="0" y="411"/>
                      </a:lnTo>
                      <a:lnTo>
                        <a:pt x="410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0366" name="Group 17"/>
                <p:cNvGrpSpPr>
                  <a:grpSpLocks/>
                </p:cNvGrpSpPr>
                <p:nvPr/>
              </p:nvGrpSpPr>
              <p:grpSpPr bwMode="auto">
                <a:xfrm>
                  <a:off x="3835" y="1813"/>
                  <a:ext cx="443" cy="450"/>
                  <a:chOff x="3835" y="1813"/>
                  <a:chExt cx="443" cy="450"/>
                </a:xfrm>
              </p:grpSpPr>
              <p:sp>
                <p:nvSpPr>
                  <p:cNvPr id="10367" name="Freeform 18"/>
                  <p:cNvSpPr>
                    <a:spLocks/>
                  </p:cNvSpPr>
                  <p:nvPr/>
                </p:nvSpPr>
                <p:spPr bwMode="auto">
                  <a:xfrm>
                    <a:off x="3835" y="1820"/>
                    <a:ext cx="443" cy="443"/>
                  </a:xfrm>
                  <a:custGeom>
                    <a:avLst/>
                    <a:gdLst>
                      <a:gd name="T0" fmla="*/ 246 w 886"/>
                      <a:gd name="T1" fmla="*/ 0 h 886"/>
                      <a:gd name="T2" fmla="*/ 640 w 886"/>
                      <a:gd name="T3" fmla="*/ 0 h 886"/>
                      <a:gd name="T4" fmla="*/ 886 w 886"/>
                      <a:gd name="T5" fmla="*/ 246 h 886"/>
                      <a:gd name="T6" fmla="*/ 886 w 886"/>
                      <a:gd name="T7" fmla="*/ 640 h 886"/>
                      <a:gd name="T8" fmla="*/ 640 w 886"/>
                      <a:gd name="T9" fmla="*/ 886 h 886"/>
                      <a:gd name="T10" fmla="*/ 246 w 886"/>
                      <a:gd name="T11" fmla="*/ 886 h 886"/>
                      <a:gd name="T12" fmla="*/ 0 w 886"/>
                      <a:gd name="T13" fmla="*/ 640 h 886"/>
                      <a:gd name="T14" fmla="*/ 0 w 886"/>
                      <a:gd name="T15" fmla="*/ 246 h 886"/>
                      <a:gd name="T16" fmla="*/ 246 w 886"/>
                      <a:gd name="T17" fmla="*/ 0 h 88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86"/>
                      <a:gd name="T28" fmla="*/ 0 h 886"/>
                      <a:gd name="T29" fmla="*/ 886 w 886"/>
                      <a:gd name="T30" fmla="*/ 886 h 88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86" h="886">
                        <a:moveTo>
                          <a:pt x="246" y="0"/>
                        </a:moveTo>
                        <a:lnTo>
                          <a:pt x="640" y="0"/>
                        </a:lnTo>
                        <a:lnTo>
                          <a:pt x="886" y="246"/>
                        </a:lnTo>
                        <a:lnTo>
                          <a:pt x="886" y="640"/>
                        </a:lnTo>
                        <a:lnTo>
                          <a:pt x="640" y="886"/>
                        </a:lnTo>
                        <a:lnTo>
                          <a:pt x="246" y="886"/>
                        </a:lnTo>
                        <a:lnTo>
                          <a:pt x="0" y="640"/>
                        </a:lnTo>
                        <a:lnTo>
                          <a:pt x="0" y="246"/>
                        </a:lnTo>
                        <a:lnTo>
                          <a:pt x="246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6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2019"/>
                    <a:ext cx="47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369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857" y="1819"/>
                    <a:ext cx="251" cy="347"/>
                    <a:chOff x="3857" y="1819"/>
                    <a:chExt cx="251" cy="347"/>
                  </a:xfrm>
                </p:grpSpPr>
                <p:grpSp>
                  <p:nvGrpSpPr>
                    <p:cNvPr id="10385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5" y="2047"/>
                      <a:ext cx="141" cy="119"/>
                      <a:chOff x="3915" y="2047"/>
                      <a:chExt cx="141" cy="119"/>
                    </a:xfrm>
                  </p:grpSpPr>
                  <p:grpSp>
                    <p:nvGrpSpPr>
                      <p:cNvPr id="10394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15" y="2124"/>
                        <a:ext cx="48" cy="42"/>
                        <a:chOff x="3915" y="2124"/>
                        <a:chExt cx="48" cy="42"/>
                      </a:xfrm>
                    </p:grpSpPr>
                    <p:sp>
                      <p:nvSpPr>
                        <p:cNvPr id="10396" name="Oval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39" y="2124"/>
                          <a:ext cx="24" cy="24"/>
                        </a:xfrm>
                        <a:prstGeom prst="ellipse">
                          <a:avLst/>
                        </a:pr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97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15" y="2129"/>
                          <a:ext cx="42" cy="37"/>
                        </a:xfrm>
                        <a:custGeom>
                          <a:avLst/>
                          <a:gdLst>
                            <a:gd name="T0" fmla="*/ 52 w 83"/>
                            <a:gd name="T1" fmla="*/ 0 h 74"/>
                            <a:gd name="T2" fmla="*/ 0 w 83"/>
                            <a:gd name="T3" fmla="*/ 65 h 74"/>
                            <a:gd name="T4" fmla="*/ 9 w 83"/>
                            <a:gd name="T5" fmla="*/ 74 h 74"/>
                            <a:gd name="T6" fmla="*/ 83 w 83"/>
                            <a:gd name="T7" fmla="*/ 36 h 74"/>
                            <a:gd name="T8" fmla="*/ 52 w 83"/>
                            <a:gd name="T9" fmla="*/ 0 h 7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3"/>
                            <a:gd name="T16" fmla="*/ 0 h 74"/>
                            <a:gd name="T17" fmla="*/ 83 w 83"/>
                            <a:gd name="T18" fmla="*/ 74 h 7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3" h="74">
                              <a:moveTo>
                                <a:pt x="52" y="0"/>
                              </a:moveTo>
                              <a:lnTo>
                                <a:pt x="0" y="65"/>
                              </a:lnTo>
                              <a:lnTo>
                                <a:pt x="9" y="74"/>
                              </a:lnTo>
                              <a:lnTo>
                                <a:pt x="83" y="36"/>
                              </a:lnTo>
                              <a:lnTo>
                                <a:pt x="5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0395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6" y="2047"/>
                        <a:ext cx="100" cy="86"/>
                      </a:xfrm>
                      <a:custGeom>
                        <a:avLst/>
                        <a:gdLst>
                          <a:gd name="T0" fmla="*/ 0 w 200"/>
                          <a:gd name="T1" fmla="*/ 165 h 173"/>
                          <a:gd name="T2" fmla="*/ 192 w 200"/>
                          <a:gd name="T3" fmla="*/ 0 h 173"/>
                          <a:gd name="T4" fmla="*/ 200 w 200"/>
                          <a:gd name="T5" fmla="*/ 8 h 173"/>
                          <a:gd name="T6" fmla="*/ 7 w 200"/>
                          <a:gd name="T7" fmla="*/ 173 h 173"/>
                          <a:gd name="T8" fmla="*/ 0 w 200"/>
                          <a:gd name="T9" fmla="*/ 165 h 1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0"/>
                          <a:gd name="T16" fmla="*/ 0 h 173"/>
                          <a:gd name="T17" fmla="*/ 200 w 200"/>
                          <a:gd name="T18" fmla="*/ 173 h 1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0" h="173">
                            <a:moveTo>
                              <a:pt x="0" y="165"/>
                            </a:moveTo>
                            <a:lnTo>
                              <a:pt x="192" y="0"/>
                            </a:lnTo>
                            <a:lnTo>
                              <a:pt x="200" y="8"/>
                            </a:lnTo>
                            <a:lnTo>
                              <a:pt x="7" y="173"/>
                            </a:lnTo>
                            <a:lnTo>
                              <a:pt x="0" y="165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386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7" y="1871"/>
                      <a:ext cx="202" cy="176"/>
                      <a:chOff x="3857" y="1871"/>
                      <a:chExt cx="202" cy="176"/>
                    </a:xfrm>
                  </p:grpSpPr>
                  <p:grpSp>
                    <p:nvGrpSpPr>
                      <p:cNvPr id="10390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57" y="1871"/>
                        <a:ext cx="51" cy="47"/>
                        <a:chOff x="3857" y="1871"/>
                        <a:chExt cx="51" cy="47"/>
                      </a:xfrm>
                    </p:grpSpPr>
                    <p:sp>
                      <p:nvSpPr>
                        <p:cNvPr id="10392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84" y="1894"/>
                          <a:ext cx="24" cy="24"/>
                        </a:xfrm>
                        <a:prstGeom prst="ellipse">
                          <a:avLst/>
                        </a:pr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93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7" y="1871"/>
                          <a:ext cx="45" cy="44"/>
                        </a:xfrm>
                        <a:custGeom>
                          <a:avLst/>
                          <a:gdLst>
                            <a:gd name="T0" fmla="*/ 60 w 92"/>
                            <a:gd name="T1" fmla="*/ 87 h 87"/>
                            <a:gd name="T2" fmla="*/ 0 w 92"/>
                            <a:gd name="T3" fmla="*/ 0 h 87"/>
                            <a:gd name="T4" fmla="*/ 92 w 92"/>
                            <a:gd name="T5" fmla="*/ 50 h 87"/>
                            <a:gd name="T6" fmla="*/ 60 w 92"/>
                            <a:gd name="T7" fmla="*/ 87 h 87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92"/>
                            <a:gd name="T13" fmla="*/ 0 h 87"/>
                            <a:gd name="T14" fmla="*/ 92 w 92"/>
                            <a:gd name="T15" fmla="*/ 87 h 87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92" h="87">
                              <a:moveTo>
                                <a:pt x="60" y="87"/>
                              </a:moveTo>
                              <a:lnTo>
                                <a:pt x="0" y="0"/>
                              </a:lnTo>
                              <a:lnTo>
                                <a:pt x="92" y="50"/>
                              </a:lnTo>
                              <a:lnTo>
                                <a:pt x="60" y="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0391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0" y="1910"/>
                        <a:ext cx="159" cy="137"/>
                      </a:xfrm>
                      <a:custGeom>
                        <a:avLst/>
                        <a:gdLst>
                          <a:gd name="T0" fmla="*/ 0 w 317"/>
                          <a:gd name="T1" fmla="*/ 8 h 273"/>
                          <a:gd name="T2" fmla="*/ 312 w 317"/>
                          <a:gd name="T3" fmla="*/ 273 h 273"/>
                          <a:gd name="T4" fmla="*/ 317 w 317"/>
                          <a:gd name="T5" fmla="*/ 264 h 273"/>
                          <a:gd name="T6" fmla="*/ 9 w 317"/>
                          <a:gd name="T7" fmla="*/ 0 h 273"/>
                          <a:gd name="T8" fmla="*/ 0 w 317"/>
                          <a:gd name="T9" fmla="*/ 8 h 2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17"/>
                          <a:gd name="T16" fmla="*/ 0 h 273"/>
                          <a:gd name="T17" fmla="*/ 317 w 317"/>
                          <a:gd name="T18" fmla="*/ 273 h 2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17" h="273">
                            <a:moveTo>
                              <a:pt x="0" y="8"/>
                            </a:moveTo>
                            <a:lnTo>
                              <a:pt x="312" y="273"/>
                            </a:lnTo>
                            <a:lnTo>
                              <a:pt x="317" y="264"/>
                            </a:lnTo>
                            <a:lnTo>
                              <a:pt x="9" y="0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387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29" y="1819"/>
                      <a:ext cx="79" cy="345"/>
                      <a:chOff x="4029" y="1819"/>
                      <a:chExt cx="79" cy="345"/>
                    </a:xfrm>
                  </p:grpSpPr>
                  <p:sp>
                    <p:nvSpPr>
                      <p:cNvPr id="10388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9" y="2112"/>
                        <a:ext cx="16" cy="52"/>
                      </a:xfrm>
                      <a:custGeom>
                        <a:avLst/>
                        <a:gdLst>
                          <a:gd name="T0" fmla="*/ 31 w 32"/>
                          <a:gd name="T1" fmla="*/ 0 h 104"/>
                          <a:gd name="T2" fmla="*/ 16 w 32"/>
                          <a:gd name="T3" fmla="*/ 30 h 104"/>
                          <a:gd name="T4" fmla="*/ 0 w 32"/>
                          <a:gd name="T5" fmla="*/ 101 h 104"/>
                          <a:gd name="T6" fmla="*/ 16 w 32"/>
                          <a:gd name="T7" fmla="*/ 104 h 104"/>
                          <a:gd name="T8" fmla="*/ 32 w 32"/>
                          <a:gd name="T9" fmla="*/ 33 h 104"/>
                          <a:gd name="T10" fmla="*/ 31 w 32"/>
                          <a:gd name="T11" fmla="*/ 0 h 10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2"/>
                          <a:gd name="T19" fmla="*/ 0 h 104"/>
                          <a:gd name="T20" fmla="*/ 32 w 32"/>
                          <a:gd name="T21" fmla="*/ 104 h 10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2" h="104">
                            <a:moveTo>
                              <a:pt x="31" y="0"/>
                            </a:moveTo>
                            <a:lnTo>
                              <a:pt x="16" y="30"/>
                            </a:lnTo>
                            <a:lnTo>
                              <a:pt x="0" y="101"/>
                            </a:lnTo>
                            <a:lnTo>
                              <a:pt x="16" y="104"/>
                            </a:lnTo>
                            <a:lnTo>
                              <a:pt x="32" y="33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389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042" y="1819"/>
                        <a:ext cx="66" cy="30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F9F9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370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3855" y="1813"/>
                    <a:ext cx="252" cy="347"/>
                    <a:chOff x="3855" y="1813"/>
                    <a:chExt cx="252" cy="347"/>
                  </a:xfrm>
                </p:grpSpPr>
                <p:grpSp>
                  <p:nvGrpSpPr>
                    <p:cNvPr id="10372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3" y="2041"/>
                      <a:ext cx="141" cy="119"/>
                      <a:chOff x="3913" y="2041"/>
                      <a:chExt cx="141" cy="119"/>
                    </a:xfrm>
                  </p:grpSpPr>
                  <p:grpSp>
                    <p:nvGrpSpPr>
                      <p:cNvPr id="10381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13" y="2119"/>
                        <a:ext cx="48" cy="41"/>
                        <a:chOff x="3913" y="2119"/>
                        <a:chExt cx="48" cy="41"/>
                      </a:xfrm>
                    </p:grpSpPr>
                    <p:sp>
                      <p:nvSpPr>
                        <p:cNvPr id="10383" name="Oval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37" y="2119"/>
                          <a:ext cx="24" cy="23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84" name="Freeform 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13" y="2123"/>
                          <a:ext cx="42" cy="37"/>
                        </a:xfrm>
                        <a:custGeom>
                          <a:avLst/>
                          <a:gdLst>
                            <a:gd name="T0" fmla="*/ 53 w 83"/>
                            <a:gd name="T1" fmla="*/ 0 h 74"/>
                            <a:gd name="T2" fmla="*/ 0 w 83"/>
                            <a:gd name="T3" fmla="*/ 66 h 74"/>
                            <a:gd name="T4" fmla="*/ 8 w 83"/>
                            <a:gd name="T5" fmla="*/ 74 h 74"/>
                            <a:gd name="T6" fmla="*/ 83 w 83"/>
                            <a:gd name="T7" fmla="*/ 35 h 74"/>
                            <a:gd name="T8" fmla="*/ 53 w 83"/>
                            <a:gd name="T9" fmla="*/ 0 h 7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3"/>
                            <a:gd name="T16" fmla="*/ 0 h 74"/>
                            <a:gd name="T17" fmla="*/ 83 w 83"/>
                            <a:gd name="T18" fmla="*/ 74 h 7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3" h="74">
                              <a:moveTo>
                                <a:pt x="53" y="0"/>
                              </a:moveTo>
                              <a:lnTo>
                                <a:pt x="0" y="66"/>
                              </a:lnTo>
                              <a:lnTo>
                                <a:pt x="8" y="74"/>
                              </a:lnTo>
                              <a:lnTo>
                                <a:pt x="83" y="35"/>
                              </a:lnTo>
                              <a:lnTo>
                                <a:pt x="5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0382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4" y="2041"/>
                        <a:ext cx="100" cy="86"/>
                      </a:xfrm>
                      <a:custGeom>
                        <a:avLst/>
                        <a:gdLst>
                          <a:gd name="T0" fmla="*/ 0 w 200"/>
                          <a:gd name="T1" fmla="*/ 164 h 172"/>
                          <a:gd name="T2" fmla="*/ 191 w 200"/>
                          <a:gd name="T3" fmla="*/ 0 h 172"/>
                          <a:gd name="T4" fmla="*/ 200 w 200"/>
                          <a:gd name="T5" fmla="*/ 6 h 172"/>
                          <a:gd name="T6" fmla="*/ 7 w 200"/>
                          <a:gd name="T7" fmla="*/ 172 h 172"/>
                          <a:gd name="T8" fmla="*/ 0 w 200"/>
                          <a:gd name="T9" fmla="*/ 164 h 17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0"/>
                          <a:gd name="T16" fmla="*/ 0 h 172"/>
                          <a:gd name="T17" fmla="*/ 200 w 200"/>
                          <a:gd name="T18" fmla="*/ 172 h 17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0" h="172">
                            <a:moveTo>
                              <a:pt x="0" y="164"/>
                            </a:moveTo>
                            <a:lnTo>
                              <a:pt x="191" y="0"/>
                            </a:lnTo>
                            <a:lnTo>
                              <a:pt x="200" y="6"/>
                            </a:lnTo>
                            <a:lnTo>
                              <a:pt x="7" y="172"/>
                            </a:lnTo>
                            <a:lnTo>
                              <a:pt x="0" y="16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373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5" y="1865"/>
                      <a:ext cx="202" cy="176"/>
                      <a:chOff x="3855" y="1865"/>
                      <a:chExt cx="202" cy="176"/>
                    </a:xfrm>
                  </p:grpSpPr>
                  <p:grpSp>
                    <p:nvGrpSpPr>
                      <p:cNvPr id="10377" name="Group 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55" y="1865"/>
                        <a:ext cx="51" cy="47"/>
                        <a:chOff x="3855" y="1865"/>
                        <a:chExt cx="51" cy="47"/>
                      </a:xfrm>
                    </p:grpSpPr>
                    <p:sp>
                      <p:nvSpPr>
                        <p:cNvPr id="10379" name="Oval 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83" y="1889"/>
                          <a:ext cx="23" cy="23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80" name="Freeform 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5" y="1865"/>
                          <a:ext cx="46" cy="43"/>
                        </a:xfrm>
                        <a:custGeom>
                          <a:avLst/>
                          <a:gdLst>
                            <a:gd name="T0" fmla="*/ 59 w 91"/>
                            <a:gd name="T1" fmla="*/ 87 h 87"/>
                            <a:gd name="T2" fmla="*/ 0 w 91"/>
                            <a:gd name="T3" fmla="*/ 0 h 87"/>
                            <a:gd name="T4" fmla="*/ 91 w 91"/>
                            <a:gd name="T5" fmla="*/ 51 h 87"/>
                            <a:gd name="T6" fmla="*/ 59 w 91"/>
                            <a:gd name="T7" fmla="*/ 87 h 87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91"/>
                            <a:gd name="T13" fmla="*/ 0 h 87"/>
                            <a:gd name="T14" fmla="*/ 91 w 91"/>
                            <a:gd name="T15" fmla="*/ 87 h 87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91" h="87">
                              <a:moveTo>
                                <a:pt x="59" y="87"/>
                              </a:moveTo>
                              <a:lnTo>
                                <a:pt x="0" y="0"/>
                              </a:lnTo>
                              <a:lnTo>
                                <a:pt x="91" y="51"/>
                              </a:lnTo>
                              <a:lnTo>
                                <a:pt x="59" y="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0378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9" y="1904"/>
                        <a:ext cx="158" cy="137"/>
                      </a:xfrm>
                      <a:custGeom>
                        <a:avLst/>
                        <a:gdLst>
                          <a:gd name="T0" fmla="*/ 0 w 317"/>
                          <a:gd name="T1" fmla="*/ 8 h 275"/>
                          <a:gd name="T2" fmla="*/ 312 w 317"/>
                          <a:gd name="T3" fmla="*/ 275 h 275"/>
                          <a:gd name="T4" fmla="*/ 317 w 317"/>
                          <a:gd name="T5" fmla="*/ 264 h 275"/>
                          <a:gd name="T6" fmla="*/ 9 w 317"/>
                          <a:gd name="T7" fmla="*/ 0 h 275"/>
                          <a:gd name="T8" fmla="*/ 0 w 317"/>
                          <a:gd name="T9" fmla="*/ 8 h 2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17"/>
                          <a:gd name="T16" fmla="*/ 0 h 275"/>
                          <a:gd name="T17" fmla="*/ 317 w 317"/>
                          <a:gd name="T18" fmla="*/ 275 h 2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17" h="275">
                            <a:moveTo>
                              <a:pt x="0" y="8"/>
                            </a:moveTo>
                            <a:lnTo>
                              <a:pt x="312" y="275"/>
                            </a:lnTo>
                            <a:lnTo>
                              <a:pt x="317" y="264"/>
                            </a:lnTo>
                            <a:lnTo>
                              <a:pt x="9" y="0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374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27" y="1813"/>
                      <a:ext cx="80" cy="345"/>
                      <a:chOff x="4027" y="1813"/>
                      <a:chExt cx="80" cy="345"/>
                    </a:xfrm>
                  </p:grpSpPr>
                  <p:sp>
                    <p:nvSpPr>
                      <p:cNvPr id="10375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7" y="2106"/>
                        <a:ext cx="16" cy="52"/>
                      </a:xfrm>
                      <a:custGeom>
                        <a:avLst/>
                        <a:gdLst>
                          <a:gd name="T0" fmla="*/ 31 w 32"/>
                          <a:gd name="T1" fmla="*/ 0 h 104"/>
                          <a:gd name="T2" fmla="*/ 16 w 32"/>
                          <a:gd name="T3" fmla="*/ 29 h 104"/>
                          <a:gd name="T4" fmla="*/ 0 w 32"/>
                          <a:gd name="T5" fmla="*/ 100 h 104"/>
                          <a:gd name="T6" fmla="*/ 16 w 32"/>
                          <a:gd name="T7" fmla="*/ 104 h 104"/>
                          <a:gd name="T8" fmla="*/ 32 w 32"/>
                          <a:gd name="T9" fmla="*/ 34 h 104"/>
                          <a:gd name="T10" fmla="*/ 31 w 32"/>
                          <a:gd name="T11" fmla="*/ 0 h 10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2"/>
                          <a:gd name="T19" fmla="*/ 0 h 104"/>
                          <a:gd name="T20" fmla="*/ 32 w 32"/>
                          <a:gd name="T21" fmla="*/ 104 h 10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2" h="104">
                            <a:moveTo>
                              <a:pt x="31" y="0"/>
                            </a:moveTo>
                            <a:lnTo>
                              <a:pt x="16" y="29"/>
                            </a:lnTo>
                            <a:lnTo>
                              <a:pt x="0" y="100"/>
                            </a:lnTo>
                            <a:lnTo>
                              <a:pt x="16" y="104"/>
                            </a:lnTo>
                            <a:lnTo>
                              <a:pt x="32" y="34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376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040" y="1813"/>
                        <a:ext cx="67" cy="30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0371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4039" y="2025"/>
                    <a:ext cx="34" cy="3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0260" name="Group 49"/>
              <p:cNvGrpSpPr>
                <a:grpSpLocks/>
              </p:cNvGrpSpPr>
              <p:nvPr/>
            </p:nvGrpSpPr>
            <p:grpSpPr bwMode="auto">
              <a:xfrm>
                <a:off x="4223" y="1771"/>
                <a:ext cx="46" cy="69"/>
                <a:chOff x="4223" y="1771"/>
                <a:chExt cx="46" cy="69"/>
              </a:xfrm>
            </p:grpSpPr>
            <p:sp>
              <p:nvSpPr>
                <p:cNvPr id="10361" name="Oval 50"/>
                <p:cNvSpPr>
                  <a:spLocks noChangeArrowheads="1"/>
                </p:cNvSpPr>
                <p:nvPr/>
              </p:nvSpPr>
              <p:spPr bwMode="auto">
                <a:xfrm>
                  <a:off x="4227" y="1771"/>
                  <a:ext cx="42" cy="4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62" name="Oval 51"/>
                <p:cNvSpPr>
                  <a:spLocks noChangeArrowheads="1"/>
                </p:cNvSpPr>
                <p:nvPr/>
              </p:nvSpPr>
              <p:spPr bwMode="auto">
                <a:xfrm>
                  <a:off x="4223" y="1811"/>
                  <a:ext cx="25" cy="2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261" name="Group 52"/>
              <p:cNvGrpSpPr>
                <a:grpSpLocks/>
              </p:cNvGrpSpPr>
              <p:nvPr/>
            </p:nvGrpSpPr>
            <p:grpSpPr bwMode="auto">
              <a:xfrm>
                <a:off x="3712" y="1699"/>
                <a:ext cx="689" cy="689"/>
                <a:chOff x="3712" y="1699"/>
                <a:chExt cx="689" cy="689"/>
              </a:xfrm>
            </p:grpSpPr>
            <p:grpSp>
              <p:nvGrpSpPr>
                <p:cNvPr id="10262" name="Group 53"/>
                <p:cNvGrpSpPr>
                  <a:grpSpLocks/>
                </p:cNvGrpSpPr>
                <p:nvPr/>
              </p:nvGrpSpPr>
              <p:grpSpPr bwMode="auto">
                <a:xfrm>
                  <a:off x="4015" y="1699"/>
                  <a:ext cx="83" cy="90"/>
                  <a:chOff x="4015" y="1699"/>
                  <a:chExt cx="83" cy="90"/>
                </a:xfrm>
              </p:grpSpPr>
              <p:sp>
                <p:nvSpPr>
                  <p:cNvPr id="10353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4023" y="1699"/>
                    <a:ext cx="13" cy="9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354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4041" y="1699"/>
                    <a:ext cx="49" cy="90"/>
                    <a:chOff x="4041" y="1699"/>
                    <a:chExt cx="49" cy="90"/>
                  </a:xfrm>
                </p:grpSpPr>
                <p:sp>
                  <p:nvSpPr>
                    <p:cNvPr id="10359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4041" y="1701"/>
                      <a:ext cx="49" cy="88"/>
                    </a:xfrm>
                    <a:custGeom>
                      <a:avLst/>
                      <a:gdLst>
                        <a:gd name="T0" fmla="*/ 0 w 98"/>
                        <a:gd name="T1" fmla="*/ 0 h 177"/>
                        <a:gd name="T2" fmla="*/ 25 w 98"/>
                        <a:gd name="T3" fmla="*/ 0 h 177"/>
                        <a:gd name="T4" fmla="*/ 98 w 98"/>
                        <a:gd name="T5" fmla="*/ 177 h 177"/>
                        <a:gd name="T6" fmla="*/ 74 w 98"/>
                        <a:gd name="T7" fmla="*/ 177 h 177"/>
                        <a:gd name="T8" fmla="*/ 0 w 98"/>
                        <a:gd name="T9" fmla="*/ 0 h 17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8"/>
                        <a:gd name="T16" fmla="*/ 0 h 177"/>
                        <a:gd name="T17" fmla="*/ 98 w 98"/>
                        <a:gd name="T18" fmla="*/ 177 h 17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8" h="177">
                          <a:moveTo>
                            <a:pt x="0" y="0"/>
                          </a:moveTo>
                          <a:lnTo>
                            <a:pt x="25" y="0"/>
                          </a:lnTo>
                          <a:lnTo>
                            <a:pt x="98" y="177"/>
                          </a:lnTo>
                          <a:lnTo>
                            <a:pt x="74" y="17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60" name="Line 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41" y="1699"/>
                      <a:ext cx="47" cy="8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355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4015" y="1699"/>
                    <a:ext cx="46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56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4015" y="1788"/>
                    <a:ext cx="4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57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4078" y="1699"/>
                    <a:ext cx="20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5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4074" y="1788"/>
                    <a:ext cx="2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63" name="Group 62"/>
                <p:cNvGrpSpPr>
                  <a:grpSpLocks/>
                </p:cNvGrpSpPr>
                <p:nvPr/>
              </p:nvGrpSpPr>
              <p:grpSpPr bwMode="auto">
                <a:xfrm>
                  <a:off x="3854" y="2235"/>
                  <a:ext cx="99" cy="153"/>
                  <a:chOff x="3854" y="2235"/>
                  <a:chExt cx="99" cy="153"/>
                </a:xfrm>
              </p:grpSpPr>
              <p:sp>
                <p:nvSpPr>
                  <p:cNvPr id="10340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854" y="2328"/>
                    <a:ext cx="33" cy="3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341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3858" y="2235"/>
                    <a:ext cx="95" cy="153"/>
                    <a:chOff x="3858" y="2235"/>
                    <a:chExt cx="95" cy="153"/>
                  </a:xfrm>
                </p:grpSpPr>
                <p:grpSp>
                  <p:nvGrpSpPr>
                    <p:cNvPr id="10342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4" y="2279"/>
                      <a:ext cx="69" cy="109"/>
                      <a:chOff x="3884" y="2279"/>
                      <a:chExt cx="69" cy="109"/>
                    </a:xfrm>
                  </p:grpSpPr>
                  <p:sp>
                    <p:nvSpPr>
                      <p:cNvPr id="10348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97" y="2371"/>
                        <a:ext cx="16" cy="17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0349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84" y="2279"/>
                        <a:ext cx="69" cy="106"/>
                        <a:chOff x="3884" y="2279"/>
                        <a:chExt cx="69" cy="106"/>
                      </a:xfrm>
                    </p:grpSpPr>
                    <p:sp>
                      <p:nvSpPr>
                        <p:cNvPr id="10350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02" y="2284"/>
                          <a:ext cx="48" cy="101"/>
                        </a:xfrm>
                        <a:custGeom>
                          <a:avLst/>
                          <a:gdLst>
                            <a:gd name="T0" fmla="*/ 95 w 95"/>
                            <a:gd name="T1" fmla="*/ 18 h 203"/>
                            <a:gd name="T2" fmla="*/ 17 w 95"/>
                            <a:gd name="T3" fmla="*/ 203 h 203"/>
                            <a:gd name="T4" fmla="*/ 0 w 95"/>
                            <a:gd name="T5" fmla="*/ 185 h 203"/>
                            <a:gd name="T6" fmla="*/ 77 w 95"/>
                            <a:gd name="T7" fmla="*/ 0 h 203"/>
                            <a:gd name="T8" fmla="*/ 95 w 95"/>
                            <a:gd name="T9" fmla="*/ 18 h 203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95"/>
                            <a:gd name="T16" fmla="*/ 0 h 203"/>
                            <a:gd name="T17" fmla="*/ 95 w 95"/>
                            <a:gd name="T18" fmla="*/ 203 h 203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95" h="203">
                              <a:moveTo>
                                <a:pt x="95" y="18"/>
                              </a:moveTo>
                              <a:lnTo>
                                <a:pt x="17" y="203"/>
                              </a:lnTo>
                              <a:lnTo>
                                <a:pt x="0" y="185"/>
                              </a:lnTo>
                              <a:lnTo>
                                <a:pt x="77" y="0"/>
                              </a:lnTo>
                              <a:lnTo>
                                <a:pt x="95" y="1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51" name="Lin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884" y="2284"/>
                          <a:ext cx="57" cy="7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52" name="Line 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2279"/>
                          <a:ext cx="17" cy="16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343" name="Group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8" y="2235"/>
                      <a:ext cx="65" cy="120"/>
                      <a:chOff x="3858" y="2235"/>
                      <a:chExt cx="65" cy="120"/>
                    </a:xfrm>
                  </p:grpSpPr>
                  <p:grpSp>
                    <p:nvGrpSpPr>
                      <p:cNvPr id="10344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58" y="2239"/>
                        <a:ext cx="62" cy="116"/>
                        <a:chOff x="3858" y="2239"/>
                        <a:chExt cx="62" cy="116"/>
                      </a:xfrm>
                    </p:grpSpPr>
                    <p:sp>
                      <p:nvSpPr>
                        <p:cNvPr id="10346" name="Freeform 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2" y="2254"/>
                          <a:ext cx="48" cy="101"/>
                        </a:xfrm>
                        <a:custGeom>
                          <a:avLst/>
                          <a:gdLst>
                            <a:gd name="T0" fmla="*/ 96 w 96"/>
                            <a:gd name="T1" fmla="*/ 18 h 202"/>
                            <a:gd name="T2" fmla="*/ 17 w 96"/>
                            <a:gd name="T3" fmla="*/ 202 h 202"/>
                            <a:gd name="T4" fmla="*/ 0 w 96"/>
                            <a:gd name="T5" fmla="*/ 184 h 202"/>
                            <a:gd name="T6" fmla="*/ 78 w 96"/>
                            <a:gd name="T7" fmla="*/ 0 h 202"/>
                            <a:gd name="T8" fmla="*/ 96 w 96"/>
                            <a:gd name="T9" fmla="*/ 18 h 20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96"/>
                            <a:gd name="T16" fmla="*/ 0 h 202"/>
                            <a:gd name="T17" fmla="*/ 96 w 96"/>
                            <a:gd name="T18" fmla="*/ 202 h 20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96" h="202">
                              <a:moveTo>
                                <a:pt x="96" y="18"/>
                              </a:moveTo>
                              <a:lnTo>
                                <a:pt x="17" y="202"/>
                              </a:lnTo>
                              <a:lnTo>
                                <a:pt x="0" y="184"/>
                              </a:lnTo>
                              <a:lnTo>
                                <a:pt x="78" y="0"/>
                              </a:lnTo>
                              <a:lnTo>
                                <a:pt x="96" y="1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47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8" y="2239"/>
                          <a:ext cx="48" cy="101"/>
                        </a:xfrm>
                        <a:custGeom>
                          <a:avLst/>
                          <a:gdLst>
                            <a:gd name="T0" fmla="*/ 96 w 96"/>
                            <a:gd name="T1" fmla="*/ 17 h 201"/>
                            <a:gd name="T2" fmla="*/ 18 w 96"/>
                            <a:gd name="T3" fmla="*/ 201 h 201"/>
                            <a:gd name="T4" fmla="*/ 0 w 96"/>
                            <a:gd name="T5" fmla="*/ 183 h 201"/>
                            <a:gd name="T6" fmla="*/ 79 w 96"/>
                            <a:gd name="T7" fmla="*/ 0 h 201"/>
                            <a:gd name="T8" fmla="*/ 96 w 96"/>
                            <a:gd name="T9" fmla="*/ 17 h 20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96"/>
                            <a:gd name="T16" fmla="*/ 0 h 201"/>
                            <a:gd name="T17" fmla="*/ 96 w 96"/>
                            <a:gd name="T18" fmla="*/ 201 h 201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96" h="201">
                              <a:moveTo>
                                <a:pt x="96" y="17"/>
                              </a:moveTo>
                              <a:lnTo>
                                <a:pt x="18" y="201"/>
                              </a:lnTo>
                              <a:lnTo>
                                <a:pt x="0" y="183"/>
                              </a:lnTo>
                              <a:lnTo>
                                <a:pt x="79" y="0"/>
                              </a:lnTo>
                              <a:lnTo>
                                <a:pt x="96" y="1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0345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93" y="2235"/>
                        <a:ext cx="30" cy="3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0264" name="Group 76"/>
                <p:cNvGrpSpPr>
                  <a:grpSpLocks/>
                </p:cNvGrpSpPr>
                <p:nvPr/>
              </p:nvGrpSpPr>
              <p:grpSpPr bwMode="auto">
                <a:xfrm>
                  <a:off x="4180" y="2268"/>
                  <a:ext cx="78" cy="110"/>
                  <a:chOff x="4180" y="2268"/>
                  <a:chExt cx="78" cy="110"/>
                </a:xfrm>
              </p:grpSpPr>
              <p:sp>
                <p:nvSpPr>
                  <p:cNvPr id="10335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0" y="2268"/>
                    <a:ext cx="16" cy="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36" name="Freeform 78"/>
                  <p:cNvSpPr>
                    <a:spLocks/>
                  </p:cNvSpPr>
                  <p:nvPr/>
                </p:nvSpPr>
                <p:spPr bwMode="auto">
                  <a:xfrm>
                    <a:off x="4183" y="2273"/>
                    <a:ext cx="48" cy="101"/>
                  </a:xfrm>
                  <a:custGeom>
                    <a:avLst/>
                    <a:gdLst>
                      <a:gd name="T0" fmla="*/ 0 w 95"/>
                      <a:gd name="T1" fmla="*/ 17 h 201"/>
                      <a:gd name="T2" fmla="*/ 77 w 95"/>
                      <a:gd name="T3" fmla="*/ 201 h 201"/>
                      <a:gd name="T4" fmla="*/ 95 w 95"/>
                      <a:gd name="T5" fmla="*/ 184 h 201"/>
                      <a:gd name="T6" fmla="*/ 17 w 95"/>
                      <a:gd name="T7" fmla="*/ 0 h 201"/>
                      <a:gd name="T8" fmla="*/ 0 w 95"/>
                      <a:gd name="T9" fmla="*/ 17 h 2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201"/>
                      <a:gd name="T17" fmla="*/ 95 w 95"/>
                      <a:gd name="T18" fmla="*/ 201 h 2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201">
                        <a:moveTo>
                          <a:pt x="0" y="17"/>
                        </a:moveTo>
                        <a:lnTo>
                          <a:pt x="77" y="201"/>
                        </a:lnTo>
                        <a:lnTo>
                          <a:pt x="95" y="184"/>
                        </a:lnTo>
                        <a:lnTo>
                          <a:pt x="17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37" name="Line 7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92" y="2273"/>
                    <a:ext cx="56" cy="7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38" name="Line 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16" y="2359"/>
                    <a:ext cx="18" cy="1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39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40" y="2336"/>
                    <a:ext cx="1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65" name="Group 82"/>
                <p:cNvGrpSpPr>
                  <a:grpSpLocks/>
                </p:cNvGrpSpPr>
                <p:nvPr/>
              </p:nvGrpSpPr>
              <p:grpSpPr bwMode="auto">
                <a:xfrm>
                  <a:off x="4177" y="1706"/>
                  <a:ext cx="56" cy="107"/>
                  <a:chOff x="4177" y="1706"/>
                  <a:chExt cx="56" cy="107"/>
                </a:xfrm>
              </p:grpSpPr>
              <p:sp>
                <p:nvSpPr>
                  <p:cNvPr id="10332" name="Freeform 83"/>
                  <p:cNvSpPr>
                    <a:spLocks/>
                  </p:cNvSpPr>
                  <p:nvPr/>
                </p:nvSpPr>
                <p:spPr bwMode="auto">
                  <a:xfrm>
                    <a:off x="4181" y="1710"/>
                    <a:ext cx="47" cy="101"/>
                  </a:xfrm>
                  <a:custGeom>
                    <a:avLst/>
                    <a:gdLst>
                      <a:gd name="T0" fmla="*/ 96 w 96"/>
                      <a:gd name="T1" fmla="*/ 18 h 203"/>
                      <a:gd name="T2" fmla="*/ 18 w 96"/>
                      <a:gd name="T3" fmla="*/ 203 h 203"/>
                      <a:gd name="T4" fmla="*/ 0 w 96"/>
                      <a:gd name="T5" fmla="*/ 184 h 203"/>
                      <a:gd name="T6" fmla="*/ 79 w 96"/>
                      <a:gd name="T7" fmla="*/ 0 h 203"/>
                      <a:gd name="T8" fmla="*/ 96 w 96"/>
                      <a:gd name="T9" fmla="*/ 18 h 2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203"/>
                      <a:gd name="T17" fmla="*/ 96 w 96"/>
                      <a:gd name="T18" fmla="*/ 203 h 2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203">
                        <a:moveTo>
                          <a:pt x="96" y="18"/>
                        </a:moveTo>
                        <a:lnTo>
                          <a:pt x="18" y="203"/>
                        </a:lnTo>
                        <a:lnTo>
                          <a:pt x="0" y="184"/>
                        </a:lnTo>
                        <a:lnTo>
                          <a:pt x="79" y="0"/>
                        </a:lnTo>
                        <a:lnTo>
                          <a:pt x="9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33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4177" y="1797"/>
                    <a:ext cx="16" cy="1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34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4216" y="1706"/>
                    <a:ext cx="17" cy="1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66" name="Group 86"/>
                <p:cNvGrpSpPr>
                  <a:grpSpLocks/>
                </p:cNvGrpSpPr>
                <p:nvPr/>
              </p:nvGrpSpPr>
              <p:grpSpPr bwMode="auto">
                <a:xfrm>
                  <a:off x="3716" y="1999"/>
                  <a:ext cx="89" cy="84"/>
                  <a:chOff x="3716" y="1999"/>
                  <a:chExt cx="89" cy="84"/>
                </a:xfrm>
              </p:grpSpPr>
              <p:sp>
                <p:nvSpPr>
                  <p:cNvPr id="1032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3716" y="2062"/>
                    <a:ext cx="89" cy="1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325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3716" y="2008"/>
                    <a:ext cx="88" cy="49"/>
                    <a:chOff x="3716" y="2008"/>
                    <a:chExt cx="88" cy="49"/>
                  </a:xfrm>
                </p:grpSpPr>
                <p:sp>
                  <p:nvSpPr>
                    <p:cNvPr id="10330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716" y="2008"/>
                      <a:ext cx="88" cy="49"/>
                    </a:xfrm>
                    <a:custGeom>
                      <a:avLst/>
                      <a:gdLst>
                        <a:gd name="T0" fmla="*/ 178 w 178"/>
                        <a:gd name="T1" fmla="*/ 98 h 98"/>
                        <a:gd name="T2" fmla="*/ 178 w 178"/>
                        <a:gd name="T3" fmla="*/ 73 h 98"/>
                        <a:gd name="T4" fmla="*/ 0 w 178"/>
                        <a:gd name="T5" fmla="*/ 0 h 98"/>
                        <a:gd name="T6" fmla="*/ 0 w 178"/>
                        <a:gd name="T7" fmla="*/ 24 h 98"/>
                        <a:gd name="T8" fmla="*/ 178 w 178"/>
                        <a:gd name="T9" fmla="*/ 98 h 9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8"/>
                        <a:gd name="T16" fmla="*/ 0 h 98"/>
                        <a:gd name="T17" fmla="*/ 178 w 178"/>
                        <a:gd name="T18" fmla="*/ 98 h 9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8" h="98">
                          <a:moveTo>
                            <a:pt x="178" y="98"/>
                          </a:moveTo>
                          <a:lnTo>
                            <a:pt x="178" y="73"/>
                          </a:lnTo>
                          <a:lnTo>
                            <a:pt x="0" y="0"/>
                          </a:lnTo>
                          <a:lnTo>
                            <a:pt x="0" y="24"/>
                          </a:lnTo>
                          <a:lnTo>
                            <a:pt x="178" y="9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31" name="Line 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17" y="2009"/>
                      <a:ext cx="87" cy="4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326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3804" y="2036"/>
                    <a:ext cx="1" cy="4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27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716" y="2039"/>
                    <a:ext cx="1" cy="4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28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804" y="1999"/>
                    <a:ext cx="1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29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3716" y="1999"/>
                    <a:ext cx="1" cy="2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67" name="Group 95"/>
                <p:cNvGrpSpPr>
                  <a:grpSpLocks/>
                </p:cNvGrpSpPr>
                <p:nvPr/>
              </p:nvGrpSpPr>
              <p:grpSpPr bwMode="auto">
                <a:xfrm>
                  <a:off x="3846" y="1699"/>
                  <a:ext cx="96" cy="151"/>
                  <a:chOff x="3846" y="1699"/>
                  <a:chExt cx="96" cy="151"/>
                </a:xfrm>
              </p:grpSpPr>
              <p:sp>
                <p:nvSpPr>
                  <p:cNvPr id="10317" name="Freeform 96"/>
                  <p:cNvSpPr>
                    <a:spLocks/>
                  </p:cNvSpPr>
                  <p:nvPr/>
                </p:nvSpPr>
                <p:spPr bwMode="auto">
                  <a:xfrm>
                    <a:off x="3891" y="1703"/>
                    <a:ext cx="47" cy="101"/>
                  </a:xfrm>
                  <a:custGeom>
                    <a:avLst/>
                    <a:gdLst>
                      <a:gd name="T0" fmla="*/ 0 w 95"/>
                      <a:gd name="T1" fmla="*/ 19 h 203"/>
                      <a:gd name="T2" fmla="*/ 78 w 95"/>
                      <a:gd name="T3" fmla="*/ 203 h 203"/>
                      <a:gd name="T4" fmla="*/ 95 w 95"/>
                      <a:gd name="T5" fmla="*/ 184 h 203"/>
                      <a:gd name="T6" fmla="*/ 17 w 95"/>
                      <a:gd name="T7" fmla="*/ 0 h 203"/>
                      <a:gd name="T8" fmla="*/ 0 w 95"/>
                      <a:gd name="T9" fmla="*/ 19 h 2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203"/>
                      <a:gd name="T17" fmla="*/ 95 w 95"/>
                      <a:gd name="T18" fmla="*/ 203 h 2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203">
                        <a:moveTo>
                          <a:pt x="0" y="19"/>
                        </a:moveTo>
                        <a:lnTo>
                          <a:pt x="78" y="203"/>
                        </a:lnTo>
                        <a:lnTo>
                          <a:pt x="95" y="184"/>
                        </a:lnTo>
                        <a:lnTo>
                          <a:pt x="17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18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17" y="1790"/>
                    <a:ext cx="25" cy="2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19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2" y="1699"/>
                    <a:ext cx="20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20" name="Freeform 99"/>
                  <p:cNvSpPr>
                    <a:spLocks/>
                  </p:cNvSpPr>
                  <p:nvPr/>
                </p:nvSpPr>
                <p:spPr bwMode="auto">
                  <a:xfrm>
                    <a:off x="3852" y="1743"/>
                    <a:ext cx="77" cy="69"/>
                  </a:xfrm>
                  <a:custGeom>
                    <a:avLst/>
                    <a:gdLst>
                      <a:gd name="T0" fmla="*/ 16 w 155"/>
                      <a:gd name="T1" fmla="*/ 0 h 138"/>
                      <a:gd name="T2" fmla="*/ 155 w 155"/>
                      <a:gd name="T3" fmla="*/ 122 h 138"/>
                      <a:gd name="T4" fmla="*/ 140 w 155"/>
                      <a:gd name="T5" fmla="*/ 138 h 138"/>
                      <a:gd name="T6" fmla="*/ 0 w 155"/>
                      <a:gd name="T7" fmla="*/ 16 h 138"/>
                      <a:gd name="T8" fmla="*/ 16 w 155"/>
                      <a:gd name="T9" fmla="*/ 0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5"/>
                      <a:gd name="T16" fmla="*/ 0 h 138"/>
                      <a:gd name="T17" fmla="*/ 155 w 155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5" h="138">
                        <a:moveTo>
                          <a:pt x="16" y="0"/>
                        </a:moveTo>
                        <a:lnTo>
                          <a:pt x="155" y="122"/>
                        </a:lnTo>
                        <a:lnTo>
                          <a:pt x="140" y="138"/>
                        </a:lnTo>
                        <a:lnTo>
                          <a:pt x="0" y="1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21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3887" y="1715"/>
                    <a:ext cx="5" cy="12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22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6" y="1737"/>
                    <a:ext cx="1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23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4" y="1832"/>
                    <a:ext cx="1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68" name="Group 103"/>
                <p:cNvGrpSpPr>
                  <a:grpSpLocks/>
                </p:cNvGrpSpPr>
                <p:nvPr/>
              </p:nvGrpSpPr>
              <p:grpSpPr bwMode="auto">
                <a:xfrm>
                  <a:off x="3719" y="1836"/>
                  <a:ext cx="139" cy="89"/>
                  <a:chOff x="3719" y="1836"/>
                  <a:chExt cx="139" cy="89"/>
                </a:xfrm>
              </p:grpSpPr>
              <p:sp>
                <p:nvSpPr>
                  <p:cNvPr id="10310" name="Freeform 104"/>
                  <p:cNvSpPr>
                    <a:spLocks/>
                  </p:cNvSpPr>
                  <p:nvPr/>
                </p:nvSpPr>
                <p:spPr bwMode="auto">
                  <a:xfrm>
                    <a:off x="3724" y="1870"/>
                    <a:ext cx="131" cy="22"/>
                  </a:xfrm>
                  <a:custGeom>
                    <a:avLst/>
                    <a:gdLst>
                      <a:gd name="T0" fmla="*/ 0 w 262"/>
                      <a:gd name="T1" fmla="*/ 18 h 44"/>
                      <a:gd name="T2" fmla="*/ 243 w 262"/>
                      <a:gd name="T3" fmla="*/ 44 h 44"/>
                      <a:gd name="T4" fmla="*/ 262 w 262"/>
                      <a:gd name="T5" fmla="*/ 25 h 44"/>
                      <a:gd name="T6" fmla="*/ 18 w 262"/>
                      <a:gd name="T7" fmla="*/ 0 h 44"/>
                      <a:gd name="T8" fmla="*/ 0 w 262"/>
                      <a:gd name="T9" fmla="*/ 18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2"/>
                      <a:gd name="T16" fmla="*/ 0 h 44"/>
                      <a:gd name="T17" fmla="*/ 262 w 262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2" h="44">
                        <a:moveTo>
                          <a:pt x="0" y="18"/>
                        </a:moveTo>
                        <a:lnTo>
                          <a:pt x="243" y="44"/>
                        </a:lnTo>
                        <a:lnTo>
                          <a:pt x="262" y="25"/>
                        </a:lnTo>
                        <a:lnTo>
                          <a:pt x="18" y="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11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3759" y="1846"/>
                    <a:ext cx="62" cy="7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312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3719" y="1836"/>
                    <a:ext cx="139" cy="89"/>
                    <a:chOff x="3719" y="1836"/>
                    <a:chExt cx="139" cy="89"/>
                  </a:xfrm>
                </p:grpSpPr>
                <p:sp>
                  <p:nvSpPr>
                    <p:cNvPr id="10313" name="Line 1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12" y="1907"/>
                      <a:ext cx="18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14" name="Line 1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41" y="1878"/>
                      <a:ext cx="17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15" name="Line 1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49" y="1836"/>
                      <a:ext cx="18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16" name="Line 1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19" y="1866"/>
                      <a:ext cx="17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269" name="Group 111"/>
                <p:cNvGrpSpPr>
                  <a:grpSpLocks/>
                </p:cNvGrpSpPr>
                <p:nvPr/>
              </p:nvGrpSpPr>
              <p:grpSpPr bwMode="auto">
                <a:xfrm>
                  <a:off x="4267" y="1854"/>
                  <a:ext cx="131" cy="70"/>
                  <a:chOff x="4267" y="1854"/>
                  <a:chExt cx="131" cy="70"/>
                </a:xfrm>
              </p:grpSpPr>
              <p:sp>
                <p:nvSpPr>
                  <p:cNvPr id="10306" name="Freeform 112"/>
                  <p:cNvSpPr>
                    <a:spLocks/>
                  </p:cNvSpPr>
                  <p:nvPr/>
                </p:nvSpPr>
                <p:spPr bwMode="auto">
                  <a:xfrm>
                    <a:off x="4288" y="1876"/>
                    <a:ext cx="105" cy="42"/>
                  </a:xfrm>
                  <a:custGeom>
                    <a:avLst/>
                    <a:gdLst>
                      <a:gd name="T0" fmla="*/ 193 w 210"/>
                      <a:gd name="T1" fmla="*/ 0 h 84"/>
                      <a:gd name="T2" fmla="*/ 0 w 210"/>
                      <a:gd name="T3" fmla="*/ 66 h 84"/>
                      <a:gd name="T4" fmla="*/ 18 w 210"/>
                      <a:gd name="T5" fmla="*/ 84 h 84"/>
                      <a:gd name="T6" fmla="*/ 210 w 210"/>
                      <a:gd name="T7" fmla="*/ 17 h 84"/>
                      <a:gd name="T8" fmla="*/ 193 w 210"/>
                      <a:gd name="T9" fmla="*/ 0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0"/>
                      <a:gd name="T16" fmla="*/ 0 h 84"/>
                      <a:gd name="T17" fmla="*/ 210 w 210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0" h="84">
                        <a:moveTo>
                          <a:pt x="193" y="0"/>
                        </a:moveTo>
                        <a:lnTo>
                          <a:pt x="0" y="66"/>
                        </a:lnTo>
                        <a:lnTo>
                          <a:pt x="18" y="84"/>
                        </a:lnTo>
                        <a:lnTo>
                          <a:pt x="210" y="17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07" name="Freeform 113"/>
                  <p:cNvSpPr>
                    <a:spLocks/>
                  </p:cNvSpPr>
                  <p:nvPr/>
                </p:nvSpPr>
                <p:spPr bwMode="auto">
                  <a:xfrm>
                    <a:off x="4273" y="1860"/>
                    <a:ext cx="104" cy="42"/>
                  </a:xfrm>
                  <a:custGeom>
                    <a:avLst/>
                    <a:gdLst>
                      <a:gd name="T0" fmla="*/ 192 w 209"/>
                      <a:gd name="T1" fmla="*/ 0 h 84"/>
                      <a:gd name="T2" fmla="*/ 0 w 209"/>
                      <a:gd name="T3" fmla="*/ 67 h 84"/>
                      <a:gd name="T4" fmla="*/ 18 w 209"/>
                      <a:gd name="T5" fmla="*/ 84 h 84"/>
                      <a:gd name="T6" fmla="*/ 209 w 209"/>
                      <a:gd name="T7" fmla="*/ 17 h 84"/>
                      <a:gd name="T8" fmla="*/ 192 w 209"/>
                      <a:gd name="T9" fmla="*/ 0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84"/>
                      <a:gd name="T17" fmla="*/ 209 w 209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84">
                        <a:moveTo>
                          <a:pt x="192" y="0"/>
                        </a:moveTo>
                        <a:lnTo>
                          <a:pt x="0" y="67"/>
                        </a:lnTo>
                        <a:lnTo>
                          <a:pt x="18" y="84"/>
                        </a:lnTo>
                        <a:lnTo>
                          <a:pt x="209" y="17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08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4363" y="1854"/>
                    <a:ext cx="35" cy="3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09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4267" y="1889"/>
                    <a:ext cx="35" cy="3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70" name="Group 116"/>
                <p:cNvGrpSpPr>
                  <a:grpSpLocks/>
                </p:cNvGrpSpPr>
                <p:nvPr/>
              </p:nvGrpSpPr>
              <p:grpSpPr bwMode="auto">
                <a:xfrm>
                  <a:off x="4308" y="2007"/>
                  <a:ext cx="91" cy="69"/>
                  <a:chOff x="4308" y="2007"/>
                  <a:chExt cx="91" cy="69"/>
                </a:xfrm>
              </p:grpSpPr>
              <p:sp>
                <p:nvSpPr>
                  <p:cNvPr id="10300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8" y="2007"/>
                    <a:ext cx="1" cy="6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301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4308" y="2015"/>
                    <a:ext cx="90" cy="53"/>
                    <a:chOff x="4308" y="2015"/>
                    <a:chExt cx="90" cy="53"/>
                  </a:xfrm>
                </p:grpSpPr>
                <p:sp>
                  <p:nvSpPr>
                    <p:cNvPr id="10303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8" y="2015"/>
                      <a:ext cx="90" cy="1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8" y="2034"/>
                      <a:ext cx="90" cy="1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05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8" y="2056"/>
                      <a:ext cx="90" cy="1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302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08" y="2007"/>
                    <a:ext cx="1" cy="6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71" name="Group 123"/>
                <p:cNvGrpSpPr>
                  <a:grpSpLocks/>
                </p:cNvGrpSpPr>
                <p:nvPr/>
              </p:nvGrpSpPr>
              <p:grpSpPr bwMode="auto">
                <a:xfrm>
                  <a:off x="4018" y="2295"/>
                  <a:ext cx="76" cy="91"/>
                  <a:chOff x="4018" y="2295"/>
                  <a:chExt cx="76" cy="91"/>
                </a:xfrm>
              </p:grpSpPr>
              <p:sp>
                <p:nvSpPr>
                  <p:cNvPr id="10294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4018" y="2385"/>
                    <a:ext cx="76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295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026" y="2295"/>
                    <a:ext cx="60" cy="90"/>
                    <a:chOff x="4026" y="2295"/>
                    <a:chExt cx="60" cy="90"/>
                  </a:xfrm>
                </p:grpSpPr>
                <p:sp>
                  <p:nvSpPr>
                    <p:cNvPr id="10297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6" y="2295"/>
                      <a:ext cx="13" cy="9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298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4060" y="2295"/>
                      <a:ext cx="26" cy="90"/>
                    </a:xfrm>
                    <a:custGeom>
                      <a:avLst/>
                      <a:gdLst>
                        <a:gd name="T0" fmla="*/ 0 w 52"/>
                        <a:gd name="T1" fmla="*/ 0 h 181"/>
                        <a:gd name="T2" fmla="*/ 22 w 52"/>
                        <a:gd name="T3" fmla="*/ 0 h 181"/>
                        <a:gd name="T4" fmla="*/ 52 w 52"/>
                        <a:gd name="T5" fmla="*/ 181 h 181"/>
                        <a:gd name="T6" fmla="*/ 28 w 52"/>
                        <a:gd name="T7" fmla="*/ 181 h 181"/>
                        <a:gd name="T8" fmla="*/ 0 w 52"/>
                        <a:gd name="T9" fmla="*/ 0 h 1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181"/>
                        <a:gd name="T17" fmla="*/ 52 w 52"/>
                        <a:gd name="T18" fmla="*/ 181 h 1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181">
                          <a:moveTo>
                            <a:pt x="0" y="0"/>
                          </a:moveTo>
                          <a:lnTo>
                            <a:pt x="22" y="0"/>
                          </a:lnTo>
                          <a:lnTo>
                            <a:pt x="52" y="181"/>
                          </a:lnTo>
                          <a:lnTo>
                            <a:pt x="28" y="18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299" name="Line 1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40" y="2295"/>
                      <a:ext cx="19" cy="9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296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4018" y="2295"/>
                    <a:ext cx="76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72" name="Group 130"/>
                <p:cNvGrpSpPr>
                  <a:grpSpLocks/>
                </p:cNvGrpSpPr>
                <p:nvPr/>
              </p:nvGrpSpPr>
              <p:grpSpPr bwMode="auto">
                <a:xfrm>
                  <a:off x="4237" y="2156"/>
                  <a:ext cx="164" cy="102"/>
                  <a:chOff x="4237" y="2156"/>
                  <a:chExt cx="164" cy="102"/>
                </a:xfrm>
              </p:grpSpPr>
              <p:sp>
                <p:nvSpPr>
                  <p:cNvPr id="10285" name="Freeform 131"/>
                  <p:cNvSpPr>
                    <a:spLocks/>
                  </p:cNvSpPr>
                  <p:nvPr/>
                </p:nvSpPr>
                <p:spPr bwMode="auto">
                  <a:xfrm>
                    <a:off x="4244" y="2210"/>
                    <a:ext cx="105" cy="42"/>
                  </a:xfrm>
                  <a:custGeom>
                    <a:avLst/>
                    <a:gdLst>
                      <a:gd name="T0" fmla="*/ 192 w 209"/>
                      <a:gd name="T1" fmla="*/ 84 h 84"/>
                      <a:gd name="T2" fmla="*/ 0 w 209"/>
                      <a:gd name="T3" fmla="*/ 17 h 84"/>
                      <a:gd name="T4" fmla="*/ 18 w 209"/>
                      <a:gd name="T5" fmla="*/ 0 h 84"/>
                      <a:gd name="T6" fmla="*/ 209 w 209"/>
                      <a:gd name="T7" fmla="*/ 67 h 84"/>
                      <a:gd name="T8" fmla="*/ 192 w 209"/>
                      <a:gd name="T9" fmla="*/ 84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84"/>
                      <a:gd name="T17" fmla="*/ 209 w 209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84">
                        <a:moveTo>
                          <a:pt x="192" y="84"/>
                        </a:moveTo>
                        <a:lnTo>
                          <a:pt x="0" y="17"/>
                        </a:lnTo>
                        <a:lnTo>
                          <a:pt x="18" y="0"/>
                        </a:lnTo>
                        <a:lnTo>
                          <a:pt x="209" y="67"/>
                        </a:lnTo>
                        <a:lnTo>
                          <a:pt x="192" y="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286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4237" y="2156"/>
                    <a:ext cx="164" cy="102"/>
                    <a:chOff x="4237" y="2156"/>
                    <a:chExt cx="164" cy="102"/>
                  </a:xfrm>
                </p:grpSpPr>
                <p:sp>
                  <p:nvSpPr>
                    <p:cNvPr id="10287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4275" y="2179"/>
                      <a:ext cx="105" cy="42"/>
                    </a:xfrm>
                    <a:custGeom>
                      <a:avLst/>
                      <a:gdLst>
                        <a:gd name="T0" fmla="*/ 192 w 209"/>
                        <a:gd name="T1" fmla="*/ 84 h 84"/>
                        <a:gd name="T2" fmla="*/ 0 w 209"/>
                        <a:gd name="T3" fmla="*/ 17 h 84"/>
                        <a:gd name="T4" fmla="*/ 19 w 209"/>
                        <a:gd name="T5" fmla="*/ 0 h 84"/>
                        <a:gd name="T6" fmla="*/ 209 w 209"/>
                        <a:gd name="T7" fmla="*/ 67 h 84"/>
                        <a:gd name="T8" fmla="*/ 192 w 209"/>
                        <a:gd name="T9" fmla="*/ 84 h 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9"/>
                        <a:gd name="T16" fmla="*/ 0 h 84"/>
                        <a:gd name="T17" fmla="*/ 209 w 209"/>
                        <a:gd name="T18" fmla="*/ 84 h 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9" h="84">
                          <a:moveTo>
                            <a:pt x="192" y="84"/>
                          </a:moveTo>
                          <a:lnTo>
                            <a:pt x="0" y="17"/>
                          </a:lnTo>
                          <a:lnTo>
                            <a:pt x="19" y="0"/>
                          </a:lnTo>
                          <a:lnTo>
                            <a:pt x="209" y="67"/>
                          </a:lnTo>
                          <a:lnTo>
                            <a:pt x="192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0288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59" y="2163"/>
                      <a:ext cx="136" cy="73"/>
                      <a:chOff x="4259" y="2163"/>
                      <a:chExt cx="136" cy="73"/>
                    </a:xfrm>
                  </p:grpSpPr>
                  <p:sp>
                    <p:nvSpPr>
                      <p:cNvPr id="10292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1" y="2163"/>
                        <a:ext cx="104" cy="42"/>
                      </a:xfrm>
                      <a:custGeom>
                        <a:avLst/>
                        <a:gdLst>
                          <a:gd name="T0" fmla="*/ 193 w 209"/>
                          <a:gd name="T1" fmla="*/ 84 h 84"/>
                          <a:gd name="T2" fmla="*/ 0 w 209"/>
                          <a:gd name="T3" fmla="*/ 18 h 84"/>
                          <a:gd name="T4" fmla="*/ 19 w 209"/>
                          <a:gd name="T5" fmla="*/ 0 h 84"/>
                          <a:gd name="T6" fmla="*/ 209 w 209"/>
                          <a:gd name="T7" fmla="*/ 67 h 84"/>
                          <a:gd name="T8" fmla="*/ 193 w 209"/>
                          <a:gd name="T9" fmla="*/ 84 h 8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9"/>
                          <a:gd name="T16" fmla="*/ 0 h 84"/>
                          <a:gd name="T17" fmla="*/ 209 w 209"/>
                          <a:gd name="T18" fmla="*/ 84 h 8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9" h="84">
                            <a:moveTo>
                              <a:pt x="193" y="84"/>
                            </a:moveTo>
                            <a:lnTo>
                              <a:pt x="0" y="18"/>
                            </a:lnTo>
                            <a:lnTo>
                              <a:pt x="19" y="0"/>
                            </a:lnTo>
                            <a:lnTo>
                              <a:pt x="209" y="67"/>
                            </a:lnTo>
                            <a:lnTo>
                              <a:pt x="193" y="8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293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9" y="2194"/>
                        <a:ext cx="105" cy="42"/>
                      </a:xfrm>
                      <a:custGeom>
                        <a:avLst/>
                        <a:gdLst>
                          <a:gd name="T0" fmla="*/ 191 w 208"/>
                          <a:gd name="T1" fmla="*/ 85 h 85"/>
                          <a:gd name="T2" fmla="*/ 0 w 208"/>
                          <a:gd name="T3" fmla="*/ 19 h 85"/>
                          <a:gd name="T4" fmla="*/ 18 w 208"/>
                          <a:gd name="T5" fmla="*/ 0 h 85"/>
                          <a:gd name="T6" fmla="*/ 208 w 208"/>
                          <a:gd name="T7" fmla="*/ 68 h 85"/>
                          <a:gd name="T8" fmla="*/ 191 w 208"/>
                          <a:gd name="T9" fmla="*/ 85 h 8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8"/>
                          <a:gd name="T16" fmla="*/ 0 h 85"/>
                          <a:gd name="T17" fmla="*/ 208 w 208"/>
                          <a:gd name="T18" fmla="*/ 85 h 8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8" h="85">
                            <a:moveTo>
                              <a:pt x="191" y="85"/>
                            </a:moveTo>
                            <a:lnTo>
                              <a:pt x="0" y="19"/>
                            </a:lnTo>
                            <a:lnTo>
                              <a:pt x="18" y="0"/>
                            </a:lnTo>
                            <a:lnTo>
                              <a:pt x="208" y="68"/>
                            </a:lnTo>
                            <a:lnTo>
                              <a:pt x="191" y="8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289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37" y="2156"/>
                      <a:ext cx="164" cy="102"/>
                      <a:chOff x="4237" y="2156"/>
                      <a:chExt cx="164" cy="102"/>
                    </a:xfrm>
                  </p:grpSpPr>
                  <p:sp>
                    <p:nvSpPr>
                      <p:cNvPr id="10290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237" y="2156"/>
                        <a:ext cx="68" cy="69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291" name="Line 13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333" y="2190"/>
                        <a:ext cx="68" cy="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0273" name="Group 140"/>
                <p:cNvGrpSpPr>
                  <a:grpSpLocks/>
                </p:cNvGrpSpPr>
                <p:nvPr/>
              </p:nvGrpSpPr>
              <p:grpSpPr bwMode="auto">
                <a:xfrm>
                  <a:off x="3712" y="2159"/>
                  <a:ext cx="160" cy="127"/>
                  <a:chOff x="3712" y="2159"/>
                  <a:chExt cx="160" cy="127"/>
                </a:xfrm>
              </p:grpSpPr>
              <p:sp>
                <p:nvSpPr>
                  <p:cNvPr id="10274" name="Freeform 141"/>
                  <p:cNvSpPr>
                    <a:spLocks/>
                  </p:cNvSpPr>
                  <p:nvPr/>
                </p:nvSpPr>
                <p:spPr bwMode="auto">
                  <a:xfrm>
                    <a:off x="3737" y="2181"/>
                    <a:ext cx="105" cy="42"/>
                  </a:xfrm>
                  <a:custGeom>
                    <a:avLst/>
                    <a:gdLst>
                      <a:gd name="T0" fmla="*/ 17 w 208"/>
                      <a:gd name="T1" fmla="*/ 84 h 84"/>
                      <a:gd name="T2" fmla="*/ 208 w 208"/>
                      <a:gd name="T3" fmla="*/ 18 h 84"/>
                      <a:gd name="T4" fmla="*/ 191 w 208"/>
                      <a:gd name="T5" fmla="*/ 0 h 84"/>
                      <a:gd name="T6" fmla="*/ 0 w 208"/>
                      <a:gd name="T7" fmla="*/ 67 h 84"/>
                      <a:gd name="T8" fmla="*/ 17 w 208"/>
                      <a:gd name="T9" fmla="*/ 84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84"/>
                      <a:gd name="T17" fmla="*/ 208 w 208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84">
                        <a:moveTo>
                          <a:pt x="17" y="84"/>
                        </a:moveTo>
                        <a:lnTo>
                          <a:pt x="208" y="18"/>
                        </a:lnTo>
                        <a:lnTo>
                          <a:pt x="191" y="0"/>
                        </a:lnTo>
                        <a:lnTo>
                          <a:pt x="0" y="67"/>
                        </a:lnTo>
                        <a:lnTo>
                          <a:pt x="17" y="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275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3712" y="2159"/>
                    <a:ext cx="160" cy="127"/>
                    <a:chOff x="3712" y="2159"/>
                    <a:chExt cx="160" cy="127"/>
                  </a:xfrm>
                </p:grpSpPr>
                <p:grpSp>
                  <p:nvGrpSpPr>
                    <p:cNvPr id="10276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9" y="2165"/>
                      <a:ext cx="140" cy="76"/>
                      <a:chOff x="3719" y="2165"/>
                      <a:chExt cx="140" cy="76"/>
                    </a:xfrm>
                  </p:grpSpPr>
                  <p:sp>
                    <p:nvSpPr>
                      <p:cNvPr id="10283" name="Freeform 1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9" y="2165"/>
                        <a:ext cx="107" cy="43"/>
                      </a:xfrm>
                      <a:custGeom>
                        <a:avLst/>
                        <a:gdLst>
                          <a:gd name="T0" fmla="*/ 18 w 214"/>
                          <a:gd name="T1" fmla="*/ 86 h 86"/>
                          <a:gd name="T2" fmla="*/ 214 w 214"/>
                          <a:gd name="T3" fmla="*/ 18 h 86"/>
                          <a:gd name="T4" fmla="*/ 196 w 214"/>
                          <a:gd name="T5" fmla="*/ 0 h 86"/>
                          <a:gd name="T6" fmla="*/ 0 w 214"/>
                          <a:gd name="T7" fmla="*/ 68 h 86"/>
                          <a:gd name="T8" fmla="*/ 18 w 214"/>
                          <a:gd name="T9" fmla="*/ 86 h 8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4"/>
                          <a:gd name="T16" fmla="*/ 0 h 86"/>
                          <a:gd name="T17" fmla="*/ 214 w 214"/>
                          <a:gd name="T18" fmla="*/ 86 h 8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4" h="86">
                            <a:moveTo>
                              <a:pt x="18" y="86"/>
                            </a:moveTo>
                            <a:lnTo>
                              <a:pt x="214" y="18"/>
                            </a:lnTo>
                            <a:lnTo>
                              <a:pt x="196" y="0"/>
                            </a:lnTo>
                            <a:lnTo>
                              <a:pt x="0" y="68"/>
                            </a:lnTo>
                            <a:lnTo>
                              <a:pt x="18" y="8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284" name="Freeform 1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51" y="2197"/>
                        <a:ext cx="108" cy="44"/>
                      </a:xfrm>
                      <a:custGeom>
                        <a:avLst/>
                        <a:gdLst>
                          <a:gd name="T0" fmla="*/ 18 w 215"/>
                          <a:gd name="T1" fmla="*/ 87 h 87"/>
                          <a:gd name="T2" fmla="*/ 215 w 215"/>
                          <a:gd name="T3" fmla="*/ 18 h 87"/>
                          <a:gd name="T4" fmla="*/ 197 w 215"/>
                          <a:gd name="T5" fmla="*/ 0 h 87"/>
                          <a:gd name="T6" fmla="*/ 0 w 215"/>
                          <a:gd name="T7" fmla="*/ 69 h 87"/>
                          <a:gd name="T8" fmla="*/ 18 w 215"/>
                          <a:gd name="T9" fmla="*/ 87 h 8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5"/>
                          <a:gd name="T16" fmla="*/ 0 h 87"/>
                          <a:gd name="T17" fmla="*/ 215 w 215"/>
                          <a:gd name="T18" fmla="*/ 87 h 8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5" h="87">
                            <a:moveTo>
                              <a:pt x="18" y="87"/>
                            </a:moveTo>
                            <a:lnTo>
                              <a:pt x="215" y="18"/>
                            </a:lnTo>
                            <a:lnTo>
                              <a:pt x="197" y="0"/>
                            </a:lnTo>
                            <a:lnTo>
                              <a:pt x="0" y="69"/>
                            </a:lnTo>
                            <a:lnTo>
                              <a:pt x="18" y="8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0277" name="Line 14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11" y="2159"/>
                      <a:ext cx="61" cy="6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278" name="Line 14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12" y="2193"/>
                      <a:ext cx="62" cy="6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0279" name="Group 1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9" y="2208"/>
                      <a:ext cx="98" cy="74"/>
                      <a:chOff x="3769" y="2208"/>
                      <a:chExt cx="98" cy="74"/>
                    </a:xfrm>
                  </p:grpSpPr>
                  <p:sp>
                    <p:nvSpPr>
                      <p:cNvPr id="10281" name="Freeform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94" y="2208"/>
                        <a:ext cx="73" cy="74"/>
                      </a:xfrm>
                      <a:custGeom>
                        <a:avLst/>
                        <a:gdLst>
                          <a:gd name="T0" fmla="*/ 0 w 147"/>
                          <a:gd name="T1" fmla="*/ 133 h 148"/>
                          <a:gd name="T2" fmla="*/ 134 w 147"/>
                          <a:gd name="T3" fmla="*/ 0 h 148"/>
                          <a:gd name="T4" fmla="*/ 147 w 147"/>
                          <a:gd name="T5" fmla="*/ 16 h 148"/>
                          <a:gd name="T6" fmla="*/ 15 w 147"/>
                          <a:gd name="T7" fmla="*/ 148 h 148"/>
                          <a:gd name="T8" fmla="*/ 0 w 147"/>
                          <a:gd name="T9" fmla="*/ 133 h 1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47"/>
                          <a:gd name="T16" fmla="*/ 0 h 148"/>
                          <a:gd name="T17" fmla="*/ 147 w 147"/>
                          <a:gd name="T18" fmla="*/ 148 h 14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47" h="148">
                            <a:moveTo>
                              <a:pt x="0" y="133"/>
                            </a:moveTo>
                            <a:lnTo>
                              <a:pt x="134" y="0"/>
                            </a:lnTo>
                            <a:lnTo>
                              <a:pt x="147" y="16"/>
                            </a:lnTo>
                            <a:lnTo>
                              <a:pt x="15" y="148"/>
                            </a:lnTo>
                            <a:lnTo>
                              <a:pt x="0" y="13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282" name="Line 1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769" y="2210"/>
                        <a:ext cx="91" cy="39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0280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87" y="2269"/>
                      <a:ext cx="19" cy="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1135746" name="Group 152"/>
          <p:cNvGrpSpPr>
            <a:grpSpLocks/>
          </p:cNvGrpSpPr>
          <p:nvPr/>
        </p:nvGrpSpPr>
        <p:grpSpPr bwMode="auto">
          <a:xfrm>
            <a:off x="5397500" y="2159000"/>
            <a:ext cx="1220788" cy="2428875"/>
            <a:chOff x="1010" y="1542"/>
            <a:chExt cx="962" cy="1914"/>
          </a:xfrm>
        </p:grpSpPr>
        <p:sp>
          <p:nvSpPr>
            <p:cNvPr id="10251" name="Freeform 153"/>
            <p:cNvSpPr>
              <a:spLocks/>
            </p:cNvSpPr>
            <p:nvPr/>
          </p:nvSpPr>
          <p:spPr bwMode="auto">
            <a:xfrm>
              <a:off x="1316" y="1649"/>
              <a:ext cx="377" cy="418"/>
            </a:xfrm>
            <a:custGeom>
              <a:avLst/>
              <a:gdLst>
                <a:gd name="T0" fmla="*/ 393 w 754"/>
                <a:gd name="T1" fmla="*/ 193 h 836"/>
                <a:gd name="T2" fmla="*/ 327 w 754"/>
                <a:gd name="T3" fmla="*/ 107 h 836"/>
                <a:gd name="T4" fmla="*/ 234 w 754"/>
                <a:gd name="T5" fmla="*/ 43 h 836"/>
                <a:gd name="T6" fmla="*/ 152 w 754"/>
                <a:gd name="T7" fmla="*/ 0 h 836"/>
                <a:gd name="T8" fmla="*/ 86 w 754"/>
                <a:gd name="T9" fmla="*/ 11 h 836"/>
                <a:gd name="T10" fmla="*/ 38 w 754"/>
                <a:gd name="T11" fmla="*/ 59 h 836"/>
                <a:gd name="T12" fmla="*/ 0 w 754"/>
                <a:gd name="T13" fmla="*/ 204 h 836"/>
                <a:gd name="T14" fmla="*/ 15 w 754"/>
                <a:gd name="T15" fmla="*/ 371 h 836"/>
                <a:gd name="T16" fmla="*/ 54 w 754"/>
                <a:gd name="T17" fmla="*/ 531 h 836"/>
                <a:gd name="T18" fmla="*/ 97 w 754"/>
                <a:gd name="T19" fmla="*/ 654 h 836"/>
                <a:gd name="T20" fmla="*/ 180 w 754"/>
                <a:gd name="T21" fmla="*/ 783 h 836"/>
                <a:gd name="T22" fmla="*/ 251 w 754"/>
                <a:gd name="T23" fmla="*/ 836 h 836"/>
                <a:gd name="T24" fmla="*/ 348 w 754"/>
                <a:gd name="T25" fmla="*/ 836 h 836"/>
                <a:gd name="T26" fmla="*/ 447 w 754"/>
                <a:gd name="T27" fmla="*/ 800 h 836"/>
                <a:gd name="T28" fmla="*/ 496 w 754"/>
                <a:gd name="T29" fmla="*/ 707 h 836"/>
                <a:gd name="T30" fmla="*/ 523 w 754"/>
                <a:gd name="T31" fmla="*/ 590 h 836"/>
                <a:gd name="T32" fmla="*/ 513 w 754"/>
                <a:gd name="T33" fmla="*/ 445 h 836"/>
                <a:gd name="T34" fmla="*/ 742 w 754"/>
                <a:gd name="T35" fmla="*/ 462 h 836"/>
                <a:gd name="T36" fmla="*/ 754 w 754"/>
                <a:gd name="T37" fmla="*/ 397 h 836"/>
                <a:gd name="T38" fmla="*/ 492 w 754"/>
                <a:gd name="T39" fmla="*/ 371 h 836"/>
                <a:gd name="T40" fmla="*/ 426 w 754"/>
                <a:gd name="T41" fmla="*/ 221 h 836"/>
                <a:gd name="T42" fmla="*/ 393 w 754"/>
                <a:gd name="T43" fmla="*/ 193 h 8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54"/>
                <a:gd name="T67" fmla="*/ 0 h 836"/>
                <a:gd name="T68" fmla="*/ 754 w 754"/>
                <a:gd name="T69" fmla="*/ 836 h 8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54" h="836">
                  <a:moveTo>
                    <a:pt x="393" y="193"/>
                  </a:moveTo>
                  <a:lnTo>
                    <a:pt x="327" y="107"/>
                  </a:lnTo>
                  <a:lnTo>
                    <a:pt x="234" y="43"/>
                  </a:lnTo>
                  <a:lnTo>
                    <a:pt x="152" y="0"/>
                  </a:lnTo>
                  <a:lnTo>
                    <a:pt x="86" y="11"/>
                  </a:lnTo>
                  <a:lnTo>
                    <a:pt x="38" y="59"/>
                  </a:lnTo>
                  <a:lnTo>
                    <a:pt x="0" y="204"/>
                  </a:lnTo>
                  <a:lnTo>
                    <a:pt x="15" y="371"/>
                  </a:lnTo>
                  <a:lnTo>
                    <a:pt x="54" y="531"/>
                  </a:lnTo>
                  <a:lnTo>
                    <a:pt x="97" y="654"/>
                  </a:lnTo>
                  <a:lnTo>
                    <a:pt x="180" y="783"/>
                  </a:lnTo>
                  <a:lnTo>
                    <a:pt x="251" y="836"/>
                  </a:lnTo>
                  <a:lnTo>
                    <a:pt x="348" y="836"/>
                  </a:lnTo>
                  <a:lnTo>
                    <a:pt x="447" y="800"/>
                  </a:lnTo>
                  <a:lnTo>
                    <a:pt x="496" y="707"/>
                  </a:lnTo>
                  <a:lnTo>
                    <a:pt x="523" y="590"/>
                  </a:lnTo>
                  <a:lnTo>
                    <a:pt x="513" y="445"/>
                  </a:lnTo>
                  <a:lnTo>
                    <a:pt x="742" y="462"/>
                  </a:lnTo>
                  <a:lnTo>
                    <a:pt x="754" y="397"/>
                  </a:lnTo>
                  <a:lnTo>
                    <a:pt x="492" y="371"/>
                  </a:lnTo>
                  <a:lnTo>
                    <a:pt x="426" y="221"/>
                  </a:lnTo>
                  <a:lnTo>
                    <a:pt x="393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2" name="Freeform 154"/>
            <p:cNvSpPr>
              <a:spLocks/>
            </p:cNvSpPr>
            <p:nvPr/>
          </p:nvSpPr>
          <p:spPr bwMode="auto">
            <a:xfrm>
              <a:off x="1010" y="1542"/>
              <a:ext cx="433" cy="670"/>
            </a:xfrm>
            <a:custGeom>
              <a:avLst/>
              <a:gdLst>
                <a:gd name="T0" fmla="*/ 507 w 868"/>
                <a:gd name="T1" fmla="*/ 31 h 1340"/>
                <a:gd name="T2" fmla="*/ 616 w 868"/>
                <a:gd name="T3" fmla="*/ 0 h 1340"/>
                <a:gd name="T4" fmla="*/ 703 w 868"/>
                <a:gd name="T5" fmla="*/ 4 h 1340"/>
                <a:gd name="T6" fmla="*/ 769 w 868"/>
                <a:gd name="T7" fmla="*/ 52 h 1340"/>
                <a:gd name="T8" fmla="*/ 814 w 868"/>
                <a:gd name="T9" fmla="*/ 128 h 1340"/>
                <a:gd name="T10" fmla="*/ 797 w 868"/>
                <a:gd name="T11" fmla="*/ 207 h 1340"/>
                <a:gd name="T12" fmla="*/ 736 w 868"/>
                <a:gd name="T13" fmla="*/ 207 h 1340"/>
                <a:gd name="T14" fmla="*/ 753 w 868"/>
                <a:gd name="T15" fmla="*/ 143 h 1340"/>
                <a:gd name="T16" fmla="*/ 703 w 868"/>
                <a:gd name="T17" fmla="*/ 85 h 1340"/>
                <a:gd name="T18" fmla="*/ 655 w 868"/>
                <a:gd name="T19" fmla="*/ 64 h 1340"/>
                <a:gd name="T20" fmla="*/ 573 w 868"/>
                <a:gd name="T21" fmla="*/ 85 h 1340"/>
                <a:gd name="T22" fmla="*/ 606 w 868"/>
                <a:gd name="T23" fmla="*/ 150 h 1340"/>
                <a:gd name="T24" fmla="*/ 616 w 868"/>
                <a:gd name="T25" fmla="*/ 207 h 1340"/>
                <a:gd name="T26" fmla="*/ 606 w 868"/>
                <a:gd name="T27" fmla="*/ 257 h 1340"/>
                <a:gd name="T28" fmla="*/ 523 w 868"/>
                <a:gd name="T29" fmla="*/ 278 h 1340"/>
                <a:gd name="T30" fmla="*/ 436 w 868"/>
                <a:gd name="T31" fmla="*/ 262 h 1340"/>
                <a:gd name="T32" fmla="*/ 419 w 868"/>
                <a:gd name="T33" fmla="*/ 224 h 1340"/>
                <a:gd name="T34" fmla="*/ 327 w 868"/>
                <a:gd name="T35" fmla="*/ 326 h 1340"/>
                <a:gd name="T36" fmla="*/ 272 w 868"/>
                <a:gd name="T37" fmla="*/ 438 h 1340"/>
                <a:gd name="T38" fmla="*/ 197 w 868"/>
                <a:gd name="T39" fmla="*/ 583 h 1340"/>
                <a:gd name="T40" fmla="*/ 147 w 868"/>
                <a:gd name="T41" fmla="*/ 712 h 1340"/>
                <a:gd name="T42" fmla="*/ 126 w 868"/>
                <a:gd name="T43" fmla="*/ 835 h 1340"/>
                <a:gd name="T44" fmla="*/ 142 w 868"/>
                <a:gd name="T45" fmla="*/ 900 h 1340"/>
                <a:gd name="T46" fmla="*/ 230 w 868"/>
                <a:gd name="T47" fmla="*/ 981 h 1340"/>
                <a:gd name="T48" fmla="*/ 409 w 868"/>
                <a:gd name="T49" fmla="*/ 1050 h 1340"/>
                <a:gd name="T50" fmla="*/ 507 w 868"/>
                <a:gd name="T51" fmla="*/ 1081 h 1340"/>
                <a:gd name="T52" fmla="*/ 606 w 868"/>
                <a:gd name="T53" fmla="*/ 1098 h 1340"/>
                <a:gd name="T54" fmla="*/ 753 w 868"/>
                <a:gd name="T55" fmla="*/ 1157 h 1340"/>
                <a:gd name="T56" fmla="*/ 861 w 868"/>
                <a:gd name="T57" fmla="*/ 1195 h 1340"/>
                <a:gd name="T58" fmla="*/ 868 w 868"/>
                <a:gd name="T59" fmla="*/ 1269 h 1340"/>
                <a:gd name="T60" fmla="*/ 814 w 868"/>
                <a:gd name="T61" fmla="*/ 1323 h 1340"/>
                <a:gd name="T62" fmla="*/ 748 w 868"/>
                <a:gd name="T63" fmla="*/ 1340 h 1340"/>
                <a:gd name="T64" fmla="*/ 649 w 868"/>
                <a:gd name="T65" fmla="*/ 1291 h 1340"/>
                <a:gd name="T66" fmla="*/ 419 w 868"/>
                <a:gd name="T67" fmla="*/ 1173 h 1340"/>
                <a:gd name="T68" fmla="*/ 230 w 868"/>
                <a:gd name="T69" fmla="*/ 1093 h 1340"/>
                <a:gd name="T70" fmla="*/ 98 w 868"/>
                <a:gd name="T71" fmla="*/ 1002 h 1340"/>
                <a:gd name="T72" fmla="*/ 10 w 868"/>
                <a:gd name="T73" fmla="*/ 921 h 1340"/>
                <a:gd name="T74" fmla="*/ 0 w 868"/>
                <a:gd name="T75" fmla="*/ 824 h 1340"/>
                <a:gd name="T76" fmla="*/ 48 w 868"/>
                <a:gd name="T77" fmla="*/ 695 h 1340"/>
                <a:gd name="T78" fmla="*/ 147 w 868"/>
                <a:gd name="T79" fmla="*/ 502 h 1340"/>
                <a:gd name="T80" fmla="*/ 239 w 868"/>
                <a:gd name="T81" fmla="*/ 342 h 1340"/>
                <a:gd name="T82" fmla="*/ 355 w 868"/>
                <a:gd name="T83" fmla="*/ 176 h 1340"/>
                <a:gd name="T84" fmla="*/ 442 w 868"/>
                <a:gd name="T85" fmla="*/ 79 h 1340"/>
                <a:gd name="T86" fmla="*/ 551 w 868"/>
                <a:gd name="T87" fmla="*/ 31 h 1340"/>
                <a:gd name="T88" fmla="*/ 507 w 868"/>
                <a:gd name="T89" fmla="*/ 31 h 13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8"/>
                <a:gd name="T136" fmla="*/ 0 h 1340"/>
                <a:gd name="T137" fmla="*/ 868 w 868"/>
                <a:gd name="T138" fmla="*/ 1340 h 13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8" h="1340">
                  <a:moveTo>
                    <a:pt x="507" y="31"/>
                  </a:moveTo>
                  <a:lnTo>
                    <a:pt x="616" y="0"/>
                  </a:lnTo>
                  <a:lnTo>
                    <a:pt x="703" y="4"/>
                  </a:lnTo>
                  <a:lnTo>
                    <a:pt x="769" y="52"/>
                  </a:lnTo>
                  <a:lnTo>
                    <a:pt x="814" y="128"/>
                  </a:lnTo>
                  <a:lnTo>
                    <a:pt x="797" y="207"/>
                  </a:lnTo>
                  <a:lnTo>
                    <a:pt x="736" y="207"/>
                  </a:lnTo>
                  <a:lnTo>
                    <a:pt x="753" y="143"/>
                  </a:lnTo>
                  <a:lnTo>
                    <a:pt x="703" y="85"/>
                  </a:lnTo>
                  <a:lnTo>
                    <a:pt x="655" y="64"/>
                  </a:lnTo>
                  <a:lnTo>
                    <a:pt x="573" y="85"/>
                  </a:lnTo>
                  <a:lnTo>
                    <a:pt x="606" y="150"/>
                  </a:lnTo>
                  <a:lnTo>
                    <a:pt x="616" y="207"/>
                  </a:lnTo>
                  <a:lnTo>
                    <a:pt x="606" y="257"/>
                  </a:lnTo>
                  <a:lnTo>
                    <a:pt x="523" y="278"/>
                  </a:lnTo>
                  <a:lnTo>
                    <a:pt x="436" y="262"/>
                  </a:lnTo>
                  <a:lnTo>
                    <a:pt x="419" y="224"/>
                  </a:lnTo>
                  <a:lnTo>
                    <a:pt x="327" y="326"/>
                  </a:lnTo>
                  <a:lnTo>
                    <a:pt x="272" y="438"/>
                  </a:lnTo>
                  <a:lnTo>
                    <a:pt x="197" y="583"/>
                  </a:lnTo>
                  <a:lnTo>
                    <a:pt x="147" y="712"/>
                  </a:lnTo>
                  <a:lnTo>
                    <a:pt x="126" y="835"/>
                  </a:lnTo>
                  <a:lnTo>
                    <a:pt x="142" y="900"/>
                  </a:lnTo>
                  <a:lnTo>
                    <a:pt x="230" y="981"/>
                  </a:lnTo>
                  <a:lnTo>
                    <a:pt x="409" y="1050"/>
                  </a:lnTo>
                  <a:lnTo>
                    <a:pt x="507" y="1081"/>
                  </a:lnTo>
                  <a:lnTo>
                    <a:pt x="606" y="1098"/>
                  </a:lnTo>
                  <a:lnTo>
                    <a:pt x="753" y="1157"/>
                  </a:lnTo>
                  <a:lnTo>
                    <a:pt x="861" y="1195"/>
                  </a:lnTo>
                  <a:lnTo>
                    <a:pt x="868" y="1269"/>
                  </a:lnTo>
                  <a:lnTo>
                    <a:pt x="814" y="1323"/>
                  </a:lnTo>
                  <a:lnTo>
                    <a:pt x="748" y="1340"/>
                  </a:lnTo>
                  <a:lnTo>
                    <a:pt x="649" y="1291"/>
                  </a:lnTo>
                  <a:lnTo>
                    <a:pt x="419" y="1173"/>
                  </a:lnTo>
                  <a:lnTo>
                    <a:pt x="230" y="1093"/>
                  </a:lnTo>
                  <a:lnTo>
                    <a:pt x="98" y="1002"/>
                  </a:lnTo>
                  <a:lnTo>
                    <a:pt x="10" y="921"/>
                  </a:lnTo>
                  <a:lnTo>
                    <a:pt x="0" y="824"/>
                  </a:lnTo>
                  <a:lnTo>
                    <a:pt x="48" y="695"/>
                  </a:lnTo>
                  <a:lnTo>
                    <a:pt x="147" y="502"/>
                  </a:lnTo>
                  <a:lnTo>
                    <a:pt x="239" y="342"/>
                  </a:lnTo>
                  <a:lnTo>
                    <a:pt x="355" y="176"/>
                  </a:lnTo>
                  <a:lnTo>
                    <a:pt x="442" y="79"/>
                  </a:lnTo>
                  <a:lnTo>
                    <a:pt x="551" y="31"/>
                  </a:lnTo>
                  <a:lnTo>
                    <a:pt x="507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3" name="Freeform 155"/>
            <p:cNvSpPr>
              <a:spLocks/>
            </p:cNvSpPr>
            <p:nvPr/>
          </p:nvSpPr>
          <p:spPr bwMode="auto">
            <a:xfrm>
              <a:off x="1419" y="2097"/>
              <a:ext cx="227" cy="629"/>
            </a:xfrm>
            <a:custGeom>
              <a:avLst/>
              <a:gdLst>
                <a:gd name="T0" fmla="*/ 29 w 454"/>
                <a:gd name="T1" fmla="*/ 97 h 1258"/>
                <a:gd name="T2" fmla="*/ 45 w 454"/>
                <a:gd name="T3" fmla="*/ 33 h 1258"/>
                <a:gd name="T4" fmla="*/ 116 w 454"/>
                <a:gd name="T5" fmla="*/ 0 h 1258"/>
                <a:gd name="T6" fmla="*/ 180 w 454"/>
                <a:gd name="T7" fmla="*/ 0 h 1258"/>
                <a:gd name="T8" fmla="*/ 263 w 454"/>
                <a:gd name="T9" fmla="*/ 48 h 1258"/>
                <a:gd name="T10" fmla="*/ 340 w 454"/>
                <a:gd name="T11" fmla="*/ 161 h 1258"/>
                <a:gd name="T12" fmla="*/ 395 w 454"/>
                <a:gd name="T13" fmla="*/ 278 h 1258"/>
                <a:gd name="T14" fmla="*/ 421 w 454"/>
                <a:gd name="T15" fmla="*/ 438 h 1258"/>
                <a:gd name="T16" fmla="*/ 444 w 454"/>
                <a:gd name="T17" fmla="*/ 626 h 1258"/>
                <a:gd name="T18" fmla="*/ 454 w 454"/>
                <a:gd name="T19" fmla="*/ 808 h 1258"/>
                <a:gd name="T20" fmla="*/ 454 w 454"/>
                <a:gd name="T21" fmla="*/ 1043 h 1258"/>
                <a:gd name="T22" fmla="*/ 421 w 454"/>
                <a:gd name="T23" fmla="*/ 1189 h 1258"/>
                <a:gd name="T24" fmla="*/ 362 w 454"/>
                <a:gd name="T25" fmla="*/ 1241 h 1258"/>
                <a:gd name="T26" fmla="*/ 258 w 454"/>
                <a:gd name="T27" fmla="*/ 1258 h 1258"/>
                <a:gd name="T28" fmla="*/ 149 w 454"/>
                <a:gd name="T29" fmla="*/ 1253 h 1258"/>
                <a:gd name="T30" fmla="*/ 93 w 454"/>
                <a:gd name="T31" fmla="*/ 1189 h 1258"/>
                <a:gd name="T32" fmla="*/ 62 w 454"/>
                <a:gd name="T33" fmla="*/ 1076 h 1258"/>
                <a:gd name="T34" fmla="*/ 33 w 454"/>
                <a:gd name="T35" fmla="*/ 964 h 1258"/>
                <a:gd name="T36" fmla="*/ 12 w 454"/>
                <a:gd name="T37" fmla="*/ 760 h 1258"/>
                <a:gd name="T38" fmla="*/ 0 w 454"/>
                <a:gd name="T39" fmla="*/ 531 h 1258"/>
                <a:gd name="T40" fmla="*/ 0 w 454"/>
                <a:gd name="T41" fmla="*/ 262 h 1258"/>
                <a:gd name="T42" fmla="*/ 29 w 454"/>
                <a:gd name="T43" fmla="*/ 145 h 1258"/>
                <a:gd name="T44" fmla="*/ 29 w 454"/>
                <a:gd name="T45" fmla="*/ 97 h 12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4"/>
                <a:gd name="T70" fmla="*/ 0 h 1258"/>
                <a:gd name="T71" fmla="*/ 454 w 454"/>
                <a:gd name="T72" fmla="*/ 1258 h 12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4" h="1258">
                  <a:moveTo>
                    <a:pt x="29" y="97"/>
                  </a:moveTo>
                  <a:lnTo>
                    <a:pt x="45" y="33"/>
                  </a:lnTo>
                  <a:lnTo>
                    <a:pt x="116" y="0"/>
                  </a:lnTo>
                  <a:lnTo>
                    <a:pt x="180" y="0"/>
                  </a:lnTo>
                  <a:lnTo>
                    <a:pt x="263" y="48"/>
                  </a:lnTo>
                  <a:lnTo>
                    <a:pt x="340" y="161"/>
                  </a:lnTo>
                  <a:lnTo>
                    <a:pt x="395" y="278"/>
                  </a:lnTo>
                  <a:lnTo>
                    <a:pt x="421" y="438"/>
                  </a:lnTo>
                  <a:lnTo>
                    <a:pt x="444" y="626"/>
                  </a:lnTo>
                  <a:lnTo>
                    <a:pt x="454" y="808"/>
                  </a:lnTo>
                  <a:lnTo>
                    <a:pt x="454" y="1043"/>
                  </a:lnTo>
                  <a:lnTo>
                    <a:pt x="421" y="1189"/>
                  </a:lnTo>
                  <a:lnTo>
                    <a:pt x="362" y="1241"/>
                  </a:lnTo>
                  <a:lnTo>
                    <a:pt x="258" y="1258"/>
                  </a:lnTo>
                  <a:lnTo>
                    <a:pt x="149" y="1253"/>
                  </a:lnTo>
                  <a:lnTo>
                    <a:pt x="93" y="1189"/>
                  </a:lnTo>
                  <a:lnTo>
                    <a:pt x="62" y="1076"/>
                  </a:lnTo>
                  <a:lnTo>
                    <a:pt x="33" y="964"/>
                  </a:lnTo>
                  <a:lnTo>
                    <a:pt x="12" y="760"/>
                  </a:lnTo>
                  <a:lnTo>
                    <a:pt x="0" y="531"/>
                  </a:lnTo>
                  <a:lnTo>
                    <a:pt x="0" y="262"/>
                  </a:lnTo>
                  <a:lnTo>
                    <a:pt x="29" y="145"/>
                  </a:lnTo>
                  <a:lnTo>
                    <a:pt x="29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4" name="Freeform 156"/>
            <p:cNvSpPr>
              <a:spLocks/>
            </p:cNvSpPr>
            <p:nvPr/>
          </p:nvSpPr>
          <p:spPr bwMode="auto">
            <a:xfrm>
              <a:off x="1523" y="2115"/>
              <a:ext cx="347" cy="483"/>
            </a:xfrm>
            <a:custGeom>
              <a:avLst/>
              <a:gdLst>
                <a:gd name="T0" fmla="*/ 38 w 693"/>
                <a:gd name="T1" fmla="*/ 0 h 967"/>
                <a:gd name="T2" fmla="*/ 180 w 693"/>
                <a:gd name="T3" fmla="*/ 17 h 967"/>
                <a:gd name="T4" fmla="*/ 327 w 693"/>
                <a:gd name="T5" fmla="*/ 43 h 967"/>
                <a:gd name="T6" fmla="*/ 480 w 693"/>
                <a:gd name="T7" fmla="*/ 129 h 967"/>
                <a:gd name="T8" fmla="*/ 589 w 693"/>
                <a:gd name="T9" fmla="*/ 193 h 967"/>
                <a:gd name="T10" fmla="*/ 660 w 693"/>
                <a:gd name="T11" fmla="*/ 286 h 967"/>
                <a:gd name="T12" fmla="*/ 693 w 693"/>
                <a:gd name="T13" fmla="*/ 338 h 967"/>
                <a:gd name="T14" fmla="*/ 627 w 693"/>
                <a:gd name="T15" fmla="*/ 495 h 967"/>
                <a:gd name="T16" fmla="*/ 523 w 693"/>
                <a:gd name="T17" fmla="*/ 591 h 967"/>
                <a:gd name="T18" fmla="*/ 398 w 693"/>
                <a:gd name="T19" fmla="*/ 660 h 967"/>
                <a:gd name="T20" fmla="*/ 332 w 693"/>
                <a:gd name="T21" fmla="*/ 703 h 967"/>
                <a:gd name="T22" fmla="*/ 218 w 693"/>
                <a:gd name="T23" fmla="*/ 724 h 967"/>
                <a:gd name="T24" fmla="*/ 213 w 693"/>
                <a:gd name="T25" fmla="*/ 767 h 967"/>
                <a:gd name="T26" fmla="*/ 300 w 693"/>
                <a:gd name="T27" fmla="*/ 805 h 967"/>
                <a:gd name="T28" fmla="*/ 426 w 693"/>
                <a:gd name="T29" fmla="*/ 838 h 967"/>
                <a:gd name="T30" fmla="*/ 544 w 693"/>
                <a:gd name="T31" fmla="*/ 902 h 967"/>
                <a:gd name="T32" fmla="*/ 497 w 693"/>
                <a:gd name="T33" fmla="*/ 950 h 967"/>
                <a:gd name="T34" fmla="*/ 447 w 693"/>
                <a:gd name="T35" fmla="*/ 967 h 967"/>
                <a:gd name="T36" fmla="*/ 376 w 693"/>
                <a:gd name="T37" fmla="*/ 896 h 967"/>
                <a:gd name="T38" fmla="*/ 267 w 693"/>
                <a:gd name="T39" fmla="*/ 853 h 967"/>
                <a:gd name="T40" fmla="*/ 180 w 693"/>
                <a:gd name="T41" fmla="*/ 822 h 967"/>
                <a:gd name="T42" fmla="*/ 180 w 693"/>
                <a:gd name="T43" fmla="*/ 757 h 967"/>
                <a:gd name="T44" fmla="*/ 196 w 693"/>
                <a:gd name="T45" fmla="*/ 688 h 967"/>
                <a:gd name="T46" fmla="*/ 251 w 693"/>
                <a:gd name="T47" fmla="*/ 660 h 967"/>
                <a:gd name="T48" fmla="*/ 426 w 693"/>
                <a:gd name="T49" fmla="*/ 591 h 967"/>
                <a:gd name="T50" fmla="*/ 523 w 693"/>
                <a:gd name="T51" fmla="*/ 484 h 967"/>
                <a:gd name="T52" fmla="*/ 594 w 693"/>
                <a:gd name="T53" fmla="*/ 371 h 967"/>
                <a:gd name="T54" fmla="*/ 577 w 693"/>
                <a:gd name="T55" fmla="*/ 317 h 967"/>
                <a:gd name="T56" fmla="*/ 523 w 693"/>
                <a:gd name="T57" fmla="*/ 253 h 967"/>
                <a:gd name="T58" fmla="*/ 393 w 693"/>
                <a:gd name="T59" fmla="*/ 162 h 967"/>
                <a:gd name="T60" fmla="*/ 234 w 693"/>
                <a:gd name="T61" fmla="*/ 129 h 967"/>
                <a:gd name="T62" fmla="*/ 130 w 693"/>
                <a:gd name="T63" fmla="*/ 124 h 967"/>
                <a:gd name="T64" fmla="*/ 38 w 693"/>
                <a:gd name="T65" fmla="*/ 124 h 967"/>
                <a:gd name="T66" fmla="*/ 0 w 693"/>
                <a:gd name="T67" fmla="*/ 65 h 967"/>
                <a:gd name="T68" fmla="*/ 38 w 693"/>
                <a:gd name="T69" fmla="*/ 0 h 9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3"/>
                <a:gd name="T106" fmla="*/ 0 h 967"/>
                <a:gd name="T107" fmla="*/ 693 w 693"/>
                <a:gd name="T108" fmla="*/ 967 h 9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3" h="967">
                  <a:moveTo>
                    <a:pt x="38" y="0"/>
                  </a:moveTo>
                  <a:lnTo>
                    <a:pt x="180" y="17"/>
                  </a:lnTo>
                  <a:lnTo>
                    <a:pt x="327" y="43"/>
                  </a:lnTo>
                  <a:lnTo>
                    <a:pt x="480" y="129"/>
                  </a:lnTo>
                  <a:lnTo>
                    <a:pt x="589" y="193"/>
                  </a:lnTo>
                  <a:lnTo>
                    <a:pt x="660" y="286"/>
                  </a:lnTo>
                  <a:lnTo>
                    <a:pt x="693" y="338"/>
                  </a:lnTo>
                  <a:lnTo>
                    <a:pt x="627" y="495"/>
                  </a:lnTo>
                  <a:lnTo>
                    <a:pt x="523" y="591"/>
                  </a:lnTo>
                  <a:lnTo>
                    <a:pt x="398" y="660"/>
                  </a:lnTo>
                  <a:lnTo>
                    <a:pt x="332" y="703"/>
                  </a:lnTo>
                  <a:lnTo>
                    <a:pt x="218" y="724"/>
                  </a:lnTo>
                  <a:lnTo>
                    <a:pt x="213" y="767"/>
                  </a:lnTo>
                  <a:lnTo>
                    <a:pt x="300" y="805"/>
                  </a:lnTo>
                  <a:lnTo>
                    <a:pt x="426" y="838"/>
                  </a:lnTo>
                  <a:lnTo>
                    <a:pt x="544" y="902"/>
                  </a:lnTo>
                  <a:lnTo>
                    <a:pt x="497" y="950"/>
                  </a:lnTo>
                  <a:lnTo>
                    <a:pt x="447" y="967"/>
                  </a:lnTo>
                  <a:lnTo>
                    <a:pt x="376" y="896"/>
                  </a:lnTo>
                  <a:lnTo>
                    <a:pt x="267" y="853"/>
                  </a:lnTo>
                  <a:lnTo>
                    <a:pt x="180" y="822"/>
                  </a:lnTo>
                  <a:lnTo>
                    <a:pt x="180" y="757"/>
                  </a:lnTo>
                  <a:lnTo>
                    <a:pt x="196" y="688"/>
                  </a:lnTo>
                  <a:lnTo>
                    <a:pt x="251" y="660"/>
                  </a:lnTo>
                  <a:lnTo>
                    <a:pt x="426" y="591"/>
                  </a:lnTo>
                  <a:lnTo>
                    <a:pt x="523" y="484"/>
                  </a:lnTo>
                  <a:lnTo>
                    <a:pt x="594" y="371"/>
                  </a:lnTo>
                  <a:lnTo>
                    <a:pt x="577" y="317"/>
                  </a:lnTo>
                  <a:lnTo>
                    <a:pt x="523" y="253"/>
                  </a:lnTo>
                  <a:lnTo>
                    <a:pt x="393" y="162"/>
                  </a:lnTo>
                  <a:lnTo>
                    <a:pt x="234" y="129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0" y="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5" name="Freeform 157"/>
            <p:cNvSpPr>
              <a:spLocks/>
            </p:cNvSpPr>
            <p:nvPr/>
          </p:nvSpPr>
          <p:spPr bwMode="auto">
            <a:xfrm>
              <a:off x="1551" y="2662"/>
              <a:ext cx="421" cy="781"/>
            </a:xfrm>
            <a:custGeom>
              <a:avLst/>
              <a:gdLst>
                <a:gd name="T0" fmla="*/ 98 w 843"/>
                <a:gd name="T1" fmla="*/ 0 h 1562"/>
                <a:gd name="T2" fmla="*/ 22 w 843"/>
                <a:gd name="T3" fmla="*/ 0 h 1562"/>
                <a:gd name="T4" fmla="*/ 0 w 843"/>
                <a:gd name="T5" fmla="*/ 112 h 1562"/>
                <a:gd name="T6" fmla="*/ 55 w 843"/>
                <a:gd name="T7" fmla="*/ 178 h 1562"/>
                <a:gd name="T8" fmla="*/ 230 w 843"/>
                <a:gd name="T9" fmla="*/ 333 h 1562"/>
                <a:gd name="T10" fmla="*/ 383 w 843"/>
                <a:gd name="T11" fmla="*/ 531 h 1562"/>
                <a:gd name="T12" fmla="*/ 482 w 843"/>
                <a:gd name="T13" fmla="*/ 736 h 1562"/>
                <a:gd name="T14" fmla="*/ 497 w 843"/>
                <a:gd name="T15" fmla="*/ 869 h 1562"/>
                <a:gd name="T16" fmla="*/ 492 w 843"/>
                <a:gd name="T17" fmla="*/ 966 h 1562"/>
                <a:gd name="T18" fmla="*/ 449 w 843"/>
                <a:gd name="T19" fmla="*/ 1186 h 1562"/>
                <a:gd name="T20" fmla="*/ 393 w 843"/>
                <a:gd name="T21" fmla="*/ 1364 h 1562"/>
                <a:gd name="T22" fmla="*/ 345 w 843"/>
                <a:gd name="T23" fmla="*/ 1466 h 1562"/>
                <a:gd name="T24" fmla="*/ 334 w 843"/>
                <a:gd name="T25" fmla="*/ 1530 h 1562"/>
                <a:gd name="T26" fmla="*/ 383 w 843"/>
                <a:gd name="T27" fmla="*/ 1530 h 1562"/>
                <a:gd name="T28" fmla="*/ 459 w 843"/>
                <a:gd name="T29" fmla="*/ 1509 h 1562"/>
                <a:gd name="T30" fmla="*/ 482 w 843"/>
                <a:gd name="T31" fmla="*/ 1514 h 1562"/>
                <a:gd name="T32" fmla="*/ 640 w 843"/>
                <a:gd name="T33" fmla="*/ 1524 h 1562"/>
                <a:gd name="T34" fmla="*/ 761 w 843"/>
                <a:gd name="T35" fmla="*/ 1562 h 1562"/>
                <a:gd name="T36" fmla="*/ 804 w 843"/>
                <a:gd name="T37" fmla="*/ 1540 h 1562"/>
                <a:gd name="T38" fmla="*/ 843 w 843"/>
                <a:gd name="T39" fmla="*/ 1459 h 1562"/>
                <a:gd name="T40" fmla="*/ 804 w 843"/>
                <a:gd name="T41" fmla="*/ 1417 h 1562"/>
                <a:gd name="T42" fmla="*/ 624 w 843"/>
                <a:gd name="T43" fmla="*/ 1412 h 1562"/>
                <a:gd name="T44" fmla="*/ 497 w 843"/>
                <a:gd name="T45" fmla="*/ 1428 h 1562"/>
                <a:gd name="T46" fmla="*/ 433 w 843"/>
                <a:gd name="T47" fmla="*/ 1459 h 1562"/>
                <a:gd name="T48" fmla="*/ 443 w 843"/>
                <a:gd name="T49" fmla="*/ 1385 h 1562"/>
                <a:gd name="T50" fmla="*/ 508 w 843"/>
                <a:gd name="T51" fmla="*/ 1271 h 1562"/>
                <a:gd name="T52" fmla="*/ 563 w 843"/>
                <a:gd name="T53" fmla="*/ 1095 h 1562"/>
                <a:gd name="T54" fmla="*/ 607 w 843"/>
                <a:gd name="T55" fmla="*/ 945 h 1562"/>
                <a:gd name="T56" fmla="*/ 574 w 843"/>
                <a:gd name="T57" fmla="*/ 773 h 1562"/>
                <a:gd name="T58" fmla="*/ 525 w 843"/>
                <a:gd name="T59" fmla="*/ 590 h 1562"/>
                <a:gd name="T60" fmla="*/ 426 w 843"/>
                <a:gd name="T61" fmla="*/ 381 h 1562"/>
                <a:gd name="T62" fmla="*/ 284 w 843"/>
                <a:gd name="T63" fmla="*/ 188 h 1562"/>
                <a:gd name="T64" fmla="*/ 164 w 843"/>
                <a:gd name="T65" fmla="*/ 48 h 1562"/>
                <a:gd name="T66" fmla="*/ 98 w 843"/>
                <a:gd name="T67" fmla="*/ 0 h 15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3"/>
                <a:gd name="T103" fmla="*/ 0 h 1562"/>
                <a:gd name="T104" fmla="*/ 843 w 843"/>
                <a:gd name="T105" fmla="*/ 1562 h 15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3" h="1562">
                  <a:moveTo>
                    <a:pt x="98" y="0"/>
                  </a:moveTo>
                  <a:lnTo>
                    <a:pt x="22" y="0"/>
                  </a:lnTo>
                  <a:lnTo>
                    <a:pt x="0" y="112"/>
                  </a:lnTo>
                  <a:lnTo>
                    <a:pt x="55" y="178"/>
                  </a:lnTo>
                  <a:lnTo>
                    <a:pt x="230" y="333"/>
                  </a:lnTo>
                  <a:lnTo>
                    <a:pt x="383" y="531"/>
                  </a:lnTo>
                  <a:lnTo>
                    <a:pt x="482" y="736"/>
                  </a:lnTo>
                  <a:lnTo>
                    <a:pt x="497" y="869"/>
                  </a:lnTo>
                  <a:lnTo>
                    <a:pt x="492" y="966"/>
                  </a:lnTo>
                  <a:lnTo>
                    <a:pt x="449" y="1186"/>
                  </a:lnTo>
                  <a:lnTo>
                    <a:pt x="393" y="1364"/>
                  </a:lnTo>
                  <a:lnTo>
                    <a:pt x="345" y="1466"/>
                  </a:lnTo>
                  <a:lnTo>
                    <a:pt x="334" y="1530"/>
                  </a:lnTo>
                  <a:lnTo>
                    <a:pt x="383" y="1530"/>
                  </a:lnTo>
                  <a:lnTo>
                    <a:pt x="459" y="1509"/>
                  </a:lnTo>
                  <a:lnTo>
                    <a:pt x="482" y="1514"/>
                  </a:lnTo>
                  <a:lnTo>
                    <a:pt x="640" y="1524"/>
                  </a:lnTo>
                  <a:lnTo>
                    <a:pt x="761" y="1562"/>
                  </a:lnTo>
                  <a:lnTo>
                    <a:pt x="804" y="1540"/>
                  </a:lnTo>
                  <a:lnTo>
                    <a:pt x="843" y="1459"/>
                  </a:lnTo>
                  <a:lnTo>
                    <a:pt x="804" y="1417"/>
                  </a:lnTo>
                  <a:lnTo>
                    <a:pt x="624" y="1412"/>
                  </a:lnTo>
                  <a:lnTo>
                    <a:pt x="497" y="1428"/>
                  </a:lnTo>
                  <a:lnTo>
                    <a:pt x="433" y="1459"/>
                  </a:lnTo>
                  <a:lnTo>
                    <a:pt x="443" y="1385"/>
                  </a:lnTo>
                  <a:lnTo>
                    <a:pt x="508" y="1271"/>
                  </a:lnTo>
                  <a:lnTo>
                    <a:pt x="563" y="1095"/>
                  </a:lnTo>
                  <a:lnTo>
                    <a:pt x="607" y="945"/>
                  </a:lnTo>
                  <a:lnTo>
                    <a:pt x="574" y="773"/>
                  </a:lnTo>
                  <a:lnTo>
                    <a:pt x="525" y="590"/>
                  </a:lnTo>
                  <a:lnTo>
                    <a:pt x="426" y="381"/>
                  </a:lnTo>
                  <a:lnTo>
                    <a:pt x="284" y="188"/>
                  </a:lnTo>
                  <a:lnTo>
                    <a:pt x="164" y="4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Freeform 158"/>
            <p:cNvSpPr>
              <a:spLocks/>
            </p:cNvSpPr>
            <p:nvPr/>
          </p:nvSpPr>
          <p:spPr bwMode="auto">
            <a:xfrm>
              <a:off x="1286" y="2660"/>
              <a:ext cx="284" cy="796"/>
            </a:xfrm>
            <a:custGeom>
              <a:avLst/>
              <a:gdLst>
                <a:gd name="T0" fmla="*/ 393 w 567"/>
                <a:gd name="T1" fmla="*/ 0 h 1591"/>
                <a:gd name="T2" fmla="*/ 322 w 567"/>
                <a:gd name="T3" fmla="*/ 150 h 1591"/>
                <a:gd name="T4" fmla="*/ 272 w 567"/>
                <a:gd name="T5" fmla="*/ 369 h 1591"/>
                <a:gd name="T6" fmla="*/ 213 w 567"/>
                <a:gd name="T7" fmla="*/ 612 h 1591"/>
                <a:gd name="T8" fmla="*/ 158 w 567"/>
                <a:gd name="T9" fmla="*/ 857 h 1591"/>
                <a:gd name="T10" fmla="*/ 158 w 567"/>
                <a:gd name="T11" fmla="*/ 948 h 1591"/>
                <a:gd name="T12" fmla="*/ 213 w 567"/>
                <a:gd name="T13" fmla="*/ 1110 h 1591"/>
                <a:gd name="T14" fmla="*/ 289 w 567"/>
                <a:gd name="T15" fmla="*/ 1195 h 1591"/>
                <a:gd name="T16" fmla="*/ 360 w 567"/>
                <a:gd name="T17" fmla="*/ 1302 h 1591"/>
                <a:gd name="T18" fmla="*/ 409 w 567"/>
                <a:gd name="T19" fmla="*/ 1382 h 1591"/>
                <a:gd name="T20" fmla="*/ 388 w 567"/>
                <a:gd name="T21" fmla="*/ 1420 h 1591"/>
                <a:gd name="T22" fmla="*/ 262 w 567"/>
                <a:gd name="T23" fmla="*/ 1436 h 1591"/>
                <a:gd name="T24" fmla="*/ 59 w 567"/>
                <a:gd name="T25" fmla="*/ 1467 h 1591"/>
                <a:gd name="T26" fmla="*/ 0 w 567"/>
                <a:gd name="T27" fmla="*/ 1517 h 1591"/>
                <a:gd name="T28" fmla="*/ 49 w 567"/>
                <a:gd name="T29" fmla="*/ 1560 h 1591"/>
                <a:gd name="T30" fmla="*/ 163 w 567"/>
                <a:gd name="T31" fmla="*/ 1591 h 1591"/>
                <a:gd name="T32" fmla="*/ 295 w 567"/>
                <a:gd name="T33" fmla="*/ 1527 h 1591"/>
                <a:gd name="T34" fmla="*/ 393 w 567"/>
                <a:gd name="T35" fmla="*/ 1484 h 1591"/>
                <a:gd name="T36" fmla="*/ 518 w 567"/>
                <a:gd name="T37" fmla="*/ 1467 h 1591"/>
                <a:gd name="T38" fmla="*/ 567 w 567"/>
                <a:gd name="T39" fmla="*/ 1453 h 1591"/>
                <a:gd name="T40" fmla="*/ 551 w 567"/>
                <a:gd name="T41" fmla="*/ 1398 h 1591"/>
                <a:gd name="T42" fmla="*/ 409 w 567"/>
                <a:gd name="T43" fmla="*/ 1260 h 1591"/>
                <a:gd name="T44" fmla="*/ 327 w 567"/>
                <a:gd name="T45" fmla="*/ 1115 h 1591"/>
                <a:gd name="T46" fmla="*/ 256 w 567"/>
                <a:gd name="T47" fmla="*/ 1017 h 1591"/>
                <a:gd name="T48" fmla="*/ 246 w 567"/>
                <a:gd name="T49" fmla="*/ 922 h 1591"/>
                <a:gd name="T50" fmla="*/ 279 w 567"/>
                <a:gd name="T51" fmla="*/ 762 h 1591"/>
                <a:gd name="T52" fmla="*/ 355 w 567"/>
                <a:gd name="T53" fmla="*/ 595 h 1591"/>
                <a:gd name="T54" fmla="*/ 437 w 567"/>
                <a:gd name="T55" fmla="*/ 312 h 1591"/>
                <a:gd name="T56" fmla="*/ 508 w 567"/>
                <a:gd name="T57" fmla="*/ 145 h 1591"/>
                <a:gd name="T58" fmla="*/ 501 w 567"/>
                <a:gd name="T59" fmla="*/ 48 h 1591"/>
                <a:gd name="T60" fmla="*/ 437 w 567"/>
                <a:gd name="T61" fmla="*/ 0 h 1591"/>
                <a:gd name="T62" fmla="*/ 393 w 567"/>
                <a:gd name="T63" fmla="*/ 0 h 15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7"/>
                <a:gd name="T97" fmla="*/ 0 h 1591"/>
                <a:gd name="T98" fmla="*/ 567 w 567"/>
                <a:gd name="T99" fmla="*/ 1591 h 15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7" h="1591">
                  <a:moveTo>
                    <a:pt x="393" y="0"/>
                  </a:moveTo>
                  <a:lnTo>
                    <a:pt x="322" y="150"/>
                  </a:lnTo>
                  <a:lnTo>
                    <a:pt x="272" y="369"/>
                  </a:lnTo>
                  <a:lnTo>
                    <a:pt x="213" y="612"/>
                  </a:lnTo>
                  <a:lnTo>
                    <a:pt x="158" y="857"/>
                  </a:lnTo>
                  <a:lnTo>
                    <a:pt x="158" y="948"/>
                  </a:lnTo>
                  <a:lnTo>
                    <a:pt x="213" y="1110"/>
                  </a:lnTo>
                  <a:lnTo>
                    <a:pt x="289" y="1195"/>
                  </a:lnTo>
                  <a:lnTo>
                    <a:pt x="360" y="1302"/>
                  </a:lnTo>
                  <a:lnTo>
                    <a:pt x="409" y="1382"/>
                  </a:lnTo>
                  <a:lnTo>
                    <a:pt x="388" y="1420"/>
                  </a:lnTo>
                  <a:lnTo>
                    <a:pt x="262" y="1436"/>
                  </a:lnTo>
                  <a:lnTo>
                    <a:pt x="59" y="1467"/>
                  </a:lnTo>
                  <a:lnTo>
                    <a:pt x="0" y="1517"/>
                  </a:lnTo>
                  <a:lnTo>
                    <a:pt x="49" y="1560"/>
                  </a:lnTo>
                  <a:lnTo>
                    <a:pt x="163" y="1591"/>
                  </a:lnTo>
                  <a:lnTo>
                    <a:pt x="295" y="1527"/>
                  </a:lnTo>
                  <a:lnTo>
                    <a:pt x="393" y="1484"/>
                  </a:lnTo>
                  <a:lnTo>
                    <a:pt x="518" y="1467"/>
                  </a:lnTo>
                  <a:lnTo>
                    <a:pt x="567" y="1453"/>
                  </a:lnTo>
                  <a:lnTo>
                    <a:pt x="551" y="1398"/>
                  </a:lnTo>
                  <a:lnTo>
                    <a:pt x="409" y="1260"/>
                  </a:lnTo>
                  <a:lnTo>
                    <a:pt x="327" y="1115"/>
                  </a:lnTo>
                  <a:lnTo>
                    <a:pt x="256" y="1017"/>
                  </a:lnTo>
                  <a:lnTo>
                    <a:pt x="246" y="922"/>
                  </a:lnTo>
                  <a:lnTo>
                    <a:pt x="279" y="762"/>
                  </a:lnTo>
                  <a:lnTo>
                    <a:pt x="355" y="595"/>
                  </a:lnTo>
                  <a:lnTo>
                    <a:pt x="437" y="312"/>
                  </a:lnTo>
                  <a:lnTo>
                    <a:pt x="508" y="145"/>
                  </a:lnTo>
                  <a:lnTo>
                    <a:pt x="501" y="48"/>
                  </a:lnTo>
                  <a:lnTo>
                    <a:pt x="437" y="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35748" name="Group 159"/>
          <p:cNvGrpSpPr>
            <a:grpSpLocks/>
          </p:cNvGrpSpPr>
          <p:nvPr/>
        </p:nvGrpSpPr>
        <p:grpSpPr bwMode="auto">
          <a:xfrm>
            <a:off x="5029200" y="1219200"/>
            <a:ext cx="1981200" cy="701675"/>
            <a:chOff x="2482" y="1478"/>
            <a:chExt cx="830" cy="442"/>
          </a:xfrm>
        </p:grpSpPr>
        <p:grpSp>
          <p:nvGrpSpPr>
            <p:cNvPr id="10247" name="Group 160"/>
            <p:cNvGrpSpPr>
              <a:grpSpLocks/>
            </p:cNvGrpSpPr>
            <p:nvPr/>
          </p:nvGrpSpPr>
          <p:grpSpPr bwMode="auto">
            <a:xfrm>
              <a:off x="3137" y="1541"/>
              <a:ext cx="175" cy="235"/>
              <a:chOff x="1589" y="1383"/>
              <a:chExt cx="175" cy="235"/>
            </a:xfrm>
          </p:grpSpPr>
          <p:sp>
            <p:nvSpPr>
              <p:cNvPr id="10249" name="Freeform 161"/>
              <p:cNvSpPr>
                <a:spLocks/>
              </p:cNvSpPr>
              <p:nvPr/>
            </p:nvSpPr>
            <p:spPr bwMode="auto">
              <a:xfrm>
                <a:off x="1623" y="1383"/>
                <a:ext cx="141" cy="163"/>
              </a:xfrm>
              <a:custGeom>
                <a:avLst/>
                <a:gdLst>
                  <a:gd name="T0" fmla="*/ 33 w 280"/>
                  <a:gd name="T1" fmla="*/ 15 h 327"/>
                  <a:gd name="T2" fmla="*/ 108 w 280"/>
                  <a:gd name="T3" fmla="*/ 0 h 327"/>
                  <a:gd name="T4" fmla="*/ 181 w 280"/>
                  <a:gd name="T5" fmla="*/ 5 h 327"/>
                  <a:gd name="T6" fmla="*/ 247 w 280"/>
                  <a:gd name="T7" fmla="*/ 37 h 327"/>
                  <a:gd name="T8" fmla="*/ 280 w 280"/>
                  <a:gd name="T9" fmla="*/ 96 h 327"/>
                  <a:gd name="T10" fmla="*/ 280 w 280"/>
                  <a:gd name="T11" fmla="*/ 144 h 327"/>
                  <a:gd name="T12" fmla="*/ 247 w 280"/>
                  <a:gd name="T13" fmla="*/ 208 h 327"/>
                  <a:gd name="T14" fmla="*/ 191 w 280"/>
                  <a:gd name="T15" fmla="*/ 246 h 327"/>
                  <a:gd name="T16" fmla="*/ 108 w 280"/>
                  <a:gd name="T17" fmla="*/ 246 h 327"/>
                  <a:gd name="T18" fmla="*/ 59 w 280"/>
                  <a:gd name="T19" fmla="*/ 277 h 327"/>
                  <a:gd name="T20" fmla="*/ 42 w 280"/>
                  <a:gd name="T21" fmla="*/ 327 h 327"/>
                  <a:gd name="T22" fmla="*/ 0 w 280"/>
                  <a:gd name="T23" fmla="*/ 310 h 327"/>
                  <a:gd name="T24" fmla="*/ 16 w 280"/>
                  <a:gd name="T25" fmla="*/ 246 h 327"/>
                  <a:gd name="T26" fmla="*/ 75 w 280"/>
                  <a:gd name="T27" fmla="*/ 208 h 327"/>
                  <a:gd name="T28" fmla="*/ 174 w 280"/>
                  <a:gd name="T29" fmla="*/ 198 h 327"/>
                  <a:gd name="T30" fmla="*/ 214 w 280"/>
                  <a:gd name="T31" fmla="*/ 160 h 327"/>
                  <a:gd name="T32" fmla="*/ 224 w 280"/>
                  <a:gd name="T33" fmla="*/ 101 h 327"/>
                  <a:gd name="T34" fmla="*/ 181 w 280"/>
                  <a:gd name="T35" fmla="*/ 48 h 327"/>
                  <a:gd name="T36" fmla="*/ 115 w 280"/>
                  <a:gd name="T37" fmla="*/ 48 h 327"/>
                  <a:gd name="T38" fmla="*/ 42 w 280"/>
                  <a:gd name="T39" fmla="*/ 65 h 327"/>
                  <a:gd name="T40" fmla="*/ 16 w 280"/>
                  <a:gd name="T41" fmla="*/ 48 h 327"/>
                  <a:gd name="T42" fmla="*/ 33 w 280"/>
                  <a:gd name="T43" fmla="*/ 15 h 3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0"/>
                  <a:gd name="T67" fmla="*/ 0 h 327"/>
                  <a:gd name="T68" fmla="*/ 280 w 280"/>
                  <a:gd name="T69" fmla="*/ 327 h 3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0" h="327">
                    <a:moveTo>
                      <a:pt x="33" y="15"/>
                    </a:moveTo>
                    <a:lnTo>
                      <a:pt x="108" y="0"/>
                    </a:lnTo>
                    <a:lnTo>
                      <a:pt x="181" y="5"/>
                    </a:lnTo>
                    <a:lnTo>
                      <a:pt x="247" y="37"/>
                    </a:lnTo>
                    <a:lnTo>
                      <a:pt x="280" y="96"/>
                    </a:lnTo>
                    <a:lnTo>
                      <a:pt x="280" y="144"/>
                    </a:lnTo>
                    <a:lnTo>
                      <a:pt x="247" y="208"/>
                    </a:lnTo>
                    <a:lnTo>
                      <a:pt x="191" y="246"/>
                    </a:lnTo>
                    <a:lnTo>
                      <a:pt x="108" y="246"/>
                    </a:lnTo>
                    <a:lnTo>
                      <a:pt x="59" y="277"/>
                    </a:lnTo>
                    <a:lnTo>
                      <a:pt x="42" y="327"/>
                    </a:lnTo>
                    <a:lnTo>
                      <a:pt x="0" y="310"/>
                    </a:lnTo>
                    <a:lnTo>
                      <a:pt x="16" y="246"/>
                    </a:lnTo>
                    <a:lnTo>
                      <a:pt x="75" y="208"/>
                    </a:lnTo>
                    <a:lnTo>
                      <a:pt x="174" y="198"/>
                    </a:lnTo>
                    <a:lnTo>
                      <a:pt x="214" y="160"/>
                    </a:lnTo>
                    <a:lnTo>
                      <a:pt x="224" y="101"/>
                    </a:lnTo>
                    <a:lnTo>
                      <a:pt x="181" y="48"/>
                    </a:lnTo>
                    <a:lnTo>
                      <a:pt x="115" y="48"/>
                    </a:lnTo>
                    <a:lnTo>
                      <a:pt x="42" y="65"/>
                    </a:lnTo>
                    <a:lnTo>
                      <a:pt x="16" y="48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0" name="Freeform 162"/>
              <p:cNvSpPr>
                <a:spLocks/>
              </p:cNvSpPr>
              <p:nvPr/>
            </p:nvSpPr>
            <p:spPr bwMode="auto">
              <a:xfrm>
                <a:off x="1589" y="1573"/>
                <a:ext cx="44" cy="45"/>
              </a:xfrm>
              <a:custGeom>
                <a:avLst/>
                <a:gdLst>
                  <a:gd name="T0" fmla="*/ 87 w 87"/>
                  <a:gd name="T1" fmla="*/ 5 h 89"/>
                  <a:gd name="T2" fmla="*/ 43 w 87"/>
                  <a:gd name="T3" fmla="*/ 0 h 89"/>
                  <a:gd name="T4" fmla="*/ 13 w 87"/>
                  <a:gd name="T5" fmla="*/ 33 h 89"/>
                  <a:gd name="T6" fmla="*/ 0 w 87"/>
                  <a:gd name="T7" fmla="*/ 84 h 89"/>
                  <a:gd name="T8" fmla="*/ 43 w 87"/>
                  <a:gd name="T9" fmla="*/ 89 h 89"/>
                  <a:gd name="T10" fmla="*/ 79 w 87"/>
                  <a:gd name="T11" fmla="*/ 66 h 89"/>
                  <a:gd name="T12" fmla="*/ 87 w 87"/>
                  <a:gd name="T13" fmla="*/ 5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89"/>
                  <a:gd name="T23" fmla="*/ 87 w 87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89">
                    <a:moveTo>
                      <a:pt x="87" y="5"/>
                    </a:moveTo>
                    <a:lnTo>
                      <a:pt x="43" y="0"/>
                    </a:lnTo>
                    <a:lnTo>
                      <a:pt x="13" y="33"/>
                    </a:lnTo>
                    <a:lnTo>
                      <a:pt x="0" y="84"/>
                    </a:lnTo>
                    <a:lnTo>
                      <a:pt x="43" y="89"/>
                    </a:lnTo>
                    <a:lnTo>
                      <a:pt x="79" y="66"/>
                    </a:lnTo>
                    <a:lnTo>
                      <a:pt x="8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35779" name="Text Box 163"/>
            <p:cNvSpPr txBox="1">
              <a:spLocks noChangeArrowheads="1"/>
            </p:cNvSpPr>
            <p:nvPr/>
          </p:nvSpPr>
          <p:spPr bwMode="auto">
            <a:xfrm>
              <a:off x="2482" y="1478"/>
              <a:ext cx="63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l">
                <a:defRPr/>
              </a:pPr>
              <a:r>
                <a:rPr lang="zh-CN" altLang="en-US" sz="2000" b="1" i="1">
                  <a:solidFill>
                    <a:srgbClr val="33CC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几点</a:t>
              </a:r>
            </a:p>
            <a:p>
              <a:pPr algn="l">
                <a:defRPr/>
              </a:pPr>
              <a:r>
                <a:rPr lang="zh-CN" altLang="en-US" sz="2000" b="1" i="1">
                  <a:solidFill>
                    <a:srgbClr val="33CC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如何调整</a:t>
              </a:r>
            </a:p>
          </p:txBody>
        </p:sp>
      </p:grpSp>
      <p:sp>
        <p:nvSpPr>
          <p:cNvPr id="1135780" name="Rectangle 164"/>
          <p:cNvSpPr>
            <a:spLocks noChangeArrowheads="1"/>
          </p:cNvSpPr>
          <p:nvPr/>
        </p:nvSpPr>
        <p:spPr bwMode="auto">
          <a:xfrm>
            <a:off x="609600" y="533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通信</a:t>
            </a:r>
          </a:p>
        </p:txBody>
      </p:sp>
      <p:sp>
        <p:nvSpPr>
          <p:cNvPr id="1135781" name="Rectangle 165"/>
          <p:cNvSpPr>
            <a:spLocks noGrp="1" noChangeArrowheads="1"/>
          </p:cNvSpPr>
          <p:nvPr>
            <p:ph type="ctrTitle" idx="4294967295"/>
          </p:nvPr>
        </p:nvSpPr>
        <p:spPr>
          <a:xfrm>
            <a:off x="3581400" y="685800"/>
            <a:ext cx="5561013" cy="3352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zh-CN" sz="200" dirty="0" smtClean="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6.1  </a:t>
            </a:r>
            <a:r>
              <a:rPr lang="zh-CN" altLang="en-US" sz="200" dirty="0" smtClean="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类与对象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780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Text Box 2"/>
          <p:cNvSpPr txBox="1">
            <a:spLocks noChangeArrowheads="1"/>
          </p:cNvSpPr>
          <p:nvPr/>
        </p:nvSpPr>
        <p:spPr bwMode="auto">
          <a:xfrm>
            <a:off x="533400" y="115888"/>
            <a:ext cx="80772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#include&lt;iostream&gt;		 </a:t>
            </a:r>
            <a:r>
              <a:rPr lang="en-US" altLang="zh-CN" sz="14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4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400" b="1" i="1">
                <a:solidFill>
                  <a:srgbClr val="008000"/>
                </a:solidFill>
                <a:sym typeface="Symbol" pitchFamily="18" charset="2"/>
              </a:rPr>
              <a:t>6-7</a:t>
            </a:r>
            <a:endParaRPr lang="en-US" altLang="zh-CN" sz="1400"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using namespace std ;	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class Date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Date(int,int,int) ;   	     ~Date()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void SetDate( int y, int m, int d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void IsLeapYear() ; 	void PrintDate()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private:    int year, month, day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Date:: Date(int y, int m, int d)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year = y ;    month = m ;    day = 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cout &lt;&lt; year &lt;&lt; "/" &lt;&lt; month &lt;&lt; "/" &lt;&lt; day &lt;&lt; ": Date object initialized." &lt;&lt; "\n"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Date:: ~Date()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cout &lt;&lt; year &lt;&lt; "/" &lt;&lt; month &lt;&lt; "/" &lt;&lt; day &lt;&lt; ": Date object destroyed." &lt;&lt; "\n"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 SetDate( int y, int m, int d ) { year = y ;    month = m ;    day = d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Date::IsLeapYear()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if ( year%4 == 0 &amp;&amp; year%100 != 0 || year%400 == 0 )cout &lt;&lt; year &lt;&lt; " Is leap year.\n"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else  cout &lt;&lt; "Is not leap year.\n"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Date::PrintDate()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{ Date d1( 2000, 5, 1 )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d1.PrintDate() ;    d1.IsLeapYear()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}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6.2.2  </a:t>
            </a:r>
            <a:r>
              <a:rPr lang="zh-CN" altLang="en-US" smtClean="0"/>
              <a:t>带参数的构造函数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3442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33400" y="115888"/>
            <a:ext cx="80772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#include&lt;iostream&gt; 		</a:t>
            </a:r>
            <a:r>
              <a:rPr lang="en-US" altLang="zh-CN" sz="14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4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400" b="1" i="1">
                <a:solidFill>
                  <a:srgbClr val="008000"/>
                </a:solidFill>
                <a:sym typeface="Symbol" pitchFamily="18" charset="2"/>
              </a:rPr>
              <a:t>6-7</a:t>
            </a:r>
            <a:endParaRPr lang="en-US" altLang="zh-CN" sz="1400"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using namespace std ;	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class Date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Date(int,int,int) ;   	     ~Date()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void SetDate( int y, int m, int d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void IsLeapYear() ; 	void PrintDate()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private:    int year, month, day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Date:: Date(int y, int m, int d)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year = y ;    month = m ;    day = 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cout &lt;&lt; year &lt;&lt; "/" &lt;&lt; month &lt;&lt; "/" &lt;&lt; day &lt;&lt; ": Date object initialized." &lt;&lt; "\n"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Date:: ~Date()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cout &lt;&lt; year &lt;&lt; "/" &lt;&lt; month &lt;&lt; "/" &lt;&lt; day &lt;&lt; ": Date object destroyed." &lt;&lt; "\n"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 SetDate( int y, int m, int d ) { year = y ;    month = m ;    day = d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Date::IsLeapYear()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if ( year%4 == 0 &amp;&amp; year%100 != 0 || year%400 == 0 )cout &lt;&lt; year &lt;&lt; " Is leap year.\n"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else  cout &lt;&lt; "Is not leap year.\n"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Date::PrintDate()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{ Date d1( 2000, 5, 1 )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d1.PrintDate() ;    d1.IsLeapYear()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}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14375" y="908050"/>
            <a:ext cx="1841500" cy="3111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 b="1">
                <a:cs typeface="Times New Roman" pitchFamily="18" charset="0"/>
              </a:rPr>
              <a:t>Date(int,int,int) ;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33400" y="2362200"/>
            <a:ext cx="8077200" cy="9683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Date:: Date(int y, int m, int d)	</a:t>
            </a:r>
            <a:r>
              <a:rPr lang="en-US" altLang="zh-CN" sz="1800" b="1" i="1">
                <a:solidFill>
                  <a:srgbClr val="008000"/>
                </a:solidFill>
                <a:cs typeface="Times New Roman" pitchFamily="18" charset="0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带参数构造函数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>
                <a:cs typeface="Times New Roman" pitchFamily="18" charset="0"/>
              </a:rPr>
              <a:t> </a:t>
            </a:r>
            <a:r>
              <a:rPr lang="en-US" altLang="zh-CN" sz="1800" b="1">
                <a:cs typeface="Times New Roman" pitchFamily="18" charset="0"/>
              </a:rPr>
              <a:t>{ year = y ;    month = m ;    day = d ;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   cout &lt;&lt;year &lt;&lt;"/"&lt;&lt;month&lt;&lt;"/"&lt;&lt;day&lt;&lt;": Date object initialized."&lt;&lt;"\n" ;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 }</a:t>
            </a:r>
          </a:p>
        </p:txBody>
      </p:sp>
      <p:sp>
        <p:nvSpPr>
          <p:cNvPr id="8397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6.2.2  </a:t>
            </a:r>
            <a:r>
              <a:rPr lang="zh-CN" altLang="en-US" smtClean="0"/>
              <a:t>带参数的构造函数</a:t>
            </a:r>
          </a:p>
        </p:txBody>
      </p:sp>
      <p:pic>
        <p:nvPicPr>
          <p:cNvPr id="121447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933825"/>
            <a:ext cx="511333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33400" y="115888"/>
            <a:ext cx="80772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#include&lt;iostream&gt; 		</a:t>
            </a:r>
            <a:r>
              <a:rPr lang="en-US" altLang="zh-CN" sz="14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4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400" b="1" i="1">
                <a:solidFill>
                  <a:srgbClr val="008000"/>
                </a:solidFill>
                <a:sym typeface="Symbol" pitchFamily="18" charset="2"/>
              </a:rPr>
              <a:t>6-7</a:t>
            </a:r>
            <a:endParaRPr lang="en-US" altLang="zh-CN" sz="1400"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using namespace std ;	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class Date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Date(int,int,int) ;   	     ~Date()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void SetDate( int y, int m, int d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void IsLeapYear() ; 	void PrintDate()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private:    int year, month, day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Date:: Date(int y, int m, int d)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year = y ;    month = m ;    day = 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cout &lt;&lt; year &lt;&lt; "/" &lt;&lt; month &lt;&lt; "/" &lt;&lt; day &lt;&lt; ": Date object initialized." &lt;&lt; "\n"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Date:: ~Date()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cout &lt;&lt; year &lt;&lt; "/" &lt;&lt; month &lt;&lt; "/" &lt;&lt; day &lt;&lt; ": Date object destroyed." &lt;&lt; "\n"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 SetDate( int y, int m, int d ) { year = y ;    month = m ;    day = d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Date::IsLeapYear()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if ( year%4 == 0 &amp;&amp; year%100 != 0 || year%400 == 0 )cout &lt;&lt; year &lt;&lt; " Is leap year.\n"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else  cout &lt;&lt; "Is not leap year.\n"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Date::PrintDate()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{ Date d1( 2000, 5, 1 )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d1.PrintDate() ;    d1.IsLeapYear()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}</a:t>
            </a:r>
          </a:p>
        </p:txBody>
      </p:sp>
      <p:sp>
        <p:nvSpPr>
          <p:cNvPr id="1215492" name="Rectangle 4"/>
          <p:cNvSpPr>
            <a:spLocks noChangeArrowheads="1"/>
          </p:cNvSpPr>
          <p:nvPr/>
        </p:nvSpPr>
        <p:spPr bwMode="auto">
          <a:xfrm>
            <a:off x="533400" y="2362200"/>
            <a:ext cx="8077200" cy="9683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DDDDDD"/>
                </a:solidFill>
                <a:cs typeface="Times New Roman" pitchFamily="18" charset="0"/>
              </a:rPr>
              <a:t>Date:: Date(int y, int m, int d)	</a:t>
            </a:r>
            <a:r>
              <a:rPr lang="en-US" altLang="zh-CN" sz="1800" b="1" i="1">
                <a:solidFill>
                  <a:srgbClr val="DDDDDD"/>
                </a:solidFill>
                <a:cs typeface="Times New Roman" pitchFamily="18" charset="0"/>
              </a:rPr>
              <a:t>// </a:t>
            </a:r>
            <a:r>
              <a:rPr lang="zh-CN" altLang="en-US" sz="1800" b="1" i="1">
                <a:solidFill>
                  <a:srgbClr val="DDDDDD"/>
                </a:solidFill>
              </a:rPr>
              <a:t>带参数构造函数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1800" b="1">
                <a:solidFill>
                  <a:srgbClr val="DDDDDD"/>
                </a:solidFill>
                <a:cs typeface="Times New Roman" pitchFamily="18" charset="0"/>
              </a:rPr>
              <a:t> </a:t>
            </a:r>
            <a:r>
              <a:rPr lang="en-US" altLang="zh-CN" sz="1800" b="1">
                <a:solidFill>
                  <a:srgbClr val="DDDDDD"/>
                </a:solidFill>
                <a:cs typeface="Times New Roman" pitchFamily="18" charset="0"/>
              </a:rPr>
              <a:t>{</a:t>
            </a:r>
            <a:r>
              <a:rPr lang="en-US" altLang="zh-CN" sz="1800" b="1">
                <a:cs typeface="Times New Roman" pitchFamily="18" charset="0"/>
              </a:rPr>
              <a:t>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year = y ;    month = m ;    day = d ;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cs typeface="Times New Roman" pitchFamily="18" charset="0"/>
              </a:rPr>
              <a:t>   </a:t>
            </a:r>
            <a:r>
              <a:rPr lang="en-US" altLang="zh-CN" sz="1800" b="1">
                <a:solidFill>
                  <a:srgbClr val="DDDDDD"/>
                </a:solidFill>
                <a:cs typeface="Times New Roman" pitchFamily="18" charset="0"/>
              </a:rPr>
              <a:t>cout &lt;&lt;year &lt;&lt;"/"&lt;&lt;month&lt;&lt;"/"&lt;&lt;day&lt;&lt;": Date object initialized."&lt;&lt;"\n" ;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DDDDDD"/>
                </a:solidFill>
                <a:cs typeface="Times New Roman" pitchFamily="18" charset="0"/>
              </a:rPr>
              <a:t> }</a:t>
            </a:r>
          </a:p>
        </p:txBody>
      </p:sp>
      <p:sp>
        <p:nvSpPr>
          <p:cNvPr id="1215493" name="Rectangle 5"/>
          <p:cNvSpPr>
            <a:spLocks noChangeArrowheads="1"/>
          </p:cNvSpPr>
          <p:nvPr/>
        </p:nvSpPr>
        <p:spPr bwMode="auto">
          <a:xfrm>
            <a:off x="533400" y="3346450"/>
            <a:ext cx="8077200" cy="996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 i="1"/>
              <a:t>Date:: Date(int y, int m, int d)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year(y), month(m), day(d)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 i="1"/>
              <a:t>{ cout&lt;&lt;year&lt;&lt;"/"&lt;&lt;month&lt;&lt;"/"&lt;&lt;day&lt;&lt;": Date object initialized."&lt;&lt;"\n"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 i="1"/>
              <a:t>} </a:t>
            </a:r>
          </a:p>
        </p:txBody>
      </p:sp>
      <p:sp>
        <p:nvSpPr>
          <p:cNvPr id="1215494" name="Oval 6"/>
          <p:cNvSpPr>
            <a:spLocks noChangeArrowheads="1"/>
          </p:cNvSpPr>
          <p:nvPr/>
        </p:nvSpPr>
        <p:spPr bwMode="auto">
          <a:xfrm>
            <a:off x="3429000" y="3429000"/>
            <a:ext cx="2819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5495" name="AutoShape 7"/>
          <p:cNvSpPr>
            <a:spLocks/>
          </p:cNvSpPr>
          <p:nvPr/>
        </p:nvSpPr>
        <p:spPr bwMode="auto">
          <a:xfrm>
            <a:off x="6324600" y="1524000"/>
            <a:ext cx="2133600" cy="914400"/>
          </a:xfrm>
          <a:prstGeom prst="borderCallout2">
            <a:avLst>
              <a:gd name="adj1" fmla="val 12500"/>
              <a:gd name="adj2" fmla="val -3569"/>
              <a:gd name="adj3" fmla="val 12500"/>
              <a:gd name="adj4" fmla="val -22991"/>
              <a:gd name="adj5" fmla="val 200523"/>
              <a:gd name="adj6" fmla="val -8541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用初始式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对数据成员置值</a:t>
            </a:r>
          </a:p>
        </p:txBody>
      </p:sp>
      <p:sp>
        <p:nvSpPr>
          <p:cNvPr id="8499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6.2.2  </a:t>
            </a:r>
            <a:r>
              <a:rPr lang="zh-CN" altLang="en-US" smtClean="0"/>
              <a:t>带参数的构造函数</a:t>
            </a:r>
          </a:p>
        </p:txBody>
      </p:sp>
      <p:sp>
        <p:nvSpPr>
          <p:cNvPr id="85000" name="Rectangle 10"/>
          <p:cNvSpPr>
            <a:spLocks noChangeArrowheads="1"/>
          </p:cNvSpPr>
          <p:nvPr/>
        </p:nvSpPr>
        <p:spPr bwMode="auto">
          <a:xfrm>
            <a:off x="714375" y="908050"/>
            <a:ext cx="1841500" cy="3111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 b="1">
                <a:cs typeface="Times New Roman" pitchFamily="18" charset="0"/>
              </a:rPr>
              <a:t>Date(int,int,int) 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1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1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21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493" grpId="0" animBg="1" autoUpdateAnimBg="0"/>
      <p:bldP spid="1215494" grpId="0" animBg="1"/>
      <p:bldP spid="1215495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ChangeArrowheads="1"/>
          </p:cNvSpPr>
          <p:nvPr/>
        </p:nvSpPr>
        <p:spPr bwMode="auto">
          <a:xfrm>
            <a:off x="533400" y="2286000"/>
            <a:ext cx="8077200" cy="996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i="1"/>
              <a:t>Date:: Date(int y, int m, int d) </a:t>
            </a:r>
            <a:r>
              <a:rPr lang="en-US" altLang="zh-CN" sz="1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year(y), month(m), day(d)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i="1"/>
              <a:t>{ cout&lt;&lt;year&lt;&lt;"/"&lt;&lt;month&lt;&lt;"/"&lt;&lt;day&lt;&lt;": Date object initialized."&lt;&lt;"\n"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i="1"/>
              <a:t>} </a:t>
            </a:r>
          </a:p>
        </p:txBody>
      </p:sp>
      <p:sp>
        <p:nvSpPr>
          <p:cNvPr id="1216515" name="Rectangle 3"/>
          <p:cNvSpPr>
            <a:spLocks noChangeArrowheads="1"/>
          </p:cNvSpPr>
          <p:nvPr/>
        </p:nvSpPr>
        <p:spPr bwMode="auto">
          <a:xfrm>
            <a:off x="533400" y="3573463"/>
            <a:ext cx="8077200" cy="22891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使用“初始式”的构造函数形式为：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构造函数名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变元表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):</a:t>
            </a:r>
            <a:r>
              <a:rPr lang="en-US" altLang="zh-CN" sz="2000" b="1" i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数据成员</a:t>
            </a:r>
            <a:r>
              <a:rPr lang="en-US" altLang="zh-CN" sz="2000" b="1" i="1" baseline="-30000"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en-US" altLang="zh-CN" sz="2000" b="1" i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变元表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), … ,</a:t>
            </a:r>
            <a:r>
              <a:rPr lang="en-US" altLang="zh-CN" sz="2000" b="1" i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数据成员</a:t>
            </a:r>
            <a:r>
              <a:rPr lang="en-US" altLang="zh-CN" sz="2000" b="1" i="1" baseline="-30000">
                <a:ea typeface="Arial Unicode MS" pitchFamily="34" charset="-122"/>
                <a:cs typeface="Arial Unicode MS" pitchFamily="34" charset="-122"/>
              </a:rPr>
              <a:t>n</a:t>
            </a:r>
            <a:r>
              <a:rPr lang="en-US" altLang="zh-CN" sz="2000" b="1" i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变元表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ea typeface="Arial Unicode MS" pitchFamily="34" charset="-122"/>
                <a:cs typeface="Arial Unicode MS" pitchFamily="34" charset="-122"/>
              </a:rPr>
              <a:t>	{  /* …… */  } 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“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初始式”可以调用类类型成员或基类构造函数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6.2.2  </a:t>
            </a:r>
            <a:r>
              <a:rPr lang="zh-CN" altLang="en-US" smtClean="0"/>
              <a:t>带参数的构造函数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1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515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Text Box 2"/>
          <p:cNvSpPr txBox="1">
            <a:spLocks noChangeArrowheads="1"/>
          </p:cNvSpPr>
          <p:nvPr/>
        </p:nvSpPr>
        <p:spPr bwMode="auto">
          <a:xfrm>
            <a:off x="533400" y="347663"/>
            <a:ext cx="6248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6-8  </a:t>
            </a:r>
            <a:r>
              <a:rPr lang="zh-CN" altLang="en-US" sz="2000" b="1" i="1">
                <a:solidFill>
                  <a:srgbClr val="008000"/>
                </a:solidFill>
              </a:rPr>
              <a:t>对象成员初始化 </a:t>
            </a:r>
            <a:endParaRPr lang="zh-CN" altLang="en-US" sz="200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A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A ( int x ) : a ( x ) {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int a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B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B( int x, int y ) : aa( x ),  b( y ) {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void out()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{ cout &lt;&lt; "aa = " &lt;&lt; aa.a &lt;&lt; endl &lt;&lt; "b = " &lt;&lt; b &lt;&lt; endl ;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b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A aa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 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{ B  objB ( 3, 5 )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objB . out ( 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</a:t>
            </a:r>
            <a:r>
              <a:rPr lang="en-US" altLang="zh-CN" sz="1800">
                <a:cs typeface="Times New Roman" pitchFamily="18" charset="0"/>
              </a:rPr>
              <a:t> </a:t>
            </a:r>
          </a:p>
        </p:txBody>
      </p:sp>
      <p:sp>
        <p:nvSpPr>
          <p:cNvPr id="1217539" name="Oval 3"/>
          <p:cNvSpPr>
            <a:spLocks noChangeArrowheads="1"/>
          </p:cNvSpPr>
          <p:nvPr/>
        </p:nvSpPr>
        <p:spPr bwMode="auto">
          <a:xfrm>
            <a:off x="609600" y="4552950"/>
            <a:ext cx="12192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7540" name="AutoShape 4"/>
          <p:cNvSpPr>
            <a:spLocks/>
          </p:cNvSpPr>
          <p:nvPr/>
        </p:nvSpPr>
        <p:spPr bwMode="auto">
          <a:xfrm>
            <a:off x="3505200" y="2724150"/>
            <a:ext cx="1981200" cy="609600"/>
          </a:xfrm>
          <a:prstGeom prst="borderCallout2">
            <a:avLst>
              <a:gd name="adj1" fmla="val 18750"/>
              <a:gd name="adj2" fmla="val -3847"/>
              <a:gd name="adj3" fmla="val 18750"/>
              <a:gd name="adj4" fmla="val -24759"/>
              <a:gd name="adj5" fmla="val 300782"/>
              <a:gd name="adj6" fmla="val -9198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类类型数据成员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6.2.2  </a:t>
            </a:r>
            <a:r>
              <a:rPr lang="zh-CN" altLang="en-US" smtClean="0"/>
              <a:t>带参数的构造函数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21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8" grpId="0" autoUpdateAnimBg="0"/>
      <p:bldP spid="1217539" grpId="0" animBg="1"/>
      <p:bldP spid="1217540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533400" y="5391150"/>
            <a:ext cx="2879725" cy="342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33400" y="347663"/>
            <a:ext cx="6248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6-8  </a:t>
            </a:r>
            <a:r>
              <a:rPr lang="zh-CN" altLang="en-US" sz="2000" b="1" i="1">
                <a:solidFill>
                  <a:srgbClr val="008000"/>
                </a:solidFill>
              </a:rPr>
              <a:t>对象成员初始化 </a:t>
            </a:r>
            <a:endParaRPr lang="zh-CN" altLang="en-US" sz="200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A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A ( int x ) : a ( x ) {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int a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B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B( int x, int y ) : aa( x ),  b( y ) {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void out()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{ cout &lt;&lt; "aa = " &lt;&lt; aa.a &lt;&lt; endl &lt;&lt; "b = " &lt;&lt; b &lt;&lt; endl ;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b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A aa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 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{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B  objB ( 3, 5 )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objB . out ( 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</a:t>
            </a:r>
            <a:r>
              <a:rPr lang="en-US" altLang="zh-CN" sz="1800">
                <a:cs typeface="Times New Roman" pitchFamily="18" charset="0"/>
              </a:rPr>
              <a:t> 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6.2.2  </a:t>
            </a:r>
            <a:r>
              <a:rPr lang="zh-CN" altLang="en-US" smtClean="0"/>
              <a:t>带参数的构造函数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533400" y="3116263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533400" y="347663"/>
            <a:ext cx="6248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6-8  </a:t>
            </a:r>
            <a:r>
              <a:rPr lang="zh-CN" altLang="en-US" sz="2000" b="1" i="1">
                <a:solidFill>
                  <a:srgbClr val="008000"/>
                </a:solidFill>
              </a:rPr>
              <a:t>对象成员初始化 </a:t>
            </a:r>
            <a:endParaRPr lang="zh-CN" altLang="en-US" sz="200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A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A ( int x ) : a ( x ) {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int a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B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B( int x, int y ) : aa( x ),  b( y ) {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void out()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{ cout &lt;&lt; "aa = " &lt;&lt; aa.a &lt;&lt; endl &lt;&lt; "b = " &lt;&lt; b &lt;&lt; endl ;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b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A aa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 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{ B  objB ( 3, 5 )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objB . out ( 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</a:t>
            </a:r>
            <a:r>
              <a:rPr lang="en-US" altLang="zh-CN" sz="1800">
                <a:cs typeface="Times New Roman" pitchFamily="18" charset="0"/>
              </a:rPr>
              <a:t> </a:t>
            </a:r>
          </a:p>
        </p:txBody>
      </p:sp>
      <p:sp>
        <p:nvSpPr>
          <p:cNvPr id="1219588" name="Oval 4"/>
          <p:cNvSpPr>
            <a:spLocks noChangeArrowheads="1"/>
          </p:cNvSpPr>
          <p:nvPr/>
        </p:nvSpPr>
        <p:spPr bwMode="auto">
          <a:xfrm>
            <a:off x="2362200" y="3040063"/>
            <a:ext cx="7620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9589" name="AutoShape 5"/>
          <p:cNvSpPr>
            <a:spLocks/>
          </p:cNvSpPr>
          <p:nvPr/>
        </p:nvSpPr>
        <p:spPr bwMode="auto">
          <a:xfrm>
            <a:off x="4800600" y="1577975"/>
            <a:ext cx="1905000" cy="914400"/>
          </a:xfrm>
          <a:prstGeom prst="borderCallout2">
            <a:avLst>
              <a:gd name="adj1" fmla="val 12500"/>
              <a:gd name="adj2" fmla="val -4000"/>
              <a:gd name="adj3" fmla="val 12500"/>
              <a:gd name="adj4" fmla="val -27333"/>
              <a:gd name="adj5" fmla="val 151912"/>
              <a:gd name="adj6" fmla="val -102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首先调用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成员类构造函数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6.2.2  </a:t>
            </a:r>
            <a:r>
              <a:rPr lang="zh-CN" altLang="en-US" smtClean="0"/>
              <a:t>带参数的构造函数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1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88" grpId="0" animBg="1"/>
      <p:bldP spid="1219589" grpId="0" animBg="1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533400" y="1773238"/>
            <a:ext cx="3733800" cy="3587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533400" y="347663"/>
            <a:ext cx="6248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6-8  </a:t>
            </a:r>
            <a:r>
              <a:rPr lang="zh-CN" altLang="en-US" sz="2000" b="1" i="1">
                <a:solidFill>
                  <a:srgbClr val="008000"/>
                </a:solidFill>
              </a:rPr>
              <a:t>对象成员初始化 </a:t>
            </a:r>
            <a:endParaRPr lang="zh-CN" altLang="en-US" sz="200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A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A ( int x ) : a ( x ) {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int a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B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B( int x, int y ) : aa( x ),  b( y ) {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void out()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{ cout &lt;&lt; "aa = " &lt;&lt; aa.a &lt;&lt; endl &lt;&lt; "b = " &lt;&lt; b &lt;&lt; endl ;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b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A aa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 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{ B  objB ( 3, 5 )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objB . out ( 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</a:t>
            </a:r>
            <a:r>
              <a:rPr lang="en-US" altLang="zh-CN" sz="1800">
                <a:cs typeface="Times New Roman" pitchFamily="18" charset="0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57850" y="1466850"/>
            <a:ext cx="2266950" cy="366713"/>
            <a:chOff x="3564" y="1080"/>
            <a:chExt cx="1428" cy="231"/>
          </a:xfrm>
        </p:grpSpPr>
        <p:sp>
          <p:nvSpPr>
            <p:cNvPr id="90118" name="Rectangle 5"/>
            <p:cNvSpPr>
              <a:spLocks noChangeArrowheads="1"/>
            </p:cNvSpPr>
            <p:nvPr/>
          </p:nvSpPr>
          <p:spPr bwMode="auto">
            <a:xfrm>
              <a:off x="4272" y="1104"/>
              <a:ext cx="72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800"/>
                <a:t>3</a:t>
              </a:r>
            </a:p>
          </p:txBody>
        </p:sp>
        <p:sp>
          <p:nvSpPr>
            <p:cNvPr id="90119" name="Text Box 6"/>
            <p:cNvSpPr txBox="1">
              <a:spLocks noChangeArrowheads="1"/>
            </p:cNvSpPr>
            <p:nvPr/>
          </p:nvSpPr>
          <p:spPr bwMode="auto">
            <a:xfrm>
              <a:off x="3564" y="1080"/>
              <a:ext cx="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800"/>
                <a:t>objB.aa.a</a:t>
              </a:r>
            </a:p>
          </p:txBody>
        </p:sp>
      </p:grpSp>
      <p:sp>
        <p:nvSpPr>
          <p:cNvPr id="9011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1714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6.2.2  </a:t>
            </a:r>
            <a:r>
              <a:rPr lang="zh-CN" altLang="en-US" smtClean="0"/>
              <a:t>带参数的构造函数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5657850" y="1466850"/>
            <a:ext cx="2266950" cy="366713"/>
            <a:chOff x="3564" y="1080"/>
            <a:chExt cx="1428" cy="231"/>
          </a:xfrm>
        </p:grpSpPr>
        <p:sp>
          <p:nvSpPr>
            <p:cNvPr id="91147" name="Rectangle 3"/>
            <p:cNvSpPr>
              <a:spLocks noChangeArrowheads="1"/>
            </p:cNvSpPr>
            <p:nvPr/>
          </p:nvSpPr>
          <p:spPr bwMode="auto">
            <a:xfrm>
              <a:off x="4272" y="1104"/>
              <a:ext cx="72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800"/>
                <a:t>3</a:t>
              </a:r>
            </a:p>
          </p:txBody>
        </p:sp>
        <p:sp>
          <p:nvSpPr>
            <p:cNvPr id="91148" name="Text Box 4"/>
            <p:cNvSpPr txBox="1">
              <a:spLocks noChangeArrowheads="1"/>
            </p:cNvSpPr>
            <p:nvPr/>
          </p:nvSpPr>
          <p:spPr bwMode="auto">
            <a:xfrm>
              <a:off x="3564" y="1080"/>
              <a:ext cx="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800"/>
                <a:t>objB.aa.a</a:t>
              </a:r>
            </a:p>
          </p:txBody>
        </p:sp>
      </p:grpSp>
      <p:sp>
        <p:nvSpPr>
          <p:cNvPr id="91139" name="Rectangle 5"/>
          <p:cNvSpPr>
            <a:spLocks noChangeArrowheads="1"/>
          </p:cNvSpPr>
          <p:nvPr/>
        </p:nvSpPr>
        <p:spPr bwMode="auto">
          <a:xfrm>
            <a:off x="533400" y="3144838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140" name="Text Box 6"/>
          <p:cNvSpPr txBox="1">
            <a:spLocks noChangeArrowheads="1"/>
          </p:cNvSpPr>
          <p:nvPr/>
        </p:nvSpPr>
        <p:spPr bwMode="auto">
          <a:xfrm>
            <a:off x="533400" y="347663"/>
            <a:ext cx="6248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6-8  </a:t>
            </a:r>
            <a:r>
              <a:rPr lang="zh-CN" altLang="en-US" sz="2000" b="1" i="1">
                <a:solidFill>
                  <a:srgbClr val="008000"/>
                </a:solidFill>
              </a:rPr>
              <a:t>对象成员初始化 </a:t>
            </a:r>
            <a:endParaRPr lang="zh-CN" altLang="en-US" sz="200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A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A ( int x ) : a ( x ) {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int a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B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B( int x, int y ) : aa( x ),  b( y ) {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void out()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{ cout &lt;&lt; "aa = " &lt;&lt; aa.a &lt;&lt; endl &lt;&lt; "b = " &lt;&lt; b &lt;&lt; endl ;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b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A aa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 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{ B  objB ( 3, 5 )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objB . out ( 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</a:t>
            </a:r>
            <a:r>
              <a:rPr lang="en-US" altLang="zh-CN" sz="1800">
                <a:cs typeface="Times New Roman" pitchFamily="18" charset="0"/>
              </a:rPr>
              <a:t> </a:t>
            </a:r>
          </a:p>
        </p:txBody>
      </p:sp>
      <p:sp>
        <p:nvSpPr>
          <p:cNvPr id="1221639" name="Oval 7"/>
          <p:cNvSpPr>
            <a:spLocks noChangeArrowheads="1"/>
          </p:cNvSpPr>
          <p:nvPr/>
        </p:nvSpPr>
        <p:spPr bwMode="auto">
          <a:xfrm>
            <a:off x="3124200" y="3068638"/>
            <a:ext cx="7620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67400" y="2205038"/>
            <a:ext cx="2038350" cy="366712"/>
            <a:chOff x="3696" y="1545"/>
            <a:chExt cx="1284" cy="231"/>
          </a:xfrm>
        </p:grpSpPr>
        <p:sp>
          <p:nvSpPr>
            <p:cNvPr id="91145" name="Rectangle 9"/>
            <p:cNvSpPr>
              <a:spLocks noChangeArrowheads="1"/>
            </p:cNvSpPr>
            <p:nvPr/>
          </p:nvSpPr>
          <p:spPr bwMode="auto">
            <a:xfrm>
              <a:off x="4260" y="1569"/>
              <a:ext cx="720" cy="19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800"/>
                <a:t>5</a:t>
              </a:r>
            </a:p>
          </p:txBody>
        </p:sp>
        <p:sp>
          <p:nvSpPr>
            <p:cNvPr id="91146" name="Text Box 10"/>
            <p:cNvSpPr txBox="1">
              <a:spLocks noChangeArrowheads="1"/>
            </p:cNvSpPr>
            <p:nvPr/>
          </p:nvSpPr>
          <p:spPr bwMode="auto">
            <a:xfrm>
              <a:off x="3696" y="154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800"/>
                <a:t>objB.b</a:t>
              </a:r>
            </a:p>
          </p:txBody>
        </p:sp>
      </p:grpSp>
      <p:sp>
        <p:nvSpPr>
          <p:cNvPr id="1221643" name="AutoShape 11"/>
          <p:cNvSpPr>
            <a:spLocks/>
          </p:cNvSpPr>
          <p:nvPr/>
        </p:nvSpPr>
        <p:spPr bwMode="auto">
          <a:xfrm>
            <a:off x="4343400" y="719138"/>
            <a:ext cx="1905000" cy="838200"/>
          </a:xfrm>
          <a:prstGeom prst="borderCallout2">
            <a:avLst>
              <a:gd name="adj1" fmla="val 13634"/>
              <a:gd name="adj2" fmla="val -4000"/>
              <a:gd name="adj3" fmla="val 13634"/>
              <a:gd name="adj4" fmla="val -13417"/>
              <a:gd name="adj5" fmla="val 268560"/>
              <a:gd name="adj6" fmla="val -4341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再初始化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自身数据成员</a:t>
            </a:r>
          </a:p>
        </p:txBody>
      </p:sp>
      <p:sp>
        <p:nvSpPr>
          <p:cNvPr id="9114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6.2.2  </a:t>
            </a:r>
            <a:r>
              <a:rPr lang="zh-CN" altLang="en-US" smtClean="0"/>
              <a:t>带参数的构造函数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2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39" grpId="0" animBg="1"/>
      <p:bldP spid="1221643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5657850" y="1466850"/>
            <a:ext cx="2266950" cy="366713"/>
            <a:chOff x="3564" y="1080"/>
            <a:chExt cx="1428" cy="231"/>
          </a:xfrm>
        </p:grpSpPr>
        <p:sp>
          <p:nvSpPr>
            <p:cNvPr id="92169" name="Rectangle 3"/>
            <p:cNvSpPr>
              <a:spLocks noChangeArrowheads="1"/>
            </p:cNvSpPr>
            <p:nvPr/>
          </p:nvSpPr>
          <p:spPr bwMode="auto">
            <a:xfrm>
              <a:off x="4272" y="1104"/>
              <a:ext cx="72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800"/>
                <a:t>3</a:t>
              </a:r>
            </a:p>
          </p:txBody>
        </p:sp>
        <p:sp>
          <p:nvSpPr>
            <p:cNvPr id="92170" name="Text Box 4"/>
            <p:cNvSpPr txBox="1">
              <a:spLocks noChangeArrowheads="1"/>
            </p:cNvSpPr>
            <p:nvPr/>
          </p:nvSpPr>
          <p:spPr bwMode="auto">
            <a:xfrm>
              <a:off x="3564" y="1080"/>
              <a:ext cx="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800"/>
                <a:t>objB.aa.a</a:t>
              </a:r>
            </a:p>
          </p:txBody>
        </p:sp>
      </p:grpSp>
      <p:sp>
        <p:nvSpPr>
          <p:cNvPr id="92163" name="Rectangle 5"/>
          <p:cNvSpPr>
            <a:spLocks noChangeArrowheads="1"/>
          </p:cNvSpPr>
          <p:nvPr/>
        </p:nvSpPr>
        <p:spPr bwMode="auto">
          <a:xfrm>
            <a:off x="533400" y="5640388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164" name="Text Box 6"/>
          <p:cNvSpPr txBox="1">
            <a:spLocks noChangeArrowheads="1"/>
          </p:cNvSpPr>
          <p:nvPr/>
        </p:nvSpPr>
        <p:spPr bwMode="auto">
          <a:xfrm>
            <a:off x="533400" y="347663"/>
            <a:ext cx="6248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6-8  </a:t>
            </a:r>
            <a:r>
              <a:rPr lang="zh-CN" altLang="en-US" sz="2000" b="1" i="1">
                <a:solidFill>
                  <a:srgbClr val="008000"/>
                </a:solidFill>
              </a:rPr>
              <a:t>对象成员初始化 </a:t>
            </a:r>
            <a:endParaRPr lang="zh-CN" altLang="en-US" sz="200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A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A ( int x ) : a ( x ) {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int a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B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B( int x, int y ) : aa( x ),  b( y ) {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void out()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{ cout &lt;&lt; "aa = " &lt;&lt; aa.a &lt;&lt; endl &lt;&lt; "b = " &lt;&lt; b &lt;&lt; endl ;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b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A aa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 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{ B  objB ( 3, 5 )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  objB . out ( 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</a:t>
            </a:r>
            <a:r>
              <a:rPr lang="en-US" altLang="zh-CN" sz="1800">
                <a:cs typeface="Times New Roman" pitchFamily="18" charset="0"/>
              </a:rPr>
              <a:t> </a:t>
            </a:r>
          </a:p>
        </p:txBody>
      </p:sp>
      <p:grpSp>
        <p:nvGrpSpPr>
          <p:cNvPr id="92165" name="Group 7"/>
          <p:cNvGrpSpPr>
            <a:grpSpLocks/>
          </p:cNvGrpSpPr>
          <p:nvPr/>
        </p:nvGrpSpPr>
        <p:grpSpPr bwMode="auto">
          <a:xfrm>
            <a:off x="5867400" y="2205038"/>
            <a:ext cx="2038350" cy="366712"/>
            <a:chOff x="3696" y="1545"/>
            <a:chExt cx="1284" cy="231"/>
          </a:xfrm>
        </p:grpSpPr>
        <p:sp>
          <p:nvSpPr>
            <p:cNvPr id="92167" name="Rectangle 8"/>
            <p:cNvSpPr>
              <a:spLocks noChangeArrowheads="1"/>
            </p:cNvSpPr>
            <p:nvPr/>
          </p:nvSpPr>
          <p:spPr bwMode="auto">
            <a:xfrm>
              <a:off x="4260" y="1569"/>
              <a:ext cx="720" cy="19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800"/>
                <a:t>5</a:t>
              </a:r>
            </a:p>
          </p:txBody>
        </p:sp>
        <p:sp>
          <p:nvSpPr>
            <p:cNvPr id="92168" name="Text Box 9"/>
            <p:cNvSpPr txBox="1">
              <a:spLocks noChangeArrowheads="1"/>
            </p:cNvSpPr>
            <p:nvPr/>
          </p:nvSpPr>
          <p:spPr bwMode="auto">
            <a:xfrm>
              <a:off x="3696" y="154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800"/>
                <a:t>objB.b</a:t>
              </a:r>
            </a:p>
          </p:txBody>
        </p:sp>
      </p:grpSp>
      <p:sp>
        <p:nvSpPr>
          <p:cNvPr id="9216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6.2.2  </a:t>
            </a:r>
            <a:r>
              <a:rPr lang="zh-CN" altLang="en-US" smtClean="0"/>
              <a:t>带参数的构造函数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89600" y="1295400"/>
            <a:ext cx="1168400" cy="427038"/>
            <a:chOff x="2384" y="1507"/>
            <a:chExt cx="736" cy="269"/>
          </a:xfrm>
        </p:grpSpPr>
        <p:grpSp>
          <p:nvGrpSpPr>
            <p:cNvPr id="11435" name="Group 3"/>
            <p:cNvGrpSpPr>
              <a:grpSpLocks/>
            </p:cNvGrpSpPr>
            <p:nvPr/>
          </p:nvGrpSpPr>
          <p:grpSpPr bwMode="auto">
            <a:xfrm>
              <a:off x="2945" y="1541"/>
              <a:ext cx="175" cy="235"/>
              <a:chOff x="1589" y="1383"/>
              <a:chExt cx="175" cy="235"/>
            </a:xfrm>
          </p:grpSpPr>
          <p:sp>
            <p:nvSpPr>
              <p:cNvPr id="11437" name="Freeform 4"/>
              <p:cNvSpPr>
                <a:spLocks/>
              </p:cNvSpPr>
              <p:nvPr/>
            </p:nvSpPr>
            <p:spPr bwMode="auto">
              <a:xfrm>
                <a:off x="1623" y="1383"/>
                <a:ext cx="141" cy="163"/>
              </a:xfrm>
              <a:custGeom>
                <a:avLst/>
                <a:gdLst>
                  <a:gd name="T0" fmla="*/ 33 w 280"/>
                  <a:gd name="T1" fmla="*/ 15 h 327"/>
                  <a:gd name="T2" fmla="*/ 108 w 280"/>
                  <a:gd name="T3" fmla="*/ 0 h 327"/>
                  <a:gd name="T4" fmla="*/ 181 w 280"/>
                  <a:gd name="T5" fmla="*/ 5 h 327"/>
                  <a:gd name="T6" fmla="*/ 247 w 280"/>
                  <a:gd name="T7" fmla="*/ 37 h 327"/>
                  <a:gd name="T8" fmla="*/ 280 w 280"/>
                  <a:gd name="T9" fmla="*/ 96 h 327"/>
                  <a:gd name="T10" fmla="*/ 280 w 280"/>
                  <a:gd name="T11" fmla="*/ 144 h 327"/>
                  <a:gd name="T12" fmla="*/ 247 w 280"/>
                  <a:gd name="T13" fmla="*/ 208 h 327"/>
                  <a:gd name="T14" fmla="*/ 191 w 280"/>
                  <a:gd name="T15" fmla="*/ 246 h 327"/>
                  <a:gd name="T16" fmla="*/ 108 w 280"/>
                  <a:gd name="T17" fmla="*/ 246 h 327"/>
                  <a:gd name="T18" fmla="*/ 59 w 280"/>
                  <a:gd name="T19" fmla="*/ 277 h 327"/>
                  <a:gd name="T20" fmla="*/ 42 w 280"/>
                  <a:gd name="T21" fmla="*/ 327 h 327"/>
                  <a:gd name="T22" fmla="*/ 0 w 280"/>
                  <a:gd name="T23" fmla="*/ 310 h 327"/>
                  <a:gd name="T24" fmla="*/ 16 w 280"/>
                  <a:gd name="T25" fmla="*/ 246 h 327"/>
                  <a:gd name="T26" fmla="*/ 75 w 280"/>
                  <a:gd name="T27" fmla="*/ 208 h 327"/>
                  <a:gd name="T28" fmla="*/ 174 w 280"/>
                  <a:gd name="T29" fmla="*/ 198 h 327"/>
                  <a:gd name="T30" fmla="*/ 214 w 280"/>
                  <a:gd name="T31" fmla="*/ 160 h 327"/>
                  <a:gd name="T32" fmla="*/ 224 w 280"/>
                  <a:gd name="T33" fmla="*/ 101 h 327"/>
                  <a:gd name="T34" fmla="*/ 181 w 280"/>
                  <a:gd name="T35" fmla="*/ 48 h 327"/>
                  <a:gd name="T36" fmla="*/ 115 w 280"/>
                  <a:gd name="T37" fmla="*/ 48 h 327"/>
                  <a:gd name="T38" fmla="*/ 42 w 280"/>
                  <a:gd name="T39" fmla="*/ 65 h 327"/>
                  <a:gd name="T40" fmla="*/ 16 w 280"/>
                  <a:gd name="T41" fmla="*/ 48 h 327"/>
                  <a:gd name="T42" fmla="*/ 33 w 280"/>
                  <a:gd name="T43" fmla="*/ 15 h 3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0"/>
                  <a:gd name="T67" fmla="*/ 0 h 327"/>
                  <a:gd name="T68" fmla="*/ 280 w 280"/>
                  <a:gd name="T69" fmla="*/ 327 h 3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0" h="327">
                    <a:moveTo>
                      <a:pt x="33" y="15"/>
                    </a:moveTo>
                    <a:lnTo>
                      <a:pt x="108" y="0"/>
                    </a:lnTo>
                    <a:lnTo>
                      <a:pt x="181" y="5"/>
                    </a:lnTo>
                    <a:lnTo>
                      <a:pt x="247" y="37"/>
                    </a:lnTo>
                    <a:lnTo>
                      <a:pt x="280" y="96"/>
                    </a:lnTo>
                    <a:lnTo>
                      <a:pt x="280" y="144"/>
                    </a:lnTo>
                    <a:lnTo>
                      <a:pt x="247" y="208"/>
                    </a:lnTo>
                    <a:lnTo>
                      <a:pt x="191" y="246"/>
                    </a:lnTo>
                    <a:lnTo>
                      <a:pt x="108" y="246"/>
                    </a:lnTo>
                    <a:lnTo>
                      <a:pt x="59" y="277"/>
                    </a:lnTo>
                    <a:lnTo>
                      <a:pt x="42" y="327"/>
                    </a:lnTo>
                    <a:lnTo>
                      <a:pt x="0" y="310"/>
                    </a:lnTo>
                    <a:lnTo>
                      <a:pt x="16" y="246"/>
                    </a:lnTo>
                    <a:lnTo>
                      <a:pt x="75" y="208"/>
                    </a:lnTo>
                    <a:lnTo>
                      <a:pt x="174" y="198"/>
                    </a:lnTo>
                    <a:lnTo>
                      <a:pt x="214" y="160"/>
                    </a:lnTo>
                    <a:lnTo>
                      <a:pt x="224" y="101"/>
                    </a:lnTo>
                    <a:lnTo>
                      <a:pt x="181" y="48"/>
                    </a:lnTo>
                    <a:lnTo>
                      <a:pt x="115" y="48"/>
                    </a:lnTo>
                    <a:lnTo>
                      <a:pt x="42" y="65"/>
                    </a:lnTo>
                    <a:lnTo>
                      <a:pt x="16" y="48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38" name="Freeform 5"/>
              <p:cNvSpPr>
                <a:spLocks/>
              </p:cNvSpPr>
              <p:nvPr/>
            </p:nvSpPr>
            <p:spPr bwMode="auto">
              <a:xfrm>
                <a:off x="1589" y="1573"/>
                <a:ext cx="44" cy="45"/>
              </a:xfrm>
              <a:custGeom>
                <a:avLst/>
                <a:gdLst>
                  <a:gd name="T0" fmla="*/ 87 w 87"/>
                  <a:gd name="T1" fmla="*/ 5 h 89"/>
                  <a:gd name="T2" fmla="*/ 43 w 87"/>
                  <a:gd name="T3" fmla="*/ 0 h 89"/>
                  <a:gd name="T4" fmla="*/ 13 w 87"/>
                  <a:gd name="T5" fmla="*/ 33 h 89"/>
                  <a:gd name="T6" fmla="*/ 0 w 87"/>
                  <a:gd name="T7" fmla="*/ 84 h 89"/>
                  <a:gd name="T8" fmla="*/ 43 w 87"/>
                  <a:gd name="T9" fmla="*/ 89 h 89"/>
                  <a:gd name="T10" fmla="*/ 79 w 87"/>
                  <a:gd name="T11" fmla="*/ 66 h 89"/>
                  <a:gd name="T12" fmla="*/ 87 w 87"/>
                  <a:gd name="T13" fmla="*/ 5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89"/>
                  <a:gd name="T23" fmla="*/ 87 w 87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89">
                    <a:moveTo>
                      <a:pt x="87" y="5"/>
                    </a:moveTo>
                    <a:lnTo>
                      <a:pt x="43" y="0"/>
                    </a:lnTo>
                    <a:lnTo>
                      <a:pt x="13" y="33"/>
                    </a:lnTo>
                    <a:lnTo>
                      <a:pt x="0" y="84"/>
                    </a:lnTo>
                    <a:lnTo>
                      <a:pt x="43" y="89"/>
                    </a:lnTo>
                    <a:lnTo>
                      <a:pt x="79" y="66"/>
                    </a:lnTo>
                    <a:lnTo>
                      <a:pt x="8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36646" name="Text Box 6"/>
            <p:cNvSpPr txBox="1">
              <a:spLocks noChangeArrowheads="1"/>
            </p:cNvSpPr>
            <p:nvPr/>
          </p:nvSpPr>
          <p:spPr bwMode="auto">
            <a:xfrm>
              <a:off x="2384" y="1507"/>
              <a:ext cx="4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zh-CN" altLang="en-US" sz="2000" b="1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构造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397500" y="2159000"/>
            <a:ext cx="1093788" cy="2684463"/>
            <a:chOff x="1490" y="1344"/>
            <a:chExt cx="862" cy="2112"/>
          </a:xfrm>
        </p:grpSpPr>
        <p:sp>
          <p:nvSpPr>
            <p:cNvPr id="11428" name="Freeform 8"/>
            <p:cNvSpPr>
              <a:spLocks/>
            </p:cNvSpPr>
            <p:nvPr/>
          </p:nvSpPr>
          <p:spPr bwMode="auto">
            <a:xfrm flipH="1">
              <a:off x="1816" y="2097"/>
              <a:ext cx="227" cy="629"/>
            </a:xfrm>
            <a:custGeom>
              <a:avLst/>
              <a:gdLst>
                <a:gd name="T0" fmla="*/ 29 w 454"/>
                <a:gd name="T1" fmla="*/ 97 h 1258"/>
                <a:gd name="T2" fmla="*/ 45 w 454"/>
                <a:gd name="T3" fmla="*/ 33 h 1258"/>
                <a:gd name="T4" fmla="*/ 116 w 454"/>
                <a:gd name="T5" fmla="*/ 0 h 1258"/>
                <a:gd name="T6" fmla="*/ 180 w 454"/>
                <a:gd name="T7" fmla="*/ 0 h 1258"/>
                <a:gd name="T8" fmla="*/ 263 w 454"/>
                <a:gd name="T9" fmla="*/ 48 h 1258"/>
                <a:gd name="T10" fmla="*/ 340 w 454"/>
                <a:gd name="T11" fmla="*/ 161 h 1258"/>
                <a:gd name="T12" fmla="*/ 395 w 454"/>
                <a:gd name="T13" fmla="*/ 278 h 1258"/>
                <a:gd name="T14" fmla="*/ 421 w 454"/>
                <a:gd name="T15" fmla="*/ 438 h 1258"/>
                <a:gd name="T16" fmla="*/ 444 w 454"/>
                <a:gd name="T17" fmla="*/ 626 h 1258"/>
                <a:gd name="T18" fmla="*/ 454 w 454"/>
                <a:gd name="T19" fmla="*/ 808 h 1258"/>
                <a:gd name="T20" fmla="*/ 454 w 454"/>
                <a:gd name="T21" fmla="*/ 1043 h 1258"/>
                <a:gd name="T22" fmla="*/ 421 w 454"/>
                <a:gd name="T23" fmla="*/ 1189 h 1258"/>
                <a:gd name="T24" fmla="*/ 362 w 454"/>
                <a:gd name="T25" fmla="*/ 1241 h 1258"/>
                <a:gd name="T26" fmla="*/ 258 w 454"/>
                <a:gd name="T27" fmla="*/ 1258 h 1258"/>
                <a:gd name="T28" fmla="*/ 149 w 454"/>
                <a:gd name="T29" fmla="*/ 1253 h 1258"/>
                <a:gd name="T30" fmla="*/ 93 w 454"/>
                <a:gd name="T31" fmla="*/ 1189 h 1258"/>
                <a:gd name="T32" fmla="*/ 62 w 454"/>
                <a:gd name="T33" fmla="*/ 1076 h 1258"/>
                <a:gd name="T34" fmla="*/ 33 w 454"/>
                <a:gd name="T35" fmla="*/ 964 h 1258"/>
                <a:gd name="T36" fmla="*/ 12 w 454"/>
                <a:gd name="T37" fmla="*/ 760 h 1258"/>
                <a:gd name="T38" fmla="*/ 0 w 454"/>
                <a:gd name="T39" fmla="*/ 531 h 1258"/>
                <a:gd name="T40" fmla="*/ 0 w 454"/>
                <a:gd name="T41" fmla="*/ 262 h 1258"/>
                <a:gd name="T42" fmla="*/ 29 w 454"/>
                <a:gd name="T43" fmla="*/ 145 h 1258"/>
                <a:gd name="T44" fmla="*/ 29 w 454"/>
                <a:gd name="T45" fmla="*/ 97 h 12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4"/>
                <a:gd name="T70" fmla="*/ 0 h 1258"/>
                <a:gd name="T71" fmla="*/ 454 w 454"/>
                <a:gd name="T72" fmla="*/ 1258 h 12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4" h="1258">
                  <a:moveTo>
                    <a:pt x="29" y="97"/>
                  </a:moveTo>
                  <a:lnTo>
                    <a:pt x="45" y="33"/>
                  </a:lnTo>
                  <a:lnTo>
                    <a:pt x="116" y="0"/>
                  </a:lnTo>
                  <a:lnTo>
                    <a:pt x="180" y="0"/>
                  </a:lnTo>
                  <a:lnTo>
                    <a:pt x="263" y="48"/>
                  </a:lnTo>
                  <a:lnTo>
                    <a:pt x="340" y="161"/>
                  </a:lnTo>
                  <a:lnTo>
                    <a:pt x="395" y="278"/>
                  </a:lnTo>
                  <a:lnTo>
                    <a:pt x="421" y="438"/>
                  </a:lnTo>
                  <a:lnTo>
                    <a:pt x="444" y="626"/>
                  </a:lnTo>
                  <a:lnTo>
                    <a:pt x="454" y="808"/>
                  </a:lnTo>
                  <a:lnTo>
                    <a:pt x="454" y="1043"/>
                  </a:lnTo>
                  <a:lnTo>
                    <a:pt x="421" y="1189"/>
                  </a:lnTo>
                  <a:lnTo>
                    <a:pt x="362" y="1241"/>
                  </a:lnTo>
                  <a:lnTo>
                    <a:pt x="258" y="1258"/>
                  </a:lnTo>
                  <a:lnTo>
                    <a:pt x="149" y="1253"/>
                  </a:lnTo>
                  <a:lnTo>
                    <a:pt x="93" y="1189"/>
                  </a:lnTo>
                  <a:lnTo>
                    <a:pt x="62" y="1076"/>
                  </a:lnTo>
                  <a:lnTo>
                    <a:pt x="33" y="964"/>
                  </a:lnTo>
                  <a:lnTo>
                    <a:pt x="12" y="760"/>
                  </a:lnTo>
                  <a:lnTo>
                    <a:pt x="0" y="531"/>
                  </a:lnTo>
                  <a:lnTo>
                    <a:pt x="0" y="262"/>
                  </a:lnTo>
                  <a:lnTo>
                    <a:pt x="29" y="145"/>
                  </a:lnTo>
                  <a:lnTo>
                    <a:pt x="29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429" name="Group 9"/>
            <p:cNvGrpSpPr>
              <a:grpSpLocks/>
            </p:cNvGrpSpPr>
            <p:nvPr/>
          </p:nvGrpSpPr>
          <p:grpSpPr bwMode="auto">
            <a:xfrm>
              <a:off x="1490" y="1344"/>
              <a:ext cx="862" cy="2112"/>
              <a:chOff x="1490" y="1344"/>
              <a:chExt cx="862" cy="2112"/>
            </a:xfrm>
          </p:grpSpPr>
          <p:sp>
            <p:nvSpPr>
              <p:cNvPr id="11430" name="Freeform 10"/>
              <p:cNvSpPr>
                <a:spLocks/>
              </p:cNvSpPr>
              <p:nvPr/>
            </p:nvSpPr>
            <p:spPr bwMode="auto">
              <a:xfrm flipH="1">
                <a:off x="1769" y="1649"/>
                <a:ext cx="377" cy="418"/>
              </a:xfrm>
              <a:custGeom>
                <a:avLst/>
                <a:gdLst>
                  <a:gd name="T0" fmla="*/ 393 w 754"/>
                  <a:gd name="T1" fmla="*/ 193 h 836"/>
                  <a:gd name="T2" fmla="*/ 327 w 754"/>
                  <a:gd name="T3" fmla="*/ 107 h 836"/>
                  <a:gd name="T4" fmla="*/ 234 w 754"/>
                  <a:gd name="T5" fmla="*/ 43 h 836"/>
                  <a:gd name="T6" fmla="*/ 152 w 754"/>
                  <a:gd name="T7" fmla="*/ 0 h 836"/>
                  <a:gd name="T8" fmla="*/ 86 w 754"/>
                  <a:gd name="T9" fmla="*/ 11 h 836"/>
                  <a:gd name="T10" fmla="*/ 38 w 754"/>
                  <a:gd name="T11" fmla="*/ 59 h 836"/>
                  <a:gd name="T12" fmla="*/ 0 w 754"/>
                  <a:gd name="T13" fmla="*/ 204 h 836"/>
                  <a:gd name="T14" fmla="*/ 15 w 754"/>
                  <a:gd name="T15" fmla="*/ 371 h 836"/>
                  <a:gd name="T16" fmla="*/ 54 w 754"/>
                  <a:gd name="T17" fmla="*/ 531 h 836"/>
                  <a:gd name="T18" fmla="*/ 97 w 754"/>
                  <a:gd name="T19" fmla="*/ 654 h 836"/>
                  <a:gd name="T20" fmla="*/ 180 w 754"/>
                  <a:gd name="T21" fmla="*/ 783 h 836"/>
                  <a:gd name="T22" fmla="*/ 251 w 754"/>
                  <a:gd name="T23" fmla="*/ 836 h 836"/>
                  <a:gd name="T24" fmla="*/ 348 w 754"/>
                  <a:gd name="T25" fmla="*/ 836 h 836"/>
                  <a:gd name="T26" fmla="*/ 447 w 754"/>
                  <a:gd name="T27" fmla="*/ 800 h 836"/>
                  <a:gd name="T28" fmla="*/ 496 w 754"/>
                  <a:gd name="T29" fmla="*/ 707 h 836"/>
                  <a:gd name="T30" fmla="*/ 523 w 754"/>
                  <a:gd name="T31" fmla="*/ 590 h 836"/>
                  <a:gd name="T32" fmla="*/ 513 w 754"/>
                  <a:gd name="T33" fmla="*/ 445 h 836"/>
                  <a:gd name="T34" fmla="*/ 742 w 754"/>
                  <a:gd name="T35" fmla="*/ 462 h 836"/>
                  <a:gd name="T36" fmla="*/ 754 w 754"/>
                  <a:gd name="T37" fmla="*/ 397 h 836"/>
                  <a:gd name="T38" fmla="*/ 492 w 754"/>
                  <a:gd name="T39" fmla="*/ 371 h 836"/>
                  <a:gd name="T40" fmla="*/ 426 w 754"/>
                  <a:gd name="T41" fmla="*/ 221 h 836"/>
                  <a:gd name="T42" fmla="*/ 393 w 754"/>
                  <a:gd name="T43" fmla="*/ 193 h 8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54"/>
                  <a:gd name="T67" fmla="*/ 0 h 836"/>
                  <a:gd name="T68" fmla="*/ 754 w 754"/>
                  <a:gd name="T69" fmla="*/ 836 h 8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54" h="836">
                    <a:moveTo>
                      <a:pt x="393" y="193"/>
                    </a:moveTo>
                    <a:lnTo>
                      <a:pt x="327" y="107"/>
                    </a:lnTo>
                    <a:lnTo>
                      <a:pt x="234" y="43"/>
                    </a:lnTo>
                    <a:lnTo>
                      <a:pt x="152" y="0"/>
                    </a:lnTo>
                    <a:lnTo>
                      <a:pt x="86" y="11"/>
                    </a:lnTo>
                    <a:lnTo>
                      <a:pt x="38" y="59"/>
                    </a:lnTo>
                    <a:lnTo>
                      <a:pt x="0" y="204"/>
                    </a:lnTo>
                    <a:lnTo>
                      <a:pt x="15" y="371"/>
                    </a:lnTo>
                    <a:lnTo>
                      <a:pt x="54" y="531"/>
                    </a:lnTo>
                    <a:lnTo>
                      <a:pt x="97" y="654"/>
                    </a:lnTo>
                    <a:lnTo>
                      <a:pt x="180" y="783"/>
                    </a:lnTo>
                    <a:lnTo>
                      <a:pt x="251" y="836"/>
                    </a:lnTo>
                    <a:lnTo>
                      <a:pt x="348" y="836"/>
                    </a:lnTo>
                    <a:lnTo>
                      <a:pt x="447" y="800"/>
                    </a:lnTo>
                    <a:lnTo>
                      <a:pt x="496" y="707"/>
                    </a:lnTo>
                    <a:lnTo>
                      <a:pt x="523" y="590"/>
                    </a:lnTo>
                    <a:lnTo>
                      <a:pt x="513" y="445"/>
                    </a:lnTo>
                    <a:lnTo>
                      <a:pt x="742" y="462"/>
                    </a:lnTo>
                    <a:lnTo>
                      <a:pt x="754" y="397"/>
                    </a:lnTo>
                    <a:lnTo>
                      <a:pt x="492" y="371"/>
                    </a:lnTo>
                    <a:lnTo>
                      <a:pt x="426" y="221"/>
                    </a:lnTo>
                    <a:lnTo>
                      <a:pt x="393" y="1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31" name="Freeform 11"/>
              <p:cNvSpPr>
                <a:spLocks/>
              </p:cNvSpPr>
              <p:nvPr/>
            </p:nvSpPr>
            <p:spPr bwMode="auto">
              <a:xfrm flipH="1">
                <a:off x="1592" y="2115"/>
                <a:ext cx="347" cy="483"/>
              </a:xfrm>
              <a:custGeom>
                <a:avLst/>
                <a:gdLst>
                  <a:gd name="T0" fmla="*/ 38 w 693"/>
                  <a:gd name="T1" fmla="*/ 0 h 967"/>
                  <a:gd name="T2" fmla="*/ 180 w 693"/>
                  <a:gd name="T3" fmla="*/ 17 h 967"/>
                  <a:gd name="T4" fmla="*/ 327 w 693"/>
                  <a:gd name="T5" fmla="*/ 43 h 967"/>
                  <a:gd name="T6" fmla="*/ 480 w 693"/>
                  <a:gd name="T7" fmla="*/ 129 h 967"/>
                  <a:gd name="T8" fmla="*/ 589 w 693"/>
                  <a:gd name="T9" fmla="*/ 193 h 967"/>
                  <a:gd name="T10" fmla="*/ 660 w 693"/>
                  <a:gd name="T11" fmla="*/ 286 h 967"/>
                  <a:gd name="T12" fmla="*/ 693 w 693"/>
                  <a:gd name="T13" fmla="*/ 338 h 967"/>
                  <a:gd name="T14" fmla="*/ 627 w 693"/>
                  <a:gd name="T15" fmla="*/ 495 h 967"/>
                  <a:gd name="T16" fmla="*/ 523 w 693"/>
                  <a:gd name="T17" fmla="*/ 591 h 967"/>
                  <a:gd name="T18" fmla="*/ 398 w 693"/>
                  <a:gd name="T19" fmla="*/ 660 h 967"/>
                  <a:gd name="T20" fmla="*/ 332 w 693"/>
                  <a:gd name="T21" fmla="*/ 703 h 967"/>
                  <a:gd name="T22" fmla="*/ 218 w 693"/>
                  <a:gd name="T23" fmla="*/ 724 h 967"/>
                  <a:gd name="T24" fmla="*/ 213 w 693"/>
                  <a:gd name="T25" fmla="*/ 767 h 967"/>
                  <a:gd name="T26" fmla="*/ 300 w 693"/>
                  <a:gd name="T27" fmla="*/ 805 h 967"/>
                  <a:gd name="T28" fmla="*/ 426 w 693"/>
                  <a:gd name="T29" fmla="*/ 838 h 967"/>
                  <a:gd name="T30" fmla="*/ 544 w 693"/>
                  <a:gd name="T31" fmla="*/ 902 h 967"/>
                  <a:gd name="T32" fmla="*/ 497 w 693"/>
                  <a:gd name="T33" fmla="*/ 950 h 967"/>
                  <a:gd name="T34" fmla="*/ 447 w 693"/>
                  <a:gd name="T35" fmla="*/ 967 h 967"/>
                  <a:gd name="T36" fmla="*/ 376 w 693"/>
                  <a:gd name="T37" fmla="*/ 896 h 967"/>
                  <a:gd name="T38" fmla="*/ 267 w 693"/>
                  <a:gd name="T39" fmla="*/ 853 h 967"/>
                  <a:gd name="T40" fmla="*/ 180 w 693"/>
                  <a:gd name="T41" fmla="*/ 822 h 967"/>
                  <a:gd name="T42" fmla="*/ 180 w 693"/>
                  <a:gd name="T43" fmla="*/ 757 h 967"/>
                  <a:gd name="T44" fmla="*/ 196 w 693"/>
                  <a:gd name="T45" fmla="*/ 688 h 967"/>
                  <a:gd name="T46" fmla="*/ 251 w 693"/>
                  <a:gd name="T47" fmla="*/ 660 h 967"/>
                  <a:gd name="T48" fmla="*/ 426 w 693"/>
                  <a:gd name="T49" fmla="*/ 591 h 967"/>
                  <a:gd name="T50" fmla="*/ 523 w 693"/>
                  <a:gd name="T51" fmla="*/ 484 h 967"/>
                  <a:gd name="T52" fmla="*/ 594 w 693"/>
                  <a:gd name="T53" fmla="*/ 371 h 967"/>
                  <a:gd name="T54" fmla="*/ 577 w 693"/>
                  <a:gd name="T55" fmla="*/ 317 h 967"/>
                  <a:gd name="T56" fmla="*/ 523 w 693"/>
                  <a:gd name="T57" fmla="*/ 253 h 967"/>
                  <a:gd name="T58" fmla="*/ 393 w 693"/>
                  <a:gd name="T59" fmla="*/ 162 h 967"/>
                  <a:gd name="T60" fmla="*/ 234 w 693"/>
                  <a:gd name="T61" fmla="*/ 129 h 967"/>
                  <a:gd name="T62" fmla="*/ 130 w 693"/>
                  <a:gd name="T63" fmla="*/ 124 h 967"/>
                  <a:gd name="T64" fmla="*/ 38 w 693"/>
                  <a:gd name="T65" fmla="*/ 124 h 967"/>
                  <a:gd name="T66" fmla="*/ 0 w 693"/>
                  <a:gd name="T67" fmla="*/ 65 h 967"/>
                  <a:gd name="T68" fmla="*/ 38 w 693"/>
                  <a:gd name="T69" fmla="*/ 0 h 96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93"/>
                  <a:gd name="T106" fmla="*/ 0 h 967"/>
                  <a:gd name="T107" fmla="*/ 693 w 693"/>
                  <a:gd name="T108" fmla="*/ 967 h 96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93" h="967">
                    <a:moveTo>
                      <a:pt x="38" y="0"/>
                    </a:moveTo>
                    <a:lnTo>
                      <a:pt x="180" y="17"/>
                    </a:lnTo>
                    <a:lnTo>
                      <a:pt x="327" y="43"/>
                    </a:lnTo>
                    <a:lnTo>
                      <a:pt x="480" y="129"/>
                    </a:lnTo>
                    <a:lnTo>
                      <a:pt x="589" y="193"/>
                    </a:lnTo>
                    <a:lnTo>
                      <a:pt x="660" y="286"/>
                    </a:lnTo>
                    <a:lnTo>
                      <a:pt x="693" y="338"/>
                    </a:lnTo>
                    <a:lnTo>
                      <a:pt x="627" y="495"/>
                    </a:lnTo>
                    <a:lnTo>
                      <a:pt x="523" y="591"/>
                    </a:lnTo>
                    <a:lnTo>
                      <a:pt x="398" y="660"/>
                    </a:lnTo>
                    <a:lnTo>
                      <a:pt x="332" y="703"/>
                    </a:lnTo>
                    <a:lnTo>
                      <a:pt x="218" y="724"/>
                    </a:lnTo>
                    <a:lnTo>
                      <a:pt x="213" y="767"/>
                    </a:lnTo>
                    <a:lnTo>
                      <a:pt x="300" y="805"/>
                    </a:lnTo>
                    <a:lnTo>
                      <a:pt x="426" y="838"/>
                    </a:lnTo>
                    <a:lnTo>
                      <a:pt x="544" y="902"/>
                    </a:lnTo>
                    <a:lnTo>
                      <a:pt x="497" y="950"/>
                    </a:lnTo>
                    <a:lnTo>
                      <a:pt x="447" y="967"/>
                    </a:lnTo>
                    <a:lnTo>
                      <a:pt x="376" y="896"/>
                    </a:lnTo>
                    <a:lnTo>
                      <a:pt x="267" y="853"/>
                    </a:lnTo>
                    <a:lnTo>
                      <a:pt x="180" y="822"/>
                    </a:lnTo>
                    <a:lnTo>
                      <a:pt x="180" y="757"/>
                    </a:lnTo>
                    <a:lnTo>
                      <a:pt x="196" y="688"/>
                    </a:lnTo>
                    <a:lnTo>
                      <a:pt x="251" y="660"/>
                    </a:lnTo>
                    <a:lnTo>
                      <a:pt x="426" y="591"/>
                    </a:lnTo>
                    <a:lnTo>
                      <a:pt x="523" y="484"/>
                    </a:lnTo>
                    <a:lnTo>
                      <a:pt x="594" y="371"/>
                    </a:lnTo>
                    <a:lnTo>
                      <a:pt x="577" y="317"/>
                    </a:lnTo>
                    <a:lnTo>
                      <a:pt x="523" y="253"/>
                    </a:lnTo>
                    <a:lnTo>
                      <a:pt x="393" y="162"/>
                    </a:lnTo>
                    <a:lnTo>
                      <a:pt x="234" y="129"/>
                    </a:lnTo>
                    <a:lnTo>
                      <a:pt x="130" y="124"/>
                    </a:lnTo>
                    <a:lnTo>
                      <a:pt x="38" y="124"/>
                    </a:lnTo>
                    <a:lnTo>
                      <a:pt x="0" y="6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32" name="Freeform 12"/>
              <p:cNvSpPr>
                <a:spLocks/>
              </p:cNvSpPr>
              <p:nvPr/>
            </p:nvSpPr>
            <p:spPr bwMode="auto">
              <a:xfrm flipH="1">
                <a:off x="1490" y="2662"/>
                <a:ext cx="421" cy="781"/>
              </a:xfrm>
              <a:custGeom>
                <a:avLst/>
                <a:gdLst>
                  <a:gd name="T0" fmla="*/ 98 w 843"/>
                  <a:gd name="T1" fmla="*/ 0 h 1562"/>
                  <a:gd name="T2" fmla="*/ 22 w 843"/>
                  <a:gd name="T3" fmla="*/ 0 h 1562"/>
                  <a:gd name="T4" fmla="*/ 0 w 843"/>
                  <a:gd name="T5" fmla="*/ 112 h 1562"/>
                  <a:gd name="T6" fmla="*/ 55 w 843"/>
                  <a:gd name="T7" fmla="*/ 178 h 1562"/>
                  <a:gd name="T8" fmla="*/ 230 w 843"/>
                  <a:gd name="T9" fmla="*/ 333 h 1562"/>
                  <a:gd name="T10" fmla="*/ 383 w 843"/>
                  <a:gd name="T11" fmla="*/ 531 h 1562"/>
                  <a:gd name="T12" fmla="*/ 482 w 843"/>
                  <a:gd name="T13" fmla="*/ 736 h 1562"/>
                  <a:gd name="T14" fmla="*/ 497 w 843"/>
                  <a:gd name="T15" fmla="*/ 869 h 1562"/>
                  <a:gd name="T16" fmla="*/ 492 w 843"/>
                  <a:gd name="T17" fmla="*/ 966 h 1562"/>
                  <a:gd name="T18" fmla="*/ 449 w 843"/>
                  <a:gd name="T19" fmla="*/ 1186 h 1562"/>
                  <a:gd name="T20" fmla="*/ 393 w 843"/>
                  <a:gd name="T21" fmla="*/ 1364 h 1562"/>
                  <a:gd name="T22" fmla="*/ 345 w 843"/>
                  <a:gd name="T23" fmla="*/ 1466 h 1562"/>
                  <a:gd name="T24" fmla="*/ 334 w 843"/>
                  <a:gd name="T25" fmla="*/ 1530 h 1562"/>
                  <a:gd name="T26" fmla="*/ 383 w 843"/>
                  <a:gd name="T27" fmla="*/ 1530 h 1562"/>
                  <a:gd name="T28" fmla="*/ 459 w 843"/>
                  <a:gd name="T29" fmla="*/ 1509 h 1562"/>
                  <a:gd name="T30" fmla="*/ 482 w 843"/>
                  <a:gd name="T31" fmla="*/ 1514 h 1562"/>
                  <a:gd name="T32" fmla="*/ 640 w 843"/>
                  <a:gd name="T33" fmla="*/ 1524 h 1562"/>
                  <a:gd name="T34" fmla="*/ 761 w 843"/>
                  <a:gd name="T35" fmla="*/ 1562 h 1562"/>
                  <a:gd name="T36" fmla="*/ 804 w 843"/>
                  <a:gd name="T37" fmla="*/ 1540 h 1562"/>
                  <a:gd name="T38" fmla="*/ 843 w 843"/>
                  <a:gd name="T39" fmla="*/ 1459 h 1562"/>
                  <a:gd name="T40" fmla="*/ 804 w 843"/>
                  <a:gd name="T41" fmla="*/ 1417 h 1562"/>
                  <a:gd name="T42" fmla="*/ 624 w 843"/>
                  <a:gd name="T43" fmla="*/ 1412 h 1562"/>
                  <a:gd name="T44" fmla="*/ 497 w 843"/>
                  <a:gd name="T45" fmla="*/ 1428 h 1562"/>
                  <a:gd name="T46" fmla="*/ 433 w 843"/>
                  <a:gd name="T47" fmla="*/ 1459 h 1562"/>
                  <a:gd name="T48" fmla="*/ 443 w 843"/>
                  <a:gd name="T49" fmla="*/ 1385 h 1562"/>
                  <a:gd name="T50" fmla="*/ 508 w 843"/>
                  <a:gd name="T51" fmla="*/ 1271 h 1562"/>
                  <a:gd name="T52" fmla="*/ 563 w 843"/>
                  <a:gd name="T53" fmla="*/ 1095 h 1562"/>
                  <a:gd name="T54" fmla="*/ 607 w 843"/>
                  <a:gd name="T55" fmla="*/ 945 h 1562"/>
                  <a:gd name="T56" fmla="*/ 574 w 843"/>
                  <a:gd name="T57" fmla="*/ 773 h 1562"/>
                  <a:gd name="T58" fmla="*/ 525 w 843"/>
                  <a:gd name="T59" fmla="*/ 590 h 1562"/>
                  <a:gd name="T60" fmla="*/ 426 w 843"/>
                  <a:gd name="T61" fmla="*/ 381 h 1562"/>
                  <a:gd name="T62" fmla="*/ 284 w 843"/>
                  <a:gd name="T63" fmla="*/ 188 h 1562"/>
                  <a:gd name="T64" fmla="*/ 164 w 843"/>
                  <a:gd name="T65" fmla="*/ 48 h 1562"/>
                  <a:gd name="T66" fmla="*/ 98 w 843"/>
                  <a:gd name="T67" fmla="*/ 0 h 15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43"/>
                  <a:gd name="T103" fmla="*/ 0 h 1562"/>
                  <a:gd name="T104" fmla="*/ 843 w 843"/>
                  <a:gd name="T105" fmla="*/ 1562 h 15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43" h="1562">
                    <a:moveTo>
                      <a:pt x="98" y="0"/>
                    </a:moveTo>
                    <a:lnTo>
                      <a:pt x="22" y="0"/>
                    </a:lnTo>
                    <a:lnTo>
                      <a:pt x="0" y="112"/>
                    </a:lnTo>
                    <a:lnTo>
                      <a:pt x="55" y="178"/>
                    </a:lnTo>
                    <a:lnTo>
                      <a:pt x="230" y="333"/>
                    </a:lnTo>
                    <a:lnTo>
                      <a:pt x="383" y="531"/>
                    </a:lnTo>
                    <a:lnTo>
                      <a:pt x="482" y="736"/>
                    </a:lnTo>
                    <a:lnTo>
                      <a:pt x="497" y="869"/>
                    </a:lnTo>
                    <a:lnTo>
                      <a:pt x="492" y="966"/>
                    </a:lnTo>
                    <a:lnTo>
                      <a:pt x="449" y="1186"/>
                    </a:lnTo>
                    <a:lnTo>
                      <a:pt x="393" y="1364"/>
                    </a:lnTo>
                    <a:lnTo>
                      <a:pt x="345" y="1466"/>
                    </a:lnTo>
                    <a:lnTo>
                      <a:pt x="334" y="1530"/>
                    </a:lnTo>
                    <a:lnTo>
                      <a:pt x="383" y="1530"/>
                    </a:lnTo>
                    <a:lnTo>
                      <a:pt x="459" y="1509"/>
                    </a:lnTo>
                    <a:lnTo>
                      <a:pt x="482" y="1514"/>
                    </a:lnTo>
                    <a:lnTo>
                      <a:pt x="640" y="1524"/>
                    </a:lnTo>
                    <a:lnTo>
                      <a:pt x="761" y="1562"/>
                    </a:lnTo>
                    <a:lnTo>
                      <a:pt x="804" y="1540"/>
                    </a:lnTo>
                    <a:lnTo>
                      <a:pt x="843" y="1459"/>
                    </a:lnTo>
                    <a:lnTo>
                      <a:pt x="804" y="1417"/>
                    </a:lnTo>
                    <a:lnTo>
                      <a:pt x="624" y="1412"/>
                    </a:lnTo>
                    <a:lnTo>
                      <a:pt x="497" y="1428"/>
                    </a:lnTo>
                    <a:lnTo>
                      <a:pt x="433" y="1459"/>
                    </a:lnTo>
                    <a:lnTo>
                      <a:pt x="443" y="1385"/>
                    </a:lnTo>
                    <a:lnTo>
                      <a:pt x="508" y="1271"/>
                    </a:lnTo>
                    <a:lnTo>
                      <a:pt x="563" y="1095"/>
                    </a:lnTo>
                    <a:lnTo>
                      <a:pt x="607" y="945"/>
                    </a:lnTo>
                    <a:lnTo>
                      <a:pt x="574" y="773"/>
                    </a:lnTo>
                    <a:lnTo>
                      <a:pt x="525" y="590"/>
                    </a:lnTo>
                    <a:lnTo>
                      <a:pt x="426" y="381"/>
                    </a:lnTo>
                    <a:lnTo>
                      <a:pt x="284" y="188"/>
                    </a:lnTo>
                    <a:lnTo>
                      <a:pt x="164" y="4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33" name="Freeform 13"/>
              <p:cNvSpPr>
                <a:spLocks/>
              </p:cNvSpPr>
              <p:nvPr/>
            </p:nvSpPr>
            <p:spPr bwMode="auto">
              <a:xfrm flipH="1">
                <a:off x="1892" y="2660"/>
                <a:ext cx="284" cy="796"/>
              </a:xfrm>
              <a:custGeom>
                <a:avLst/>
                <a:gdLst>
                  <a:gd name="T0" fmla="*/ 393 w 567"/>
                  <a:gd name="T1" fmla="*/ 0 h 1591"/>
                  <a:gd name="T2" fmla="*/ 322 w 567"/>
                  <a:gd name="T3" fmla="*/ 150 h 1591"/>
                  <a:gd name="T4" fmla="*/ 272 w 567"/>
                  <a:gd name="T5" fmla="*/ 369 h 1591"/>
                  <a:gd name="T6" fmla="*/ 213 w 567"/>
                  <a:gd name="T7" fmla="*/ 612 h 1591"/>
                  <a:gd name="T8" fmla="*/ 158 w 567"/>
                  <a:gd name="T9" fmla="*/ 857 h 1591"/>
                  <a:gd name="T10" fmla="*/ 158 w 567"/>
                  <a:gd name="T11" fmla="*/ 948 h 1591"/>
                  <a:gd name="T12" fmla="*/ 213 w 567"/>
                  <a:gd name="T13" fmla="*/ 1110 h 1591"/>
                  <a:gd name="T14" fmla="*/ 289 w 567"/>
                  <a:gd name="T15" fmla="*/ 1195 h 1591"/>
                  <a:gd name="T16" fmla="*/ 360 w 567"/>
                  <a:gd name="T17" fmla="*/ 1302 h 1591"/>
                  <a:gd name="T18" fmla="*/ 409 w 567"/>
                  <a:gd name="T19" fmla="*/ 1382 h 1591"/>
                  <a:gd name="T20" fmla="*/ 388 w 567"/>
                  <a:gd name="T21" fmla="*/ 1420 h 1591"/>
                  <a:gd name="T22" fmla="*/ 262 w 567"/>
                  <a:gd name="T23" fmla="*/ 1436 h 1591"/>
                  <a:gd name="T24" fmla="*/ 59 w 567"/>
                  <a:gd name="T25" fmla="*/ 1467 h 1591"/>
                  <a:gd name="T26" fmla="*/ 0 w 567"/>
                  <a:gd name="T27" fmla="*/ 1517 h 1591"/>
                  <a:gd name="T28" fmla="*/ 49 w 567"/>
                  <a:gd name="T29" fmla="*/ 1560 h 1591"/>
                  <a:gd name="T30" fmla="*/ 163 w 567"/>
                  <a:gd name="T31" fmla="*/ 1591 h 1591"/>
                  <a:gd name="T32" fmla="*/ 295 w 567"/>
                  <a:gd name="T33" fmla="*/ 1527 h 1591"/>
                  <a:gd name="T34" fmla="*/ 393 w 567"/>
                  <a:gd name="T35" fmla="*/ 1484 h 1591"/>
                  <a:gd name="T36" fmla="*/ 518 w 567"/>
                  <a:gd name="T37" fmla="*/ 1467 h 1591"/>
                  <a:gd name="T38" fmla="*/ 567 w 567"/>
                  <a:gd name="T39" fmla="*/ 1453 h 1591"/>
                  <a:gd name="T40" fmla="*/ 551 w 567"/>
                  <a:gd name="T41" fmla="*/ 1398 h 1591"/>
                  <a:gd name="T42" fmla="*/ 409 w 567"/>
                  <a:gd name="T43" fmla="*/ 1260 h 1591"/>
                  <a:gd name="T44" fmla="*/ 327 w 567"/>
                  <a:gd name="T45" fmla="*/ 1115 h 1591"/>
                  <a:gd name="T46" fmla="*/ 256 w 567"/>
                  <a:gd name="T47" fmla="*/ 1017 h 1591"/>
                  <a:gd name="T48" fmla="*/ 246 w 567"/>
                  <a:gd name="T49" fmla="*/ 922 h 1591"/>
                  <a:gd name="T50" fmla="*/ 279 w 567"/>
                  <a:gd name="T51" fmla="*/ 762 h 1591"/>
                  <a:gd name="T52" fmla="*/ 355 w 567"/>
                  <a:gd name="T53" fmla="*/ 595 h 1591"/>
                  <a:gd name="T54" fmla="*/ 437 w 567"/>
                  <a:gd name="T55" fmla="*/ 312 h 1591"/>
                  <a:gd name="T56" fmla="*/ 508 w 567"/>
                  <a:gd name="T57" fmla="*/ 145 h 1591"/>
                  <a:gd name="T58" fmla="*/ 501 w 567"/>
                  <a:gd name="T59" fmla="*/ 48 h 1591"/>
                  <a:gd name="T60" fmla="*/ 437 w 567"/>
                  <a:gd name="T61" fmla="*/ 0 h 1591"/>
                  <a:gd name="T62" fmla="*/ 393 w 567"/>
                  <a:gd name="T63" fmla="*/ 0 h 15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7"/>
                  <a:gd name="T97" fmla="*/ 0 h 1591"/>
                  <a:gd name="T98" fmla="*/ 567 w 567"/>
                  <a:gd name="T99" fmla="*/ 1591 h 15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7" h="1591">
                    <a:moveTo>
                      <a:pt x="393" y="0"/>
                    </a:moveTo>
                    <a:lnTo>
                      <a:pt x="322" y="150"/>
                    </a:lnTo>
                    <a:lnTo>
                      <a:pt x="272" y="369"/>
                    </a:lnTo>
                    <a:lnTo>
                      <a:pt x="213" y="612"/>
                    </a:lnTo>
                    <a:lnTo>
                      <a:pt x="158" y="857"/>
                    </a:lnTo>
                    <a:lnTo>
                      <a:pt x="158" y="948"/>
                    </a:lnTo>
                    <a:lnTo>
                      <a:pt x="213" y="1110"/>
                    </a:lnTo>
                    <a:lnTo>
                      <a:pt x="289" y="1195"/>
                    </a:lnTo>
                    <a:lnTo>
                      <a:pt x="360" y="1302"/>
                    </a:lnTo>
                    <a:lnTo>
                      <a:pt x="409" y="1382"/>
                    </a:lnTo>
                    <a:lnTo>
                      <a:pt x="388" y="1420"/>
                    </a:lnTo>
                    <a:lnTo>
                      <a:pt x="262" y="1436"/>
                    </a:lnTo>
                    <a:lnTo>
                      <a:pt x="59" y="1467"/>
                    </a:lnTo>
                    <a:lnTo>
                      <a:pt x="0" y="1517"/>
                    </a:lnTo>
                    <a:lnTo>
                      <a:pt x="49" y="1560"/>
                    </a:lnTo>
                    <a:lnTo>
                      <a:pt x="163" y="1591"/>
                    </a:lnTo>
                    <a:lnTo>
                      <a:pt x="295" y="1527"/>
                    </a:lnTo>
                    <a:lnTo>
                      <a:pt x="393" y="1484"/>
                    </a:lnTo>
                    <a:lnTo>
                      <a:pt x="518" y="1467"/>
                    </a:lnTo>
                    <a:lnTo>
                      <a:pt x="567" y="1453"/>
                    </a:lnTo>
                    <a:lnTo>
                      <a:pt x="551" y="1398"/>
                    </a:lnTo>
                    <a:lnTo>
                      <a:pt x="409" y="1260"/>
                    </a:lnTo>
                    <a:lnTo>
                      <a:pt x="327" y="1115"/>
                    </a:lnTo>
                    <a:lnTo>
                      <a:pt x="256" y="1017"/>
                    </a:lnTo>
                    <a:lnTo>
                      <a:pt x="246" y="922"/>
                    </a:lnTo>
                    <a:lnTo>
                      <a:pt x="279" y="762"/>
                    </a:lnTo>
                    <a:lnTo>
                      <a:pt x="355" y="595"/>
                    </a:lnTo>
                    <a:lnTo>
                      <a:pt x="437" y="312"/>
                    </a:lnTo>
                    <a:lnTo>
                      <a:pt x="508" y="145"/>
                    </a:lnTo>
                    <a:lnTo>
                      <a:pt x="501" y="48"/>
                    </a:lnTo>
                    <a:lnTo>
                      <a:pt x="437" y="0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34" name="Freeform 14"/>
              <p:cNvSpPr>
                <a:spLocks/>
              </p:cNvSpPr>
              <p:nvPr/>
            </p:nvSpPr>
            <p:spPr bwMode="auto">
              <a:xfrm>
                <a:off x="1968" y="1344"/>
                <a:ext cx="384" cy="864"/>
              </a:xfrm>
              <a:custGeom>
                <a:avLst/>
                <a:gdLst>
                  <a:gd name="T0" fmla="*/ 20 w 893"/>
                  <a:gd name="T1" fmla="*/ 1807 h 1821"/>
                  <a:gd name="T2" fmla="*/ 0 w 893"/>
                  <a:gd name="T3" fmla="*/ 1717 h 1821"/>
                  <a:gd name="T4" fmla="*/ 49 w 893"/>
                  <a:gd name="T5" fmla="*/ 1644 h 1821"/>
                  <a:gd name="T6" fmla="*/ 212 w 893"/>
                  <a:gd name="T7" fmla="*/ 1559 h 1821"/>
                  <a:gd name="T8" fmla="*/ 355 w 893"/>
                  <a:gd name="T9" fmla="*/ 1464 h 1821"/>
                  <a:gd name="T10" fmla="*/ 493 w 893"/>
                  <a:gd name="T11" fmla="*/ 1306 h 1821"/>
                  <a:gd name="T12" fmla="*/ 681 w 893"/>
                  <a:gd name="T13" fmla="*/ 1088 h 1821"/>
                  <a:gd name="T14" fmla="*/ 730 w 893"/>
                  <a:gd name="T15" fmla="*/ 1001 h 1821"/>
                  <a:gd name="T16" fmla="*/ 755 w 893"/>
                  <a:gd name="T17" fmla="*/ 915 h 1821"/>
                  <a:gd name="T18" fmla="*/ 744 w 893"/>
                  <a:gd name="T19" fmla="*/ 830 h 1821"/>
                  <a:gd name="T20" fmla="*/ 700 w 893"/>
                  <a:gd name="T21" fmla="*/ 672 h 1821"/>
                  <a:gd name="T22" fmla="*/ 593 w 893"/>
                  <a:gd name="T23" fmla="*/ 473 h 1821"/>
                  <a:gd name="T24" fmla="*/ 474 w 893"/>
                  <a:gd name="T25" fmla="*/ 362 h 1821"/>
                  <a:gd name="T26" fmla="*/ 370 w 893"/>
                  <a:gd name="T27" fmla="*/ 300 h 1821"/>
                  <a:gd name="T28" fmla="*/ 286 w 893"/>
                  <a:gd name="T29" fmla="*/ 291 h 1821"/>
                  <a:gd name="T30" fmla="*/ 242 w 893"/>
                  <a:gd name="T31" fmla="*/ 300 h 1821"/>
                  <a:gd name="T32" fmla="*/ 237 w 893"/>
                  <a:gd name="T33" fmla="*/ 258 h 1821"/>
                  <a:gd name="T34" fmla="*/ 340 w 893"/>
                  <a:gd name="T35" fmla="*/ 243 h 1821"/>
                  <a:gd name="T36" fmla="*/ 458 w 893"/>
                  <a:gd name="T37" fmla="*/ 243 h 1821"/>
                  <a:gd name="T38" fmla="*/ 374 w 893"/>
                  <a:gd name="T39" fmla="*/ 147 h 1821"/>
                  <a:gd name="T40" fmla="*/ 325 w 893"/>
                  <a:gd name="T41" fmla="*/ 71 h 1821"/>
                  <a:gd name="T42" fmla="*/ 360 w 893"/>
                  <a:gd name="T43" fmla="*/ 43 h 1821"/>
                  <a:gd name="T44" fmla="*/ 493 w 893"/>
                  <a:gd name="T45" fmla="*/ 172 h 1821"/>
                  <a:gd name="T46" fmla="*/ 518 w 893"/>
                  <a:gd name="T47" fmla="*/ 191 h 1821"/>
                  <a:gd name="T48" fmla="*/ 493 w 893"/>
                  <a:gd name="T49" fmla="*/ 90 h 1821"/>
                  <a:gd name="T50" fmla="*/ 474 w 893"/>
                  <a:gd name="T51" fmla="*/ 14 h 1821"/>
                  <a:gd name="T52" fmla="*/ 493 w 893"/>
                  <a:gd name="T53" fmla="*/ 0 h 1821"/>
                  <a:gd name="T54" fmla="*/ 537 w 893"/>
                  <a:gd name="T55" fmla="*/ 14 h 1821"/>
                  <a:gd name="T56" fmla="*/ 577 w 893"/>
                  <a:gd name="T57" fmla="*/ 191 h 1821"/>
                  <a:gd name="T58" fmla="*/ 597 w 893"/>
                  <a:gd name="T59" fmla="*/ 187 h 1821"/>
                  <a:gd name="T60" fmla="*/ 597 w 893"/>
                  <a:gd name="T61" fmla="*/ 47 h 1821"/>
                  <a:gd name="T62" fmla="*/ 637 w 893"/>
                  <a:gd name="T63" fmla="*/ 33 h 1821"/>
                  <a:gd name="T64" fmla="*/ 665 w 893"/>
                  <a:gd name="T65" fmla="*/ 57 h 1821"/>
                  <a:gd name="T66" fmla="*/ 651 w 893"/>
                  <a:gd name="T67" fmla="*/ 243 h 1821"/>
                  <a:gd name="T68" fmla="*/ 642 w 893"/>
                  <a:gd name="T69" fmla="*/ 319 h 1821"/>
                  <a:gd name="T70" fmla="*/ 665 w 893"/>
                  <a:gd name="T71" fmla="*/ 473 h 1821"/>
                  <a:gd name="T72" fmla="*/ 744 w 893"/>
                  <a:gd name="T73" fmla="*/ 634 h 1821"/>
                  <a:gd name="T74" fmla="*/ 828 w 893"/>
                  <a:gd name="T75" fmla="*/ 820 h 1821"/>
                  <a:gd name="T76" fmla="*/ 893 w 893"/>
                  <a:gd name="T77" fmla="*/ 958 h 1821"/>
                  <a:gd name="T78" fmla="*/ 888 w 893"/>
                  <a:gd name="T79" fmla="*/ 1029 h 1821"/>
                  <a:gd name="T80" fmla="*/ 770 w 893"/>
                  <a:gd name="T81" fmla="*/ 1159 h 1821"/>
                  <a:gd name="T82" fmla="*/ 607 w 893"/>
                  <a:gd name="T83" fmla="*/ 1320 h 1821"/>
                  <a:gd name="T84" fmla="*/ 474 w 893"/>
                  <a:gd name="T85" fmla="*/ 1478 h 1821"/>
                  <a:gd name="T86" fmla="*/ 311 w 893"/>
                  <a:gd name="T87" fmla="*/ 1688 h 1821"/>
                  <a:gd name="T88" fmla="*/ 177 w 893"/>
                  <a:gd name="T89" fmla="*/ 1792 h 1821"/>
                  <a:gd name="T90" fmla="*/ 74 w 893"/>
                  <a:gd name="T91" fmla="*/ 1821 h 1821"/>
                  <a:gd name="T92" fmla="*/ 20 w 893"/>
                  <a:gd name="T93" fmla="*/ 1807 h 182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93"/>
                  <a:gd name="T142" fmla="*/ 0 h 1821"/>
                  <a:gd name="T143" fmla="*/ 893 w 893"/>
                  <a:gd name="T144" fmla="*/ 1821 h 182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93" h="1821">
                    <a:moveTo>
                      <a:pt x="20" y="1807"/>
                    </a:moveTo>
                    <a:lnTo>
                      <a:pt x="0" y="1717"/>
                    </a:lnTo>
                    <a:lnTo>
                      <a:pt x="49" y="1644"/>
                    </a:lnTo>
                    <a:lnTo>
                      <a:pt x="212" y="1559"/>
                    </a:lnTo>
                    <a:lnTo>
                      <a:pt x="355" y="1464"/>
                    </a:lnTo>
                    <a:lnTo>
                      <a:pt x="493" y="1306"/>
                    </a:lnTo>
                    <a:lnTo>
                      <a:pt x="681" y="1088"/>
                    </a:lnTo>
                    <a:lnTo>
                      <a:pt x="730" y="1001"/>
                    </a:lnTo>
                    <a:lnTo>
                      <a:pt x="755" y="915"/>
                    </a:lnTo>
                    <a:lnTo>
                      <a:pt x="744" y="830"/>
                    </a:lnTo>
                    <a:lnTo>
                      <a:pt x="700" y="672"/>
                    </a:lnTo>
                    <a:lnTo>
                      <a:pt x="593" y="473"/>
                    </a:lnTo>
                    <a:lnTo>
                      <a:pt x="474" y="362"/>
                    </a:lnTo>
                    <a:lnTo>
                      <a:pt x="370" y="300"/>
                    </a:lnTo>
                    <a:lnTo>
                      <a:pt x="286" y="291"/>
                    </a:lnTo>
                    <a:lnTo>
                      <a:pt x="242" y="300"/>
                    </a:lnTo>
                    <a:lnTo>
                      <a:pt x="237" y="258"/>
                    </a:lnTo>
                    <a:lnTo>
                      <a:pt x="340" y="243"/>
                    </a:lnTo>
                    <a:lnTo>
                      <a:pt x="458" y="243"/>
                    </a:lnTo>
                    <a:lnTo>
                      <a:pt x="374" y="147"/>
                    </a:lnTo>
                    <a:lnTo>
                      <a:pt x="325" y="71"/>
                    </a:lnTo>
                    <a:lnTo>
                      <a:pt x="360" y="43"/>
                    </a:lnTo>
                    <a:lnTo>
                      <a:pt x="493" y="172"/>
                    </a:lnTo>
                    <a:lnTo>
                      <a:pt x="518" y="191"/>
                    </a:lnTo>
                    <a:lnTo>
                      <a:pt x="493" y="90"/>
                    </a:lnTo>
                    <a:lnTo>
                      <a:pt x="474" y="14"/>
                    </a:lnTo>
                    <a:lnTo>
                      <a:pt x="493" y="0"/>
                    </a:lnTo>
                    <a:lnTo>
                      <a:pt x="537" y="14"/>
                    </a:lnTo>
                    <a:lnTo>
                      <a:pt x="577" y="191"/>
                    </a:lnTo>
                    <a:lnTo>
                      <a:pt x="597" y="187"/>
                    </a:lnTo>
                    <a:lnTo>
                      <a:pt x="597" y="47"/>
                    </a:lnTo>
                    <a:lnTo>
                      <a:pt x="637" y="33"/>
                    </a:lnTo>
                    <a:lnTo>
                      <a:pt x="665" y="57"/>
                    </a:lnTo>
                    <a:lnTo>
                      <a:pt x="651" y="243"/>
                    </a:lnTo>
                    <a:lnTo>
                      <a:pt x="642" y="319"/>
                    </a:lnTo>
                    <a:lnTo>
                      <a:pt x="665" y="473"/>
                    </a:lnTo>
                    <a:lnTo>
                      <a:pt x="744" y="634"/>
                    </a:lnTo>
                    <a:lnTo>
                      <a:pt x="828" y="820"/>
                    </a:lnTo>
                    <a:lnTo>
                      <a:pt x="893" y="958"/>
                    </a:lnTo>
                    <a:lnTo>
                      <a:pt x="888" y="1029"/>
                    </a:lnTo>
                    <a:lnTo>
                      <a:pt x="770" y="1159"/>
                    </a:lnTo>
                    <a:lnTo>
                      <a:pt x="607" y="1320"/>
                    </a:lnTo>
                    <a:lnTo>
                      <a:pt x="474" y="1478"/>
                    </a:lnTo>
                    <a:lnTo>
                      <a:pt x="311" y="1688"/>
                    </a:lnTo>
                    <a:lnTo>
                      <a:pt x="177" y="1792"/>
                    </a:lnTo>
                    <a:lnTo>
                      <a:pt x="74" y="1821"/>
                    </a:lnTo>
                    <a:lnTo>
                      <a:pt x="20" y="18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268" name="Group 15"/>
          <p:cNvGrpSpPr>
            <a:grpSpLocks/>
          </p:cNvGrpSpPr>
          <p:nvPr/>
        </p:nvGrpSpPr>
        <p:grpSpPr bwMode="auto">
          <a:xfrm>
            <a:off x="6794500" y="1382713"/>
            <a:ext cx="1587500" cy="1589087"/>
            <a:chOff x="3556" y="1541"/>
            <a:chExt cx="1000" cy="1001"/>
          </a:xfrm>
        </p:grpSpPr>
        <p:grpSp>
          <p:nvGrpSpPr>
            <p:cNvPr id="11279" name="Group 16"/>
            <p:cNvGrpSpPr>
              <a:grpSpLocks/>
            </p:cNvGrpSpPr>
            <p:nvPr/>
          </p:nvGrpSpPr>
          <p:grpSpPr bwMode="auto">
            <a:xfrm>
              <a:off x="3556" y="1541"/>
              <a:ext cx="1000" cy="1001"/>
              <a:chOff x="3556" y="1541"/>
              <a:chExt cx="1000" cy="1001"/>
            </a:xfrm>
          </p:grpSpPr>
          <p:sp>
            <p:nvSpPr>
              <p:cNvPr id="11420" name="Freeform 17"/>
              <p:cNvSpPr>
                <a:spLocks/>
              </p:cNvSpPr>
              <p:nvPr/>
            </p:nvSpPr>
            <p:spPr bwMode="auto">
              <a:xfrm>
                <a:off x="3556" y="1541"/>
                <a:ext cx="324" cy="325"/>
              </a:xfrm>
              <a:custGeom>
                <a:avLst/>
                <a:gdLst>
                  <a:gd name="T0" fmla="*/ 555 w 648"/>
                  <a:gd name="T1" fmla="*/ 0 h 648"/>
                  <a:gd name="T2" fmla="*/ 648 w 648"/>
                  <a:gd name="T3" fmla="*/ 203 h 648"/>
                  <a:gd name="T4" fmla="*/ 203 w 648"/>
                  <a:gd name="T5" fmla="*/ 648 h 648"/>
                  <a:gd name="T6" fmla="*/ 0 w 648"/>
                  <a:gd name="T7" fmla="*/ 556 h 648"/>
                  <a:gd name="T8" fmla="*/ 555 w 648"/>
                  <a:gd name="T9" fmla="*/ 0 h 6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648"/>
                  <a:gd name="T17" fmla="*/ 648 w 648"/>
                  <a:gd name="T18" fmla="*/ 648 h 6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648">
                    <a:moveTo>
                      <a:pt x="555" y="0"/>
                    </a:moveTo>
                    <a:lnTo>
                      <a:pt x="648" y="203"/>
                    </a:lnTo>
                    <a:lnTo>
                      <a:pt x="203" y="648"/>
                    </a:lnTo>
                    <a:lnTo>
                      <a:pt x="0" y="556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5F3F1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1" name="Freeform 18"/>
              <p:cNvSpPr>
                <a:spLocks/>
              </p:cNvSpPr>
              <p:nvPr/>
            </p:nvSpPr>
            <p:spPr bwMode="auto">
              <a:xfrm>
                <a:off x="3834" y="1541"/>
                <a:ext cx="445" cy="102"/>
              </a:xfrm>
              <a:custGeom>
                <a:avLst/>
                <a:gdLst>
                  <a:gd name="T0" fmla="*/ 0 w 889"/>
                  <a:gd name="T1" fmla="*/ 0 h 203"/>
                  <a:gd name="T2" fmla="*/ 93 w 889"/>
                  <a:gd name="T3" fmla="*/ 203 h 203"/>
                  <a:gd name="T4" fmla="*/ 796 w 889"/>
                  <a:gd name="T5" fmla="*/ 203 h 203"/>
                  <a:gd name="T6" fmla="*/ 889 w 889"/>
                  <a:gd name="T7" fmla="*/ 0 h 203"/>
                  <a:gd name="T8" fmla="*/ 0 w 889"/>
                  <a:gd name="T9" fmla="*/ 0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9"/>
                  <a:gd name="T16" fmla="*/ 0 h 203"/>
                  <a:gd name="T17" fmla="*/ 889 w 889"/>
                  <a:gd name="T18" fmla="*/ 203 h 2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9" h="203">
                    <a:moveTo>
                      <a:pt x="0" y="0"/>
                    </a:moveTo>
                    <a:lnTo>
                      <a:pt x="93" y="203"/>
                    </a:lnTo>
                    <a:lnTo>
                      <a:pt x="796" y="203"/>
                    </a:lnTo>
                    <a:lnTo>
                      <a:pt x="8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5F3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2" name="Freeform 19"/>
              <p:cNvSpPr>
                <a:spLocks/>
              </p:cNvSpPr>
              <p:nvPr/>
            </p:nvSpPr>
            <p:spPr bwMode="auto">
              <a:xfrm>
                <a:off x="4232" y="1541"/>
                <a:ext cx="324" cy="325"/>
              </a:xfrm>
              <a:custGeom>
                <a:avLst/>
                <a:gdLst>
                  <a:gd name="T0" fmla="*/ 93 w 649"/>
                  <a:gd name="T1" fmla="*/ 0 h 648"/>
                  <a:gd name="T2" fmla="*/ 0 w 649"/>
                  <a:gd name="T3" fmla="*/ 203 h 648"/>
                  <a:gd name="T4" fmla="*/ 445 w 649"/>
                  <a:gd name="T5" fmla="*/ 648 h 648"/>
                  <a:gd name="T6" fmla="*/ 649 w 649"/>
                  <a:gd name="T7" fmla="*/ 556 h 648"/>
                  <a:gd name="T8" fmla="*/ 93 w 649"/>
                  <a:gd name="T9" fmla="*/ 0 h 6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9"/>
                  <a:gd name="T16" fmla="*/ 0 h 648"/>
                  <a:gd name="T17" fmla="*/ 649 w 649"/>
                  <a:gd name="T18" fmla="*/ 648 h 6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9" h="648">
                    <a:moveTo>
                      <a:pt x="93" y="0"/>
                    </a:moveTo>
                    <a:lnTo>
                      <a:pt x="0" y="203"/>
                    </a:lnTo>
                    <a:lnTo>
                      <a:pt x="445" y="648"/>
                    </a:lnTo>
                    <a:lnTo>
                      <a:pt x="649" y="556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9F7F5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3" name="Freeform 20"/>
              <p:cNvSpPr>
                <a:spLocks/>
              </p:cNvSpPr>
              <p:nvPr/>
            </p:nvSpPr>
            <p:spPr bwMode="auto">
              <a:xfrm>
                <a:off x="3556" y="2217"/>
                <a:ext cx="324" cy="325"/>
              </a:xfrm>
              <a:custGeom>
                <a:avLst/>
                <a:gdLst>
                  <a:gd name="T0" fmla="*/ 555 w 648"/>
                  <a:gd name="T1" fmla="*/ 650 h 650"/>
                  <a:gd name="T2" fmla="*/ 648 w 648"/>
                  <a:gd name="T3" fmla="*/ 446 h 650"/>
                  <a:gd name="T4" fmla="*/ 203 w 648"/>
                  <a:gd name="T5" fmla="*/ 0 h 650"/>
                  <a:gd name="T6" fmla="*/ 0 w 648"/>
                  <a:gd name="T7" fmla="*/ 93 h 650"/>
                  <a:gd name="T8" fmla="*/ 555 w 648"/>
                  <a:gd name="T9" fmla="*/ 650 h 6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650"/>
                  <a:gd name="T17" fmla="*/ 648 w 648"/>
                  <a:gd name="T18" fmla="*/ 650 h 6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650">
                    <a:moveTo>
                      <a:pt x="555" y="650"/>
                    </a:moveTo>
                    <a:lnTo>
                      <a:pt x="648" y="446"/>
                    </a:lnTo>
                    <a:lnTo>
                      <a:pt x="203" y="0"/>
                    </a:lnTo>
                    <a:lnTo>
                      <a:pt x="0" y="93"/>
                    </a:lnTo>
                    <a:lnTo>
                      <a:pt x="555" y="650"/>
                    </a:lnTo>
                    <a:close/>
                  </a:path>
                </a:pathLst>
              </a:custGeom>
              <a:solidFill>
                <a:srgbClr val="3F1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4" name="Freeform 21"/>
              <p:cNvSpPr>
                <a:spLocks/>
              </p:cNvSpPr>
              <p:nvPr/>
            </p:nvSpPr>
            <p:spPr bwMode="auto">
              <a:xfrm>
                <a:off x="3834" y="2440"/>
                <a:ext cx="445" cy="102"/>
              </a:xfrm>
              <a:custGeom>
                <a:avLst/>
                <a:gdLst>
                  <a:gd name="T0" fmla="*/ 0 w 889"/>
                  <a:gd name="T1" fmla="*/ 204 h 204"/>
                  <a:gd name="T2" fmla="*/ 93 w 889"/>
                  <a:gd name="T3" fmla="*/ 0 h 204"/>
                  <a:gd name="T4" fmla="*/ 796 w 889"/>
                  <a:gd name="T5" fmla="*/ 0 h 204"/>
                  <a:gd name="T6" fmla="*/ 889 w 889"/>
                  <a:gd name="T7" fmla="*/ 204 h 204"/>
                  <a:gd name="T8" fmla="*/ 0 w 889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9"/>
                  <a:gd name="T16" fmla="*/ 0 h 204"/>
                  <a:gd name="T17" fmla="*/ 889 w 88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9" h="204">
                    <a:moveTo>
                      <a:pt x="0" y="204"/>
                    </a:moveTo>
                    <a:lnTo>
                      <a:pt x="93" y="0"/>
                    </a:lnTo>
                    <a:lnTo>
                      <a:pt x="796" y="0"/>
                    </a:lnTo>
                    <a:lnTo>
                      <a:pt x="889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3F1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5" name="Freeform 22"/>
              <p:cNvSpPr>
                <a:spLocks/>
              </p:cNvSpPr>
              <p:nvPr/>
            </p:nvSpPr>
            <p:spPr bwMode="auto">
              <a:xfrm>
                <a:off x="4232" y="2217"/>
                <a:ext cx="324" cy="325"/>
              </a:xfrm>
              <a:custGeom>
                <a:avLst/>
                <a:gdLst>
                  <a:gd name="T0" fmla="*/ 93 w 649"/>
                  <a:gd name="T1" fmla="*/ 650 h 650"/>
                  <a:gd name="T2" fmla="*/ 0 w 649"/>
                  <a:gd name="T3" fmla="*/ 446 h 650"/>
                  <a:gd name="T4" fmla="*/ 445 w 649"/>
                  <a:gd name="T5" fmla="*/ 0 h 650"/>
                  <a:gd name="T6" fmla="*/ 649 w 649"/>
                  <a:gd name="T7" fmla="*/ 93 h 650"/>
                  <a:gd name="T8" fmla="*/ 93 w 649"/>
                  <a:gd name="T9" fmla="*/ 650 h 6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9"/>
                  <a:gd name="T16" fmla="*/ 0 h 650"/>
                  <a:gd name="T17" fmla="*/ 649 w 649"/>
                  <a:gd name="T18" fmla="*/ 650 h 6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9" h="650">
                    <a:moveTo>
                      <a:pt x="93" y="650"/>
                    </a:moveTo>
                    <a:lnTo>
                      <a:pt x="0" y="446"/>
                    </a:lnTo>
                    <a:lnTo>
                      <a:pt x="445" y="0"/>
                    </a:lnTo>
                    <a:lnTo>
                      <a:pt x="649" y="93"/>
                    </a:lnTo>
                    <a:lnTo>
                      <a:pt x="93" y="650"/>
                    </a:lnTo>
                    <a:close/>
                  </a:path>
                </a:pathLst>
              </a:custGeom>
              <a:solidFill>
                <a:srgbClr val="5F3F1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6" name="Freeform 23"/>
              <p:cNvSpPr>
                <a:spLocks/>
              </p:cNvSpPr>
              <p:nvPr/>
            </p:nvSpPr>
            <p:spPr bwMode="auto">
              <a:xfrm>
                <a:off x="3556" y="1819"/>
                <a:ext cx="102" cy="444"/>
              </a:xfrm>
              <a:custGeom>
                <a:avLst/>
                <a:gdLst>
                  <a:gd name="T0" fmla="*/ 0 w 203"/>
                  <a:gd name="T1" fmla="*/ 0 h 888"/>
                  <a:gd name="T2" fmla="*/ 0 w 203"/>
                  <a:gd name="T3" fmla="*/ 888 h 888"/>
                  <a:gd name="T4" fmla="*/ 203 w 203"/>
                  <a:gd name="T5" fmla="*/ 795 h 888"/>
                  <a:gd name="T6" fmla="*/ 203 w 203"/>
                  <a:gd name="T7" fmla="*/ 92 h 888"/>
                  <a:gd name="T8" fmla="*/ 0 w 203"/>
                  <a:gd name="T9" fmla="*/ 0 h 8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888"/>
                  <a:gd name="T17" fmla="*/ 203 w 203"/>
                  <a:gd name="T18" fmla="*/ 888 h 8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888">
                    <a:moveTo>
                      <a:pt x="0" y="0"/>
                    </a:moveTo>
                    <a:lnTo>
                      <a:pt x="0" y="888"/>
                    </a:lnTo>
                    <a:lnTo>
                      <a:pt x="203" y="795"/>
                    </a:lnTo>
                    <a:lnTo>
                      <a:pt x="203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1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7" name="Freeform 24"/>
              <p:cNvSpPr>
                <a:spLocks/>
              </p:cNvSpPr>
              <p:nvPr/>
            </p:nvSpPr>
            <p:spPr bwMode="auto">
              <a:xfrm>
                <a:off x="4455" y="1819"/>
                <a:ext cx="101" cy="444"/>
              </a:xfrm>
              <a:custGeom>
                <a:avLst/>
                <a:gdLst>
                  <a:gd name="T0" fmla="*/ 204 w 204"/>
                  <a:gd name="T1" fmla="*/ 0 h 888"/>
                  <a:gd name="T2" fmla="*/ 204 w 204"/>
                  <a:gd name="T3" fmla="*/ 888 h 888"/>
                  <a:gd name="T4" fmla="*/ 0 w 204"/>
                  <a:gd name="T5" fmla="*/ 795 h 888"/>
                  <a:gd name="T6" fmla="*/ 0 w 204"/>
                  <a:gd name="T7" fmla="*/ 92 h 888"/>
                  <a:gd name="T8" fmla="*/ 204 w 204"/>
                  <a:gd name="T9" fmla="*/ 0 h 8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888"/>
                  <a:gd name="T17" fmla="*/ 204 w 204"/>
                  <a:gd name="T18" fmla="*/ 888 h 8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888">
                    <a:moveTo>
                      <a:pt x="204" y="0"/>
                    </a:moveTo>
                    <a:lnTo>
                      <a:pt x="204" y="888"/>
                    </a:lnTo>
                    <a:lnTo>
                      <a:pt x="0" y="795"/>
                    </a:lnTo>
                    <a:lnTo>
                      <a:pt x="0" y="9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7F5F3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280" name="Group 25"/>
            <p:cNvGrpSpPr>
              <a:grpSpLocks/>
            </p:cNvGrpSpPr>
            <p:nvPr/>
          </p:nvGrpSpPr>
          <p:grpSpPr bwMode="auto">
            <a:xfrm>
              <a:off x="3656" y="1641"/>
              <a:ext cx="801" cy="801"/>
              <a:chOff x="3656" y="1641"/>
              <a:chExt cx="801" cy="801"/>
            </a:xfrm>
          </p:grpSpPr>
          <p:grpSp>
            <p:nvGrpSpPr>
              <p:cNvPr id="11281" name="Group 26"/>
              <p:cNvGrpSpPr>
                <a:grpSpLocks/>
              </p:cNvGrpSpPr>
              <p:nvPr/>
            </p:nvGrpSpPr>
            <p:grpSpPr bwMode="auto">
              <a:xfrm>
                <a:off x="3656" y="1641"/>
                <a:ext cx="801" cy="801"/>
                <a:chOff x="3656" y="1641"/>
                <a:chExt cx="801" cy="801"/>
              </a:xfrm>
            </p:grpSpPr>
            <p:sp>
              <p:nvSpPr>
                <p:cNvPr id="11385" name="Freeform 27"/>
                <p:cNvSpPr>
                  <a:spLocks/>
                </p:cNvSpPr>
                <p:nvPr/>
              </p:nvSpPr>
              <p:spPr bwMode="auto">
                <a:xfrm>
                  <a:off x="3656" y="1641"/>
                  <a:ext cx="801" cy="801"/>
                </a:xfrm>
                <a:custGeom>
                  <a:avLst/>
                  <a:gdLst>
                    <a:gd name="T0" fmla="*/ 446 w 1603"/>
                    <a:gd name="T1" fmla="*/ 0 h 1603"/>
                    <a:gd name="T2" fmla="*/ 1157 w 1603"/>
                    <a:gd name="T3" fmla="*/ 0 h 1603"/>
                    <a:gd name="T4" fmla="*/ 1603 w 1603"/>
                    <a:gd name="T5" fmla="*/ 445 h 1603"/>
                    <a:gd name="T6" fmla="*/ 1603 w 1603"/>
                    <a:gd name="T7" fmla="*/ 1156 h 1603"/>
                    <a:gd name="T8" fmla="*/ 1157 w 1603"/>
                    <a:gd name="T9" fmla="*/ 1603 h 1603"/>
                    <a:gd name="T10" fmla="*/ 446 w 1603"/>
                    <a:gd name="T11" fmla="*/ 1603 h 1603"/>
                    <a:gd name="T12" fmla="*/ 0 w 1603"/>
                    <a:gd name="T13" fmla="*/ 1156 h 1603"/>
                    <a:gd name="T14" fmla="*/ 0 w 1603"/>
                    <a:gd name="T15" fmla="*/ 445 h 1603"/>
                    <a:gd name="T16" fmla="*/ 446 w 1603"/>
                    <a:gd name="T17" fmla="*/ 0 h 160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03"/>
                    <a:gd name="T28" fmla="*/ 0 h 1603"/>
                    <a:gd name="T29" fmla="*/ 1603 w 1603"/>
                    <a:gd name="T30" fmla="*/ 1603 h 160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03" h="1603">
                      <a:moveTo>
                        <a:pt x="446" y="0"/>
                      </a:moveTo>
                      <a:lnTo>
                        <a:pt x="1157" y="0"/>
                      </a:lnTo>
                      <a:lnTo>
                        <a:pt x="1603" y="445"/>
                      </a:lnTo>
                      <a:lnTo>
                        <a:pt x="1603" y="1156"/>
                      </a:lnTo>
                      <a:lnTo>
                        <a:pt x="1157" y="1603"/>
                      </a:lnTo>
                      <a:lnTo>
                        <a:pt x="446" y="1603"/>
                      </a:lnTo>
                      <a:lnTo>
                        <a:pt x="0" y="1156"/>
                      </a:lnTo>
                      <a:lnTo>
                        <a:pt x="0" y="445"/>
                      </a:lnTo>
                      <a:lnTo>
                        <a:pt x="446" y="0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86" name="Freeform 28"/>
                <p:cNvSpPr>
                  <a:spLocks/>
                </p:cNvSpPr>
                <p:nvPr/>
              </p:nvSpPr>
              <p:spPr bwMode="auto">
                <a:xfrm>
                  <a:off x="3671" y="1656"/>
                  <a:ext cx="771" cy="771"/>
                </a:xfrm>
                <a:custGeom>
                  <a:avLst/>
                  <a:gdLst>
                    <a:gd name="T0" fmla="*/ 429 w 1542"/>
                    <a:gd name="T1" fmla="*/ 0 h 1542"/>
                    <a:gd name="T2" fmla="*/ 1113 w 1542"/>
                    <a:gd name="T3" fmla="*/ 0 h 1542"/>
                    <a:gd name="T4" fmla="*/ 1542 w 1542"/>
                    <a:gd name="T5" fmla="*/ 429 h 1542"/>
                    <a:gd name="T6" fmla="*/ 1542 w 1542"/>
                    <a:gd name="T7" fmla="*/ 1114 h 1542"/>
                    <a:gd name="T8" fmla="*/ 1113 w 1542"/>
                    <a:gd name="T9" fmla="*/ 1542 h 1542"/>
                    <a:gd name="T10" fmla="*/ 429 w 1542"/>
                    <a:gd name="T11" fmla="*/ 1542 h 1542"/>
                    <a:gd name="T12" fmla="*/ 0 w 1542"/>
                    <a:gd name="T13" fmla="*/ 1114 h 1542"/>
                    <a:gd name="T14" fmla="*/ 0 w 1542"/>
                    <a:gd name="T15" fmla="*/ 429 h 1542"/>
                    <a:gd name="T16" fmla="*/ 429 w 1542"/>
                    <a:gd name="T17" fmla="*/ 0 h 15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42"/>
                    <a:gd name="T28" fmla="*/ 0 h 1542"/>
                    <a:gd name="T29" fmla="*/ 1542 w 1542"/>
                    <a:gd name="T30" fmla="*/ 1542 h 15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42" h="1542">
                      <a:moveTo>
                        <a:pt x="429" y="0"/>
                      </a:moveTo>
                      <a:lnTo>
                        <a:pt x="1113" y="0"/>
                      </a:lnTo>
                      <a:lnTo>
                        <a:pt x="1542" y="429"/>
                      </a:lnTo>
                      <a:lnTo>
                        <a:pt x="1542" y="1114"/>
                      </a:lnTo>
                      <a:lnTo>
                        <a:pt x="1113" y="1542"/>
                      </a:lnTo>
                      <a:lnTo>
                        <a:pt x="429" y="1542"/>
                      </a:lnTo>
                      <a:lnTo>
                        <a:pt x="0" y="1114"/>
                      </a:lnTo>
                      <a:lnTo>
                        <a:pt x="0" y="429"/>
                      </a:lnTo>
                      <a:lnTo>
                        <a:pt x="429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87" name="Freeform 29"/>
                <p:cNvSpPr>
                  <a:spLocks/>
                </p:cNvSpPr>
                <p:nvPr/>
              </p:nvSpPr>
              <p:spPr bwMode="auto">
                <a:xfrm>
                  <a:off x="3687" y="1672"/>
                  <a:ext cx="739" cy="739"/>
                </a:xfrm>
                <a:custGeom>
                  <a:avLst/>
                  <a:gdLst>
                    <a:gd name="T0" fmla="*/ 410 w 1478"/>
                    <a:gd name="T1" fmla="*/ 0 h 1479"/>
                    <a:gd name="T2" fmla="*/ 1067 w 1478"/>
                    <a:gd name="T3" fmla="*/ 0 h 1479"/>
                    <a:gd name="T4" fmla="*/ 1478 w 1478"/>
                    <a:gd name="T5" fmla="*/ 411 h 1479"/>
                    <a:gd name="T6" fmla="*/ 1478 w 1478"/>
                    <a:gd name="T7" fmla="*/ 1068 h 1479"/>
                    <a:gd name="T8" fmla="*/ 1067 w 1478"/>
                    <a:gd name="T9" fmla="*/ 1479 h 1479"/>
                    <a:gd name="T10" fmla="*/ 410 w 1478"/>
                    <a:gd name="T11" fmla="*/ 1479 h 1479"/>
                    <a:gd name="T12" fmla="*/ 0 w 1478"/>
                    <a:gd name="T13" fmla="*/ 1068 h 1479"/>
                    <a:gd name="T14" fmla="*/ 0 w 1478"/>
                    <a:gd name="T15" fmla="*/ 411 h 1479"/>
                    <a:gd name="T16" fmla="*/ 410 w 1478"/>
                    <a:gd name="T17" fmla="*/ 0 h 147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78"/>
                    <a:gd name="T28" fmla="*/ 0 h 1479"/>
                    <a:gd name="T29" fmla="*/ 1478 w 1478"/>
                    <a:gd name="T30" fmla="*/ 1479 h 147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78" h="1479">
                      <a:moveTo>
                        <a:pt x="410" y="0"/>
                      </a:moveTo>
                      <a:lnTo>
                        <a:pt x="1067" y="0"/>
                      </a:lnTo>
                      <a:lnTo>
                        <a:pt x="1478" y="411"/>
                      </a:lnTo>
                      <a:lnTo>
                        <a:pt x="1478" y="1068"/>
                      </a:lnTo>
                      <a:lnTo>
                        <a:pt x="1067" y="1479"/>
                      </a:lnTo>
                      <a:lnTo>
                        <a:pt x="410" y="1479"/>
                      </a:lnTo>
                      <a:lnTo>
                        <a:pt x="0" y="1068"/>
                      </a:lnTo>
                      <a:lnTo>
                        <a:pt x="0" y="411"/>
                      </a:lnTo>
                      <a:lnTo>
                        <a:pt x="410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388" name="Group 30"/>
                <p:cNvGrpSpPr>
                  <a:grpSpLocks/>
                </p:cNvGrpSpPr>
                <p:nvPr/>
              </p:nvGrpSpPr>
              <p:grpSpPr bwMode="auto">
                <a:xfrm>
                  <a:off x="3835" y="1813"/>
                  <a:ext cx="443" cy="450"/>
                  <a:chOff x="3835" y="1813"/>
                  <a:chExt cx="443" cy="450"/>
                </a:xfrm>
              </p:grpSpPr>
              <p:sp>
                <p:nvSpPr>
                  <p:cNvPr id="11389" name="Freeform 31"/>
                  <p:cNvSpPr>
                    <a:spLocks/>
                  </p:cNvSpPr>
                  <p:nvPr/>
                </p:nvSpPr>
                <p:spPr bwMode="auto">
                  <a:xfrm>
                    <a:off x="3835" y="1820"/>
                    <a:ext cx="443" cy="443"/>
                  </a:xfrm>
                  <a:custGeom>
                    <a:avLst/>
                    <a:gdLst>
                      <a:gd name="T0" fmla="*/ 246 w 886"/>
                      <a:gd name="T1" fmla="*/ 0 h 886"/>
                      <a:gd name="T2" fmla="*/ 640 w 886"/>
                      <a:gd name="T3" fmla="*/ 0 h 886"/>
                      <a:gd name="T4" fmla="*/ 886 w 886"/>
                      <a:gd name="T5" fmla="*/ 246 h 886"/>
                      <a:gd name="T6" fmla="*/ 886 w 886"/>
                      <a:gd name="T7" fmla="*/ 640 h 886"/>
                      <a:gd name="T8" fmla="*/ 640 w 886"/>
                      <a:gd name="T9" fmla="*/ 886 h 886"/>
                      <a:gd name="T10" fmla="*/ 246 w 886"/>
                      <a:gd name="T11" fmla="*/ 886 h 886"/>
                      <a:gd name="T12" fmla="*/ 0 w 886"/>
                      <a:gd name="T13" fmla="*/ 640 h 886"/>
                      <a:gd name="T14" fmla="*/ 0 w 886"/>
                      <a:gd name="T15" fmla="*/ 246 h 886"/>
                      <a:gd name="T16" fmla="*/ 246 w 886"/>
                      <a:gd name="T17" fmla="*/ 0 h 88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86"/>
                      <a:gd name="T28" fmla="*/ 0 h 886"/>
                      <a:gd name="T29" fmla="*/ 886 w 886"/>
                      <a:gd name="T30" fmla="*/ 886 h 88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86" h="886">
                        <a:moveTo>
                          <a:pt x="246" y="0"/>
                        </a:moveTo>
                        <a:lnTo>
                          <a:pt x="640" y="0"/>
                        </a:lnTo>
                        <a:lnTo>
                          <a:pt x="886" y="246"/>
                        </a:lnTo>
                        <a:lnTo>
                          <a:pt x="886" y="640"/>
                        </a:lnTo>
                        <a:lnTo>
                          <a:pt x="640" y="886"/>
                        </a:lnTo>
                        <a:lnTo>
                          <a:pt x="246" y="886"/>
                        </a:lnTo>
                        <a:lnTo>
                          <a:pt x="0" y="640"/>
                        </a:lnTo>
                        <a:lnTo>
                          <a:pt x="0" y="246"/>
                        </a:lnTo>
                        <a:lnTo>
                          <a:pt x="246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90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2019"/>
                    <a:ext cx="47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9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3857" y="1819"/>
                    <a:ext cx="251" cy="347"/>
                    <a:chOff x="3857" y="1819"/>
                    <a:chExt cx="251" cy="347"/>
                  </a:xfrm>
                </p:grpSpPr>
                <p:grpSp>
                  <p:nvGrpSpPr>
                    <p:cNvPr id="11407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5" y="2047"/>
                      <a:ext cx="141" cy="119"/>
                      <a:chOff x="3915" y="2047"/>
                      <a:chExt cx="141" cy="119"/>
                    </a:xfrm>
                  </p:grpSpPr>
                  <p:grpSp>
                    <p:nvGrpSpPr>
                      <p:cNvPr id="11416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15" y="2124"/>
                        <a:ext cx="48" cy="42"/>
                        <a:chOff x="3915" y="2124"/>
                        <a:chExt cx="48" cy="42"/>
                      </a:xfrm>
                    </p:grpSpPr>
                    <p:sp>
                      <p:nvSpPr>
                        <p:cNvPr id="11418" name="Oval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39" y="2124"/>
                          <a:ext cx="24" cy="24"/>
                        </a:xfrm>
                        <a:prstGeom prst="ellipse">
                          <a:avLst/>
                        </a:pr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419" name="Freeform 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15" y="2129"/>
                          <a:ext cx="42" cy="37"/>
                        </a:xfrm>
                        <a:custGeom>
                          <a:avLst/>
                          <a:gdLst>
                            <a:gd name="T0" fmla="*/ 52 w 83"/>
                            <a:gd name="T1" fmla="*/ 0 h 74"/>
                            <a:gd name="T2" fmla="*/ 0 w 83"/>
                            <a:gd name="T3" fmla="*/ 65 h 74"/>
                            <a:gd name="T4" fmla="*/ 9 w 83"/>
                            <a:gd name="T5" fmla="*/ 74 h 74"/>
                            <a:gd name="T6" fmla="*/ 83 w 83"/>
                            <a:gd name="T7" fmla="*/ 36 h 74"/>
                            <a:gd name="T8" fmla="*/ 52 w 83"/>
                            <a:gd name="T9" fmla="*/ 0 h 7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3"/>
                            <a:gd name="T16" fmla="*/ 0 h 74"/>
                            <a:gd name="T17" fmla="*/ 83 w 83"/>
                            <a:gd name="T18" fmla="*/ 74 h 7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3" h="74">
                              <a:moveTo>
                                <a:pt x="52" y="0"/>
                              </a:moveTo>
                              <a:lnTo>
                                <a:pt x="0" y="65"/>
                              </a:lnTo>
                              <a:lnTo>
                                <a:pt x="9" y="74"/>
                              </a:lnTo>
                              <a:lnTo>
                                <a:pt x="83" y="36"/>
                              </a:lnTo>
                              <a:lnTo>
                                <a:pt x="5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1417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6" y="2047"/>
                        <a:ext cx="100" cy="86"/>
                      </a:xfrm>
                      <a:custGeom>
                        <a:avLst/>
                        <a:gdLst>
                          <a:gd name="T0" fmla="*/ 0 w 200"/>
                          <a:gd name="T1" fmla="*/ 165 h 173"/>
                          <a:gd name="T2" fmla="*/ 192 w 200"/>
                          <a:gd name="T3" fmla="*/ 0 h 173"/>
                          <a:gd name="T4" fmla="*/ 200 w 200"/>
                          <a:gd name="T5" fmla="*/ 8 h 173"/>
                          <a:gd name="T6" fmla="*/ 7 w 200"/>
                          <a:gd name="T7" fmla="*/ 173 h 173"/>
                          <a:gd name="T8" fmla="*/ 0 w 200"/>
                          <a:gd name="T9" fmla="*/ 165 h 1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0"/>
                          <a:gd name="T16" fmla="*/ 0 h 173"/>
                          <a:gd name="T17" fmla="*/ 200 w 200"/>
                          <a:gd name="T18" fmla="*/ 173 h 1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0" h="173">
                            <a:moveTo>
                              <a:pt x="0" y="165"/>
                            </a:moveTo>
                            <a:lnTo>
                              <a:pt x="192" y="0"/>
                            </a:lnTo>
                            <a:lnTo>
                              <a:pt x="200" y="8"/>
                            </a:lnTo>
                            <a:lnTo>
                              <a:pt x="7" y="173"/>
                            </a:lnTo>
                            <a:lnTo>
                              <a:pt x="0" y="165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1408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7" y="1871"/>
                      <a:ext cx="202" cy="176"/>
                      <a:chOff x="3857" y="1871"/>
                      <a:chExt cx="202" cy="176"/>
                    </a:xfrm>
                  </p:grpSpPr>
                  <p:grpSp>
                    <p:nvGrpSpPr>
                      <p:cNvPr id="11412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57" y="1871"/>
                        <a:ext cx="51" cy="47"/>
                        <a:chOff x="3857" y="1871"/>
                        <a:chExt cx="51" cy="47"/>
                      </a:xfrm>
                    </p:grpSpPr>
                    <p:sp>
                      <p:nvSpPr>
                        <p:cNvPr id="11414" name="Oval 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84" y="1894"/>
                          <a:ext cx="24" cy="24"/>
                        </a:xfrm>
                        <a:prstGeom prst="ellipse">
                          <a:avLst/>
                        </a:pr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415" name="Freeform 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7" y="1871"/>
                          <a:ext cx="45" cy="44"/>
                        </a:xfrm>
                        <a:custGeom>
                          <a:avLst/>
                          <a:gdLst>
                            <a:gd name="T0" fmla="*/ 60 w 92"/>
                            <a:gd name="T1" fmla="*/ 87 h 87"/>
                            <a:gd name="T2" fmla="*/ 0 w 92"/>
                            <a:gd name="T3" fmla="*/ 0 h 87"/>
                            <a:gd name="T4" fmla="*/ 92 w 92"/>
                            <a:gd name="T5" fmla="*/ 50 h 87"/>
                            <a:gd name="T6" fmla="*/ 60 w 92"/>
                            <a:gd name="T7" fmla="*/ 87 h 87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92"/>
                            <a:gd name="T13" fmla="*/ 0 h 87"/>
                            <a:gd name="T14" fmla="*/ 92 w 92"/>
                            <a:gd name="T15" fmla="*/ 87 h 87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92" h="87">
                              <a:moveTo>
                                <a:pt x="60" y="87"/>
                              </a:moveTo>
                              <a:lnTo>
                                <a:pt x="0" y="0"/>
                              </a:lnTo>
                              <a:lnTo>
                                <a:pt x="92" y="50"/>
                              </a:lnTo>
                              <a:lnTo>
                                <a:pt x="60" y="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1413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0" y="1910"/>
                        <a:ext cx="159" cy="137"/>
                      </a:xfrm>
                      <a:custGeom>
                        <a:avLst/>
                        <a:gdLst>
                          <a:gd name="T0" fmla="*/ 0 w 317"/>
                          <a:gd name="T1" fmla="*/ 8 h 273"/>
                          <a:gd name="T2" fmla="*/ 312 w 317"/>
                          <a:gd name="T3" fmla="*/ 273 h 273"/>
                          <a:gd name="T4" fmla="*/ 317 w 317"/>
                          <a:gd name="T5" fmla="*/ 264 h 273"/>
                          <a:gd name="T6" fmla="*/ 9 w 317"/>
                          <a:gd name="T7" fmla="*/ 0 h 273"/>
                          <a:gd name="T8" fmla="*/ 0 w 317"/>
                          <a:gd name="T9" fmla="*/ 8 h 2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17"/>
                          <a:gd name="T16" fmla="*/ 0 h 273"/>
                          <a:gd name="T17" fmla="*/ 317 w 317"/>
                          <a:gd name="T18" fmla="*/ 273 h 2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17" h="273">
                            <a:moveTo>
                              <a:pt x="0" y="8"/>
                            </a:moveTo>
                            <a:lnTo>
                              <a:pt x="312" y="273"/>
                            </a:lnTo>
                            <a:lnTo>
                              <a:pt x="317" y="264"/>
                            </a:lnTo>
                            <a:lnTo>
                              <a:pt x="9" y="0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1409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29" y="1819"/>
                      <a:ext cx="79" cy="345"/>
                      <a:chOff x="4029" y="1819"/>
                      <a:chExt cx="79" cy="345"/>
                    </a:xfrm>
                  </p:grpSpPr>
                  <p:sp>
                    <p:nvSpPr>
                      <p:cNvPr id="11410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9" y="2112"/>
                        <a:ext cx="16" cy="52"/>
                      </a:xfrm>
                      <a:custGeom>
                        <a:avLst/>
                        <a:gdLst>
                          <a:gd name="T0" fmla="*/ 31 w 32"/>
                          <a:gd name="T1" fmla="*/ 0 h 104"/>
                          <a:gd name="T2" fmla="*/ 16 w 32"/>
                          <a:gd name="T3" fmla="*/ 30 h 104"/>
                          <a:gd name="T4" fmla="*/ 0 w 32"/>
                          <a:gd name="T5" fmla="*/ 101 h 104"/>
                          <a:gd name="T6" fmla="*/ 16 w 32"/>
                          <a:gd name="T7" fmla="*/ 104 h 104"/>
                          <a:gd name="T8" fmla="*/ 32 w 32"/>
                          <a:gd name="T9" fmla="*/ 33 h 104"/>
                          <a:gd name="T10" fmla="*/ 31 w 32"/>
                          <a:gd name="T11" fmla="*/ 0 h 10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2"/>
                          <a:gd name="T19" fmla="*/ 0 h 104"/>
                          <a:gd name="T20" fmla="*/ 32 w 32"/>
                          <a:gd name="T21" fmla="*/ 104 h 10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2" h="104">
                            <a:moveTo>
                              <a:pt x="31" y="0"/>
                            </a:moveTo>
                            <a:lnTo>
                              <a:pt x="16" y="30"/>
                            </a:lnTo>
                            <a:lnTo>
                              <a:pt x="0" y="101"/>
                            </a:lnTo>
                            <a:lnTo>
                              <a:pt x="16" y="104"/>
                            </a:lnTo>
                            <a:lnTo>
                              <a:pt x="32" y="33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411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042" y="1819"/>
                        <a:ext cx="66" cy="30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F9F9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1392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855" y="1813"/>
                    <a:ext cx="252" cy="347"/>
                    <a:chOff x="3855" y="1813"/>
                    <a:chExt cx="252" cy="347"/>
                  </a:xfrm>
                </p:grpSpPr>
                <p:grpSp>
                  <p:nvGrpSpPr>
                    <p:cNvPr id="11394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3" y="2041"/>
                      <a:ext cx="141" cy="119"/>
                      <a:chOff x="3913" y="2041"/>
                      <a:chExt cx="141" cy="119"/>
                    </a:xfrm>
                  </p:grpSpPr>
                  <p:grpSp>
                    <p:nvGrpSpPr>
                      <p:cNvPr id="11403" name="Group 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13" y="2119"/>
                        <a:ext cx="48" cy="41"/>
                        <a:chOff x="3913" y="2119"/>
                        <a:chExt cx="48" cy="41"/>
                      </a:xfrm>
                    </p:grpSpPr>
                    <p:sp>
                      <p:nvSpPr>
                        <p:cNvPr id="11405" name="Oval 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37" y="2119"/>
                          <a:ext cx="24" cy="23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406" name="Freeform 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13" y="2123"/>
                          <a:ext cx="42" cy="37"/>
                        </a:xfrm>
                        <a:custGeom>
                          <a:avLst/>
                          <a:gdLst>
                            <a:gd name="T0" fmla="*/ 53 w 83"/>
                            <a:gd name="T1" fmla="*/ 0 h 74"/>
                            <a:gd name="T2" fmla="*/ 0 w 83"/>
                            <a:gd name="T3" fmla="*/ 66 h 74"/>
                            <a:gd name="T4" fmla="*/ 8 w 83"/>
                            <a:gd name="T5" fmla="*/ 74 h 74"/>
                            <a:gd name="T6" fmla="*/ 83 w 83"/>
                            <a:gd name="T7" fmla="*/ 35 h 74"/>
                            <a:gd name="T8" fmla="*/ 53 w 83"/>
                            <a:gd name="T9" fmla="*/ 0 h 7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3"/>
                            <a:gd name="T16" fmla="*/ 0 h 74"/>
                            <a:gd name="T17" fmla="*/ 83 w 83"/>
                            <a:gd name="T18" fmla="*/ 74 h 7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3" h="74">
                              <a:moveTo>
                                <a:pt x="53" y="0"/>
                              </a:moveTo>
                              <a:lnTo>
                                <a:pt x="0" y="66"/>
                              </a:lnTo>
                              <a:lnTo>
                                <a:pt x="8" y="74"/>
                              </a:lnTo>
                              <a:lnTo>
                                <a:pt x="83" y="35"/>
                              </a:lnTo>
                              <a:lnTo>
                                <a:pt x="5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1404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4" y="2041"/>
                        <a:ext cx="100" cy="86"/>
                      </a:xfrm>
                      <a:custGeom>
                        <a:avLst/>
                        <a:gdLst>
                          <a:gd name="T0" fmla="*/ 0 w 200"/>
                          <a:gd name="T1" fmla="*/ 164 h 172"/>
                          <a:gd name="T2" fmla="*/ 191 w 200"/>
                          <a:gd name="T3" fmla="*/ 0 h 172"/>
                          <a:gd name="T4" fmla="*/ 200 w 200"/>
                          <a:gd name="T5" fmla="*/ 6 h 172"/>
                          <a:gd name="T6" fmla="*/ 7 w 200"/>
                          <a:gd name="T7" fmla="*/ 172 h 172"/>
                          <a:gd name="T8" fmla="*/ 0 w 200"/>
                          <a:gd name="T9" fmla="*/ 164 h 17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0"/>
                          <a:gd name="T16" fmla="*/ 0 h 172"/>
                          <a:gd name="T17" fmla="*/ 200 w 200"/>
                          <a:gd name="T18" fmla="*/ 172 h 17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0" h="172">
                            <a:moveTo>
                              <a:pt x="0" y="164"/>
                            </a:moveTo>
                            <a:lnTo>
                              <a:pt x="191" y="0"/>
                            </a:lnTo>
                            <a:lnTo>
                              <a:pt x="200" y="6"/>
                            </a:lnTo>
                            <a:lnTo>
                              <a:pt x="7" y="172"/>
                            </a:lnTo>
                            <a:lnTo>
                              <a:pt x="0" y="16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1395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5" y="1865"/>
                      <a:ext cx="202" cy="176"/>
                      <a:chOff x="3855" y="1865"/>
                      <a:chExt cx="202" cy="176"/>
                    </a:xfrm>
                  </p:grpSpPr>
                  <p:grpSp>
                    <p:nvGrpSpPr>
                      <p:cNvPr id="11399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55" y="1865"/>
                        <a:ext cx="51" cy="47"/>
                        <a:chOff x="3855" y="1865"/>
                        <a:chExt cx="51" cy="47"/>
                      </a:xfrm>
                    </p:grpSpPr>
                    <p:sp>
                      <p:nvSpPr>
                        <p:cNvPr id="11401" name="Oval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83" y="1889"/>
                          <a:ext cx="23" cy="23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402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5" y="1865"/>
                          <a:ext cx="46" cy="43"/>
                        </a:xfrm>
                        <a:custGeom>
                          <a:avLst/>
                          <a:gdLst>
                            <a:gd name="T0" fmla="*/ 59 w 91"/>
                            <a:gd name="T1" fmla="*/ 87 h 87"/>
                            <a:gd name="T2" fmla="*/ 0 w 91"/>
                            <a:gd name="T3" fmla="*/ 0 h 87"/>
                            <a:gd name="T4" fmla="*/ 91 w 91"/>
                            <a:gd name="T5" fmla="*/ 51 h 87"/>
                            <a:gd name="T6" fmla="*/ 59 w 91"/>
                            <a:gd name="T7" fmla="*/ 87 h 87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91"/>
                            <a:gd name="T13" fmla="*/ 0 h 87"/>
                            <a:gd name="T14" fmla="*/ 91 w 91"/>
                            <a:gd name="T15" fmla="*/ 87 h 87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91" h="87">
                              <a:moveTo>
                                <a:pt x="59" y="87"/>
                              </a:moveTo>
                              <a:lnTo>
                                <a:pt x="0" y="0"/>
                              </a:lnTo>
                              <a:lnTo>
                                <a:pt x="91" y="51"/>
                              </a:lnTo>
                              <a:lnTo>
                                <a:pt x="59" y="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1400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9" y="1904"/>
                        <a:ext cx="158" cy="137"/>
                      </a:xfrm>
                      <a:custGeom>
                        <a:avLst/>
                        <a:gdLst>
                          <a:gd name="T0" fmla="*/ 0 w 317"/>
                          <a:gd name="T1" fmla="*/ 8 h 275"/>
                          <a:gd name="T2" fmla="*/ 312 w 317"/>
                          <a:gd name="T3" fmla="*/ 275 h 275"/>
                          <a:gd name="T4" fmla="*/ 317 w 317"/>
                          <a:gd name="T5" fmla="*/ 264 h 275"/>
                          <a:gd name="T6" fmla="*/ 9 w 317"/>
                          <a:gd name="T7" fmla="*/ 0 h 275"/>
                          <a:gd name="T8" fmla="*/ 0 w 317"/>
                          <a:gd name="T9" fmla="*/ 8 h 2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17"/>
                          <a:gd name="T16" fmla="*/ 0 h 275"/>
                          <a:gd name="T17" fmla="*/ 317 w 317"/>
                          <a:gd name="T18" fmla="*/ 275 h 2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17" h="275">
                            <a:moveTo>
                              <a:pt x="0" y="8"/>
                            </a:moveTo>
                            <a:lnTo>
                              <a:pt x="312" y="275"/>
                            </a:lnTo>
                            <a:lnTo>
                              <a:pt x="317" y="264"/>
                            </a:lnTo>
                            <a:lnTo>
                              <a:pt x="9" y="0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1396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27" y="1813"/>
                      <a:ext cx="80" cy="345"/>
                      <a:chOff x="4027" y="1813"/>
                      <a:chExt cx="80" cy="345"/>
                    </a:xfrm>
                  </p:grpSpPr>
                  <p:sp>
                    <p:nvSpPr>
                      <p:cNvPr id="1139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7" y="2106"/>
                        <a:ext cx="16" cy="52"/>
                      </a:xfrm>
                      <a:custGeom>
                        <a:avLst/>
                        <a:gdLst>
                          <a:gd name="T0" fmla="*/ 31 w 32"/>
                          <a:gd name="T1" fmla="*/ 0 h 104"/>
                          <a:gd name="T2" fmla="*/ 16 w 32"/>
                          <a:gd name="T3" fmla="*/ 29 h 104"/>
                          <a:gd name="T4" fmla="*/ 0 w 32"/>
                          <a:gd name="T5" fmla="*/ 100 h 104"/>
                          <a:gd name="T6" fmla="*/ 16 w 32"/>
                          <a:gd name="T7" fmla="*/ 104 h 104"/>
                          <a:gd name="T8" fmla="*/ 32 w 32"/>
                          <a:gd name="T9" fmla="*/ 34 h 104"/>
                          <a:gd name="T10" fmla="*/ 31 w 32"/>
                          <a:gd name="T11" fmla="*/ 0 h 10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2"/>
                          <a:gd name="T19" fmla="*/ 0 h 104"/>
                          <a:gd name="T20" fmla="*/ 32 w 32"/>
                          <a:gd name="T21" fmla="*/ 104 h 10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2" h="104">
                            <a:moveTo>
                              <a:pt x="31" y="0"/>
                            </a:moveTo>
                            <a:lnTo>
                              <a:pt x="16" y="29"/>
                            </a:lnTo>
                            <a:lnTo>
                              <a:pt x="0" y="100"/>
                            </a:lnTo>
                            <a:lnTo>
                              <a:pt x="16" y="104"/>
                            </a:lnTo>
                            <a:lnTo>
                              <a:pt x="32" y="34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398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040" y="1813"/>
                        <a:ext cx="67" cy="30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1393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4039" y="2025"/>
                    <a:ext cx="34" cy="3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282" name="Group 62"/>
              <p:cNvGrpSpPr>
                <a:grpSpLocks/>
              </p:cNvGrpSpPr>
              <p:nvPr/>
            </p:nvGrpSpPr>
            <p:grpSpPr bwMode="auto">
              <a:xfrm>
                <a:off x="4223" y="1771"/>
                <a:ext cx="46" cy="69"/>
                <a:chOff x="4223" y="1771"/>
                <a:chExt cx="46" cy="69"/>
              </a:xfrm>
            </p:grpSpPr>
            <p:sp>
              <p:nvSpPr>
                <p:cNvPr id="11383" name="Oval 63"/>
                <p:cNvSpPr>
                  <a:spLocks noChangeArrowheads="1"/>
                </p:cNvSpPr>
                <p:nvPr/>
              </p:nvSpPr>
              <p:spPr bwMode="auto">
                <a:xfrm>
                  <a:off x="4227" y="1771"/>
                  <a:ext cx="42" cy="4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84" name="Oval 64"/>
                <p:cNvSpPr>
                  <a:spLocks noChangeArrowheads="1"/>
                </p:cNvSpPr>
                <p:nvPr/>
              </p:nvSpPr>
              <p:spPr bwMode="auto">
                <a:xfrm>
                  <a:off x="4223" y="1811"/>
                  <a:ext cx="25" cy="2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283" name="Group 65"/>
              <p:cNvGrpSpPr>
                <a:grpSpLocks/>
              </p:cNvGrpSpPr>
              <p:nvPr/>
            </p:nvGrpSpPr>
            <p:grpSpPr bwMode="auto">
              <a:xfrm>
                <a:off x="3712" y="1699"/>
                <a:ext cx="689" cy="689"/>
                <a:chOff x="3712" y="1699"/>
                <a:chExt cx="689" cy="689"/>
              </a:xfrm>
            </p:grpSpPr>
            <p:grpSp>
              <p:nvGrpSpPr>
                <p:cNvPr id="11284" name="Group 66"/>
                <p:cNvGrpSpPr>
                  <a:grpSpLocks/>
                </p:cNvGrpSpPr>
                <p:nvPr/>
              </p:nvGrpSpPr>
              <p:grpSpPr bwMode="auto">
                <a:xfrm>
                  <a:off x="4015" y="1699"/>
                  <a:ext cx="83" cy="90"/>
                  <a:chOff x="4015" y="1699"/>
                  <a:chExt cx="83" cy="90"/>
                </a:xfrm>
              </p:grpSpPr>
              <p:sp>
                <p:nvSpPr>
                  <p:cNvPr id="1137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4023" y="1699"/>
                    <a:ext cx="13" cy="9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76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041" y="1699"/>
                    <a:ext cx="49" cy="90"/>
                    <a:chOff x="4041" y="1699"/>
                    <a:chExt cx="49" cy="90"/>
                  </a:xfrm>
                </p:grpSpPr>
                <p:sp>
                  <p:nvSpPr>
                    <p:cNvPr id="11381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4041" y="1701"/>
                      <a:ext cx="49" cy="88"/>
                    </a:xfrm>
                    <a:custGeom>
                      <a:avLst/>
                      <a:gdLst>
                        <a:gd name="T0" fmla="*/ 0 w 98"/>
                        <a:gd name="T1" fmla="*/ 0 h 177"/>
                        <a:gd name="T2" fmla="*/ 25 w 98"/>
                        <a:gd name="T3" fmla="*/ 0 h 177"/>
                        <a:gd name="T4" fmla="*/ 98 w 98"/>
                        <a:gd name="T5" fmla="*/ 177 h 177"/>
                        <a:gd name="T6" fmla="*/ 74 w 98"/>
                        <a:gd name="T7" fmla="*/ 177 h 177"/>
                        <a:gd name="T8" fmla="*/ 0 w 98"/>
                        <a:gd name="T9" fmla="*/ 0 h 17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8"/>
                        <a:gd name="T16" fmla="*/ 0 h 177"/>
                        <a:gd name="T17" fmla="*/ 98 w 98"/>
                        <a:gd name="T18" fmla="*/ 177 h 17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8" h="177">
                          <a:moveTo>
                            <a:pt x="0" y="0"/>
                          </a:moveTo>
                          <a:lnTo>
                            <a:pt x="25" y="0"/>
                          </a:lnTo>
                          <a:lnTo>
                            <a:pt x="98" y="177"/>
                          </a:lnTo>
                          <a:lnTo>
                            <a:pt x="74" y="17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82" name="Line 7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41" y="1699"/>
                      <a:ext cx="47" cy="8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377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4015" y="1699"/>
                    <a:ext cx="46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78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4015" y="1788"/>
                    <a:ext cx="4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7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078" y="1699"/>
                    <a:ext cx="20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80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4074" y="1788"/>
                    <a:ext cx="2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85" name="Group 75"/>
                <p:cNvGrpSpPr>
                  <a:grpSpLocks/>
                </p:cNvGrpSpPr>
                <p:nvPr/>
              </p:nvGrpSpPr>
              <p:grpSpPr bwMode="auto">
                <a:xfrm>
                  <a:off x="3854" y="2235"/>
                  <a:ext cx="99" cy="153"/>
                  <a:chOff x="3854" y="2235"/>
                  <a:chExt cx="99" cy="153"/>
                </a:xfrm>
              </p:grpSpPr>
              <p:sp>
                <p:nvSpPr>
                  <p:cNvPr id="1136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3854" y="2328"/>
                    <a:ext cx="33" cy="3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6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3858" y="2235"/>
                    <a:ext cx="95" cy="153"/>
                    <a:chOff x="3858" y="2235"/>
                    <a:chExt cx="95" cy="153"/>
                  </a:xfrm>
                </p:grpSpPr>
                <p:grpSp>
                  <p:nvGrpSpPr>
                    <p:cNvPr id="11364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4" y="2279"/>
                      <a:ext cx="69" cy="109"/>
                      <a:chOff x="3884" y="2279"/>
                      <a:chExt cx="69" cy="109"/>
                    </a:xfrm>
                  </p:grpSpPr>
                  <p:sp>
                    <p:nvSpPr>
                      <p:cNvPr id="11370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97" y="2371"/>
                        <a:ext cx="16" cy="17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1371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84" y="2279"/>
                        <a:ext cx="69" cy="106"/>
                        <a:chOff x="3884" y="2279"/>
                        <a:chExt cx="69" cy="106"/>
                      </a:xfrm>
                    </p:grpSpPr>
                    <p:sp>
                      <p:nvSpPr>
                        <p:cNvPr id="11372" name="Freeform 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02" y="2284"/>
                          <a:ext cx="48" cy="101"/>
                        </a:xfrm>
                        <a:custGeom>
                          <a:avLst/>
                          <a:gdLst>
                            <a:gd name="T0" fmla="*/ 95 w 95"/>
                            <a:gd name="T1" fmla="*/ 18 h 203"/>
                            <a:gd name="T2" fmla="*/ 17 w 95"/>
                            <a:gd name="T3" fmla="*/ 203 h 203"/>
                            <a:gd name="T4" fmla="*/ 0 w 95"/>
                            <a:gd name="T5" fmla="*/ 185 h 203"/>
                            <a:gd name="T6" fmla="*/ 77 w 95"/>
                            <a:gd name="T7" fmla="*/ 0 h 203"/>
                            <a:gd name="T8" fmla="*/ 95 w 95"/>
                            <a:gd name="T9" fmla="*/ 18 h 203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95"/>
                            <a:gd name="T16" fmla="*/ 0 h 203"/>
                            <a:gd name="T17" fmla="*/ 95 w 95"/>
                            <a:gd name="T18" fmla="*/ 203 h 203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95" h="203">
                              <a:moveTo>
                                <a:pt x="95" y="18"/>
                              </a:moveTo>
                              <a:lnTo>
                                <a:pt x="17" y="203"/>
                              </a:lnTo>
                              <a:lnTo>
                                <a:pt x="0" y="185"/>
                              </a:lnTo>
                              <a:lnTo>
                                <a:pt x="77" y="0"/>
                              </a:lnTo>
                              <a:lnTo>
                                <a:pt x="95" y="1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373" name="Line 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884" y="2284"/>
                          <a:ext cx="57" cy="7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374" name="Line 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2279"/>
                          <a:ext cx="17" cy="16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1365" name="Group 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8" y="2235"/>
                      <a:ext cx="65" cy="120"/>
                      <a:chOff x="3858" y="2235"/>
                      <a:chExt cx="65" cy="120"/>
                    </a:xfrm>
                  </p:grpSpPr>
                  <p:grpSp>
                    <p:nvGrpSpPr>
                      <p:cNvPr id="11366" name="Group 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58" y="2239"/>
                        <a:ext cx="62" cy="116"/>
                        <a:chOff x="3858" y="2239"/>
                        <a:chExt cx="62" cy="116"/>
                      </a:xfrm>
                    </p:grpSpPr>
                    <p:sp>
                      <p:nvSpPr>
                        <p:cNvPr id="11368" name="Freeform 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2" y="2254"/>
                          <a:ext cx="48" cy="101"/>
                        </a:xfrm>
                        <a:custGeom>
                          <a:avLst/>
                          <a:gdLst>
                            <a:gd name="T0" fmla="*/ 96 w 96"/>
                            <a:gd name="T1" fmla="*/ 18 h 202"/>
                            <a:gd name="T2" fmla="*/ 17 w 96"/>
                            <a:gd name="T3" fmla="*/ 202 h 202"/>
                            <a:gd name="T4" fmla="*/ 0 w 96"/>
                            <a:gd name="T5" fmla="*/ 184 h 202"/>
                            <a:gd name="T6" fmla="*/ 78 w 96"/>
                            <a:gd name="T7" fmla="*/ 0 h 202"/>
                            <a:gd name="T8" fmla="*/ 96 w 96"/>
                            <a:gd name="T9" fmla="*/ 18 h 20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96"/>
                            <a:gd name="T16" fmla="*/ 0 h 202"/>
                            <a:gd name="T17" fmla="*/ 96 w 96"/>
                            <a:gd name="T18" fmla="*/ 202 h 20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96" h="202">
                              <a:moveTo>
                                <a:pt x="96" y="18"/>
                              </a:moveTo>
                              <a:lnTo>
                                <a:pt x="17" y="202"/>
                              </a:lnTo>
                              <a:lnTo>
                                <a:pt x="0" y="184"/>
                              </a:lnTo>
                              <a:lnTo>
                                <a:pt x="78" y="0"/>
                              </a:lnTo>
                              <a:lnTo>
                                <a:pt x="96" y="1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369" name="Freeform 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8" y="2239"/>
                          <a:ext cx="48" cy="101"/>
                        </a:xfrm>
                        <a:custGeom>
                          <a:avLst/>
                          <a:gdLst>
                            <a:gd name="T0" fmla="*/ 96 w 96"/>
                            <a:gd name="T1" fmla="*/ 17 h 201"/>
                            <a:gd name="T2" fmla="*/ 18 w 96"/>
                            <a:gd name="T3" fmla="*/ 201 h 201"/>
                            <a:gd name="T4" fmla="*/ 0 w 96"/>
                            <a:gd name="T5" fmla="*/ 183 h 201"/>
                            <a:gd name="T6" fmla="*/ 79 w 96"/>
                            <a:gd name="T7" fmla="*/ 0 h 201"/>
                            <a:gd name="T8" fmla="*/ 96 w 96"/>
                            <a:gd name="T9" fmla="*/ 17 h 20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96"/>
                            <a:gd name="T16" fmla="*/ 0 h 201"/>
                            <a:gd name="T17" fmla="*/ 96 w 96"/>
                            <a:gd name="T18" fmla="*/ 201 h 201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96" h="201">
                              <a:moveTo>
                                <a:pt x="96" y="17"/>
                              </a:moveTo>
                              <a:lnTo>
                                <a:pt x="18" y="201"/>
                              </a:lnTo>
                              <a:lnTo>
                                <a:pt x="0" y="183"/>
                              </a:lnTo>
                              <a:lnTo>
                                <a:pt x="79" y="0"/>
                              </a:lnTo>
                              <a:lnTo>
                                <a:pt x="96" y="1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1367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93" y="2235"/>
                        <a:ext cx="30" cy="3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1286" name="Group 89"/>
                <p:cNvGrpSpPr>
                  <a:grpSpLocks/>
                </p:cNvGrpSpPr>
                <p:nvPr/>
              </p:nvGrpSpPr>
              <p:grpSpPr bwMode="auto">
                <a:xfrm>
                  <a:off x="4180" y="2268"/>
                  <a:ext cx="78" cy="110"/>
                  <a:chOff x="4180" y="2268"/>
                  <a:chExt cx="78" cy="110"/>
                </a:xfrm>
              </p:grpSpPr>
              <p:sp>
                <p:nvSpPr>
                  <p:cNvPr id="11357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0" y="2268"/>
                    <a:ext cx="16" cy="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8" name="Freeform 91"/>
                  <p:cNvSpPr>
                    <a:spLocks/>
                  </p:cNvSpPr>
                  <p:nvPr/>
                </p:nvSpPr>
                <p:spPr bwMode="auto">
                  <a:xfrm>
                    <a:off x="4183" y="2273"/>
                    <a:ext cx="48" cy="101"/>
                  </a:xfrm>
                  <a:custGeom>
                    <a:avLst/>
                    <a:gdLst>
                      <a:gd name="T0" fmla="*/ 0 w 95"/>
                      <a:gd name="T1" fmla="*/ 17 h 201"/>
                      <a:gd name="T2" fmla="*/ 77 w 95"/>
                      <a:gd name="T3" fmla="*/ 201 h 201"/>
                      <a:gd name="T4" fmla="*/ 95 w 95"/>
                      <a:gd name="T5" fmla="*/ 184 h 201"/>
                      <a:gd name="T6" fmla="*/ 17 w 95"/>
                      <a:gd name="T7" fmla="*/ 0 h 201"/>
                      <a:gd name="T8" fmla="*/ 0 w 95"/>
                      <a:gd name="T9" fmla="*/ 17 h 2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201"/>
                      <a:gd name="T17" fmla="*/ 95 w 95"/>
                      <a:gd name="T18" fmla="*/ 201 h 2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201">
                        <a:moveTo>
                          <a:pt x="0" y="17"/>
                        </a:moveTo>
                        <a:lnTo>
                          <a:pt x="77" y="201"/>
                        </a:lnTo>
                        <a:lnTo>
                          <a:pt x="95" y="184"/>
                        </a:lnTo>
                        <a:lnTo>
                          <a:pt x="17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9" name="Line 9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92" y="2273"/>
                    <a:ext cx="56" cy="7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60" name="Line 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16" y="2359"/>
                    <a:ext cx="18" cy="1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61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40" y="2336"/>
                    <a:ext cx="1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87" name="Group 95"/>
                <p:cNvGrpSpPr>
                  <a:grpSpLocks/>
                </p:cNvGrpSpPr>
                <p:nvPr/>
              </p:nvGrpSpPr>
              <p:grpSpPr bwMode="auto">
                <a:xfrm>
                  <a:off x="4177" y="1706"/>
                  <a:ext cx="56" cy="107"/>
                  <a:chOff x="4177" y="1706"/>
                  <a:chExt cx="56" cy="107"/>
                </a:xfrm>
              </p:grpSpPr>
              <p:sp>
                <p:nvSpPr>
                  <p:cNvPr id="11354" name="Freeform 96"/>
                  <p:cNvSpPr>
                    <a:spLocks/>
                  </p:cNvSpPr>
                  <p:nvPr/>
                </p:nvSpPr>
                <p:spPr bwMode="auto">
                  <a:xfrm>
                    <a:off x="4181" y="1710"/>
                    <a:ext cx="47" cy="101"/>
                  </a:xfrm>
                  <a:custGeom>
                    <a:avLst/>
                    <a:gdLst>
                      <a:gd name="T0" fmla="*/ 96 w 96"/>
                      <a:gd name="T1" fmla="*/ 18 h 203"/>
                      <a:gd name="T2" fmla="*/ 18 w 96"/>
                      <a:gd name="T3" fmla="*/ 203 h 203"/>
                      <a:gd name="T4" fmla="*/ 0 w 96"/>
                      <a:gd name="T5" fmla="*/ 184 h 203"/>
                      <a:gd name="T6" fmla="*/ 79 w 96"/>
                      <a:gd name="T7" fmla="*/ 0 h 203"/>
                      <a:gd name="T8" fmla="*/ 96 w 96"/>
                      <a:gd name="T9" fmla="*/ 18 h 2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203"/>
                      <a:gd name="T17" fmla="*/ 96 w 96"/>
                      <a:gd name="T18" fmla="*/ 203 h 2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203">
                        <a:moveTo>
                          <a:pt x="96" y="18"/>
                        </a:moveTo>
                        <a:lnTo>
                          <a:pt x="18" y="203"/>
                        </a:lnTo>
                        <a:lnTo>
                          <a:pt x="0" y="184"/>
                        </a:lnTo>
                        <a:lnTo>
                          <a:pt x="79" y="0"/>
                        </a:lnTo>
                        <a:lnTo>
                          <a:pt x="9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4177" y="1797"/>
                    <a:ext cx="16" cy="1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4216" y="1706"/>
                    <a:ext cx="17" cy="1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88" name="Group 99"/>
                <p:cNvGrpSpPr>
                  <a:grpSpLocks/>
                </p:cNvGrpSpPr>
                <p:nvPr/>
              </p:nvGrpSpPr>
              <p:grpSpPr bwMode="auto">
                <a:xfrm>
                  <a:off x="3716" y="1999"/>
                  <a:ext cx="89" cy="84"/>
                  <a:chOff x="3716" y="1999"/>
                  <a:chExt cx="89" cy="84"/>
                </a:xfrm>
              </p:grpSpPr>
              <p:sp>
                <p:nvSpPr>
                  <p:cNvPr id="11346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716" y="2062"/>
                    <a:ext cx="89" cy="1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4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716" y="2008"/>
                    <a:ext cx="88" cy="49"/>
                    <a:chOff x="3716" y="2008"/>
                    <a:chExt cx="88" cy="49"/>
                  </a:xfrm>
                </p:grpSpPr>
                <p:sp>
                  <p:nvSpPr>
                    <p:cNvPr id="11352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3716" y="2008"/>
                      <a:ext cx="88" cy="49"/>
                    </a:xfrm>
                    <a:custGeom>
                      <a:avLst/>
                      <a:gdLst>
                        <a:gd name="T0" fmla="*/ 178 w 178"/>
                        <a:gd name="T1" fmla="*/ 98 h 98"/>
                        <a:gd name="T2" fmla="*/ 178 w 178"/>
                        <a:gd name="T3" fmla="*/ 73 h 98"/>
                        <a:gd name="T4" fmla="*/ 0 w 178"/>
                        <a:gd name="T5" fmla="*/ 0 h 98"/>
                        <a:gd name="T6" fmla="*/ 0 w 178"/>
                        <a:gd name="T7" fmla="*/ 24 h 98"/>
                        <a:gd name="T8" fmla="*/ 178 w 178"/>
                        <a:gd name="T9" fmla="*/ 98 h 9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8"/>
                        <a:gd name="T16" fmla="*/ 0 h 98"/>
                        <a:gd name="T17" fmla="*/ 178 w 178"/>
                        <a:gd name="T18" fmla="*/ 98 h 9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8" h="98">
                          <a:moveTo>
                            <a:pt x="178" y="98"/>
                          </a:moveTo>
                          <a:lnTo>
                            <a:pt x="178" y="73"/>
                          </a:lnTo>
                          <a:lnTo>
                            <a:pt x="0" y="0"/>
                          </a:lnTo>
                          <a:lnTo>
                            <a:pt x="0" y="24"/>
                          </a:lnTo>
                          <a:lnTo>
                            <a:pt x="178" y="9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53" name="Line 1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17" y="2009"/>
                      <a:ext cx="87" cy="4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348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3804" y="2036"/>
                    <a:ext cx="1" cy="4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49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3716" y="2039"/>
                    <a:ext cx="1" cy="4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0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3804" y="1999"/>
                    <a:ext cx="1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1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3716" y="1999"/>
                    <a:ext cx="1" cy="2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89" name="Group 108"/>
                <p:cNvGrpSpPr>
                  <a:grpSpLocks/>
                </p:cNvGrpSpPr>
                <p:nvPr/>
              </p:nvGrpSpPr>
              <p:grpSpPr bwMode="auto">
                <a:xfrm>
                  <a:off x="3846" y="1699"/>
                  <a:ext cx="96" cy="151"/>
                  <a:chOff x="3846" y="1699"/>
                  <a:chExt cx="96" cy="151"/>
                </a:xfrm>
              </p:grpSpPr>
              <p:sp>
                <p:nvSpPr>
                  <p:cNvPr id="11339" name="Freeform 109"/>
                  <p:cNvSpPr>
                    <a:spLocks/>
                  </p:cNvSpPr>
                  <p:nvPr/>
                </p:nvSpPr>
                <p:spPr bwMode="auto">
                  <a:xfrm>
                    <a:off x="3891" y="1703"/>
                    <a:ext cx="47" cy="101"/>
                  </a:xfrm>
                  <a:custGeom>
                    <a:avLst/>
                    <a:gdLst>
                      <a:gd name="T0" fmla="*/ 0 w 95"/>
                      <a:gd name="T1" fmla="*/ 19 h 203"/>
                      <a:gd name="T2" fmla="*/ 78 w 95"/>
                      <a:gd name="T3" fmla="*/ 203 h 203"/>
                      <a:gd name="T4" fmla="*/ 95 w 95"/>
                      <a:gd name="T5" fmla="*/ 184 h 203"/>
                      <a:gd name="T6" fmla="*/ 17 w 95"/>
                      <a:gd name="T7" fmla="*/ 0 h 203"/>
                      <a:gd name="T8" fmla="*/ 0 w 95"/>
                      <a:gd name="T9" fmla="*/ 19 h 2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203"/>
                      <a:gd name="T17" fmla="*/ 95 w 95"/>
                      <a:gd name="T18" fmla="*/ 203 h 2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203">
                        <a:moveTo>
                          <a:pt x="0" y="19"/>
                        </a:moveTo>
                        <a:lnTo>
                          <a:pt x="78" y="203"/>
                        </a:lnTo>
                        <a:lnTo>
                          <a:pt x="95" y="184"/>
                        </a:lnTo>
                        <a:lnTo>
                          <a:pt x="17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40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17" y="1790"/>
                    <a:ext cx="25" cy="2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41" name="Line 1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2" y="1699"/>
                    <a:ext cx="20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42" name="Freeform 112"/>
                  <p:cNvSpPr>
                    <a:spLocks/>
                  </p:cNvSpPr>
                  <p:nvPr/>
                </p:nvSpPr>
                <p:spPr bwMode="auto">
                  <a:xfrm>
                    <a:off x="3852" y="1743"/>
                    <a:ext cx="77" cy="69"/>
                  </a:xfrm>
                  <a:custGeom>
                    <a:avLst/>
                    <a:gdLst>
                      <a:gd name="T0" fmla="*/ 16 w 155"/>
                      <a:gd name="T1" fmla="*/ 0 h 138"/>
                      <a:gd name="T2" fmla="*/ 155 w 155"/>
                      <a:gd name="T3" fmla="*/ 122 h 138"/>
                      <a:gd name="T4" fmla="*/ 140 w 155"/>
                      <a:gd name="T5" fmla="*/ 138 h 138"/>
                      <a:gd name="T6" fmla="*/ 0 w 155"/>
                      <a:gd name="T7" fmla="*/ 16 h 138"/>
                      <a:gd name="T8" fmla="*/ 16 w 155"/>
                      <a:gd name="T9" fmla="*/ 0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5"/>
                      <a:gd name="T16" fmla="*/ 0 h 138"/>
                      <a:gd name="T17" fmla="*/ 155 w 155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5" h="138">
                        <a:moveTo>
                          <a:pt x="16" y="0"/>
                        </a:moveTo>
                        <a:lnTo>
                          <a:pt x="155" y="122"/>
                        </a:lnTo>
                        <a:lnTo>
                          <a:pt x="140" y="138"/>
                        </a:lnTo>
                        <a:lnTo>
                          <a:pt x="0" y="1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43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3887" y="1715"/>
                    <a:ext cx="5" cy="12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44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6" y="1737"/>
                    <a:ext cx="1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45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4" y="1832"/>
                    <a:ext cx="1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90" name="Group 116"/>
                <p:cNvGrpSpPr>
                  <a:grpSpLocks/>
                </p:cNvGrpSpPr>
                <p:nvPr/>
              </p:nvGrpSpPr>
              <p:grpSpPr bwMode="auto">
                <a:xfrm>
                  <a:off x="3719" y="1836"/>
                  <a:ext cx="139" cy="89"/>
                  <a:chOff x="3719" y="1836"/>
                  <a:chExt cx="139" cy="89"/>
                </a:xfrm>
              </p:grpSpPr>
              <p:sp>
                <p:nvSpPr>
                  <p:cNvPr id="11332" name="Freeform 117"/>
                  <p:cNvSpPr>
                    <a:spLocks/>
                  </p:cNvSpPr>
                  <p:nvPr/>
                </p:nvSpPr>
                <p:spPr bwMode="auto">
                  <a:xfrm>
                    <a:off x="3724" y="1870"/>
                    <a:ext cx="131" cy="22"/>
                  </a:xfrm>
                  <a:custGeom>
                    <a:avLst/>
                    <a:gdLst>
                      <a:gd name="T0" fmla="*/ 0 w 262"/>
                      <a:gd name="T1" fmla="*/ 18 h 44"/>
                      <a:gd name="T2" fmla="*/ 243 w 262"/>
                      <a:gd name="T3" fmla="*/ 44 h 44"/>
                      <a:gd name="T4" fmla="*/ 262 w 262"/>
                      <a:gd name="T5" fmla="*/ 25 h 44"/>
                      <a:gd name="T6" fmla="*/ 18 w 262"/>
                      <a:gd name="T7" fmla="*/ 0 h 44"/>
                      <a:gd name="T8" fmla="*/ 0 w 262"/>
                      <a:gd name="T9" fmla="*/ 18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2"/>
                      <a:gd name="T16" fmla="*/ 0 h 44"/>
                      <a:gd name="T17" fmla="*/ 262 w 262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2" h="44">
                        <a:moveTo>
                          <a:pt x="0" y="18"/>
                        </a:moveTo>
                        <a:lnTo>
                          <a:pt x="243" y="44"/>
                        </a:lnTo>
                        <a:lnTo>
                          <a:pt x="262" y="25"/>
                        </a:lnTo>
                        <a:lnTo>
                          <a:pt x="18" y="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33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3759" y="1846"/>
                    <a:ext cx="62" cy="7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34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3719" y="1836"/>
                    <a:ext cx="139" cy="89"/>
                    <a:chOff x="3719" y="1836"/>
                    <a:chExt cx="139" cy="89"/>
                  </a:xfrm>
                </p:grpSpPr>
                <p:sp>
                  <p:nvSpPr>
                    <p:cNvPr id="11335" name="Line 12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12" y="1907"/>
                      <a:ext cx="18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36" name="Line 1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41" y="1878"/>
                      <a:ext cx="17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37" name="Line 12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49" y="1836"/>
                      <a:ext cx="18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38" name="Line 1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19" y="1866"/>
                      <a:ext cx="17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291" name="Group 124"/>
                <p:cNvGrpSpPr>
                  <a:grpSpLocks/>
                </p:cNvGrpSpPr>
                <p:nvPr/>
              </p:nvGrpSpPr>
              <p:grpSpPr bwMode="auto">
                <a:xfrm>
                  <a:off x="4267" y="1854"/>
                  <a:ext cx="131" cy="70"/>
                  <a:chOff x="4267" y="1854"/>
                  <a:chExt cx="131" cy="70"/>
                </a:xfrm>
              </p:grpSpPr>
              <p:sp>
                <p:nvSpPr>
                  <p:cNvPr id="11328" name="Freeform 125"/>
                  <p:cNvSpPr>
                    <a:spLocks/>
                  </p:cNvSpPr>
                  <p:nvPr/>
                </p:nvSpPr>
                <p:spPr bwMode="auto">
                  <a:xfrm>
                    <a:off x="4288" y="1876"/>
                    <a:ext cx="105" cy="42"/>
                  </a:xfrm>
                  <a:custGeom>
                    <a:avLst/>
                    <a:gdLst>
                      <a:gd name="T0" fmla="*/ 193 w 210"/>
                      <a:gd name="T1" fmla="*/ 0 h 84"/>
                      <a:gd name="T2" fmla="*/ 0 w 210"/>
                      <a:gd name="T3" fmla="*/ 66 h 84"/>
                      <a:gd name="T4" fmla="*/ 18 w 210"/>
                      <a:gd name="T5" fmla="*/ 84 h 84"/>
                      <a:gd name="T6" fmla="*/ 210 w 210"/>
                      <a:gd name="T7" fmla="*/ 17 h 84"/>
                      <a:gd name="T8" fmla="*/ 193 w 210"/>
                      <a:gd name="T9" fmla="*/ 0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0"/>
                      <a:gd name="T16" fmla="*/ 0 h 84"/>
                      <a:gd name="T17" fmla="*/ 210 w 210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0" h="84">
                        <a:moveTo>
                          <a:pt x="193" y="0"/>
                        </a:moveTo>
                        <a:lnTo>
                          <a:pt x="0" y="66"/>
                        </a:lnTo>
                        <a:lnTo>
                          <a:pt x="18" y="84"/>
                        </a:lnTo>
                        <a:lnTo>
                          <a:pt x="210" y="17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29" name="Freeform 126"/>
                  <p:cNvSpPr>
                    <a:spLocks/>
                  </p:cNvSpPr>
                  <p:nvPr/>
                </p:nvSpPr>
                <p:spPr bwMode="auto">
                  <a:xfrm>
                    <a:off x="4273" y="1860"/>
                    <a:ext cx="104" cy="42"/>
                  </a:xfrm>
                  <a:custGeom>
                    <a:avLst/>
                    <a:gdLst>
                      <a:gd name="T0" fmla="*/ 192 w 209"/>
                      <a:gd name="T1" fmla="*/ 0 h 84"/>
                      <a:gd name="T2" fmla="*/ 0 w 209"/>
                      <a:gd name="T3" fmla="*/ 67 h 84"/>
                      <a:gd name="T4" fmla="*/ 18 w 209"/>
                      <a:gd name="T5" fmla="*/ 84 h 84"/>
                      <a:gd name="T6" fmla="*/ 209 w 209"/>
                      <a:gd name="T7" fmla="*/ 17 h 84"/>
                      <a:gd name="T8" fmla="*/ 192 w 209"/>
                      <a:gd name="T9" fmla="*/ 0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84"/>
                      <a:gd name="T17" fmla="*/ 209 w 209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84">
                        <a:moveTo>
                          <a:pt x="192" y="0"/>
                        </a:moveTo>
                        <a:lnTo>
                          <a:pt x="0" y="67"/>
                        </a:lnTo>
                        <a:lnTo>
                          <a:pt x="18" y="84"/>
                        </a:lnTo>
                        <a:lnTo>
                          <a:pt x="209" y="17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3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363" y="1854"/>
                    <a:ext cx="35" cy="3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3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4267" y="1889"/>
                    <a:ext cx="35" cy="3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92" name="Group 129"/>
                <p:cNvGrpSpPr>
                  <a:grpSpLocks/>
                </p:cNvGrpSpPr>
                <p:nvPr/>
              </p:nvGrpSpPr>
              <p:grpSpPr bwMode="auto">
                <a:xfrm>
                  <a:off x="4308" y="2007"/>
                  <a:ext cx="91" cy="69"/>
                  <a:chOff x="4308" y="2007"/>
                  <a:chExt cx="91" cy="69"/>
                </a:xfrm>
              </p:grpSpPr>
              <p:sp>
                <p:nvSpPr>
                  <p:cNvPr id="11322" name="Line 1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8" y="2007"/>
                    <a:ext cx="1" cy="6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23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4308" y="2015"/>
                    <a:ext cx="90" cy="53"/>
                    <a:chOff x="4308" y="2015"/>
                    <a:chExt cx="90" cy="53"/>
                  </a:xfrm>
                </p:grpSpPr>
                <p:sp>
                  <p:nvSpPr>
                    <p:cNvPr id="11325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8" y="2015"/>
                      <a:ext cx="90" cy="1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26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8" y="2034"/>
                      <a:ext cx="90" cy="1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27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8" y="2056"/>
                      <a:ext cx="90" cy="1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324" name="Line 1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08" y="2007"/>
                    <a:ext cx="1" cy="6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93" name="Group 136"/>
                <p:cNvGrpSpPr>
                  <a:grpSpLocks/>
                </p:cNvGrpSpPr>
                <p:nvPr/>
              </p:nvGrpSpPr>
              <p:grpSpPr bwMode="auto">
                <a:xfrm>
                  <a:off x="4018" y="2295"/>
                  <a:ext cx="76" cy="91"/>
                  <a:chOff x="4018" y="2295"/>
                  <a:chExt cx="76" cy="91"/>
                </a:xfrm>
              </p:grpSpPr>
              <p:sp>
                <p:nvSpPr>
                  <p:cNvPr id="11316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4018" y="2385"/>
                    <a:ext cx="76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17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4026" y="2295"/>
                    <a:ext cx="60" cy="90"/>
                    <a:chOff x="4026" y="2295"/>
                    <a:chExt cx="60" cy="90"/>
                  </a:xfrm>
                </p:grpSpPr>
                <p:sp>
                  <p:nvSpPr>
                    <p:cNvPr id="11319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6" y="2295"/>
                      <a:ext cx="13" cy="9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20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4060" y="2295"/>
                      <a:ext cx="26" cy="90"/>
                    </a:xfrm>
                    <a:custGeom>
                      <a:avLst/>
                      <a:gdLst>
                        <a:gd name="T0" fmla="*/ 0 w 52"/>
                        <a:gd name="T1" fmla="*/ 0 h 181"/>
                        <a:gd name="T2" fmla="*/ 22 w 52"/>
                        <a:gd name="T3" fmla="*/ 0 h 181"/>
                        <a:gd name="T4" fmla="*/ 52 w 52"/>
                        <a:gd name="T5" fmla="*/ 181 h 181"/>
                        <a:gd name="T6" fmla="*/ 28 w 52"/>
                        <a:gd name="T7" fmla="*/ 181 h 181"/>
                        <a:gd name="T8" fmla="*/ 0 w 52"/>
                        <a:gd name="T9" fmla="*/ 0 h 1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181"/>
                        <a:gd name="T17" fmla="*/ 52 w 52"/>
                        <a:gd name="T18" fmla="*/ 181 h 1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181">
                          <a:moveTo>
                            <a:pt x="0" y="0"/>
                          </a:moveTo>
                          <a:lnTo>
                            <a:pt x="22" y="0"/>
                          </a:lnTo>
                          <a:lnTo>
                            <a:pt x="52" y="181"/>
                          </a:lnTo>
                          <a:lnTo>
                            <a:pt x="28" y="18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21" name="Line 1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40" y="2295"/>
                      <a:ext cx="19" cy="9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31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4018" y="2295"/>
                    <a:ext cx="76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94" name="Group 143"/>
                <p:cNvGrpSpPr>
                  <a:grpSpLocks/>
                </p:cNvGrpSpPr>
                <p:nvPr/>
              </p:nvGrpSpPr>
              <p:grpSpPr bwMode="auto">
                <a:xfrm>
                  <a:off x="4237" y="2156"/>
                  <a:ext cx="164" cy="102"/>
                  <a:chOff x="4237" y="2156"/>
                  <a:chExt cx="164" cy="102"/>
                </a:xfrm>
              </p:grpSpPr>
              <p:sp>
                <p:nvSpPr>
                  <p:cNvPr id="11307" name="Freeform 144"/>
                  <p:cNvSpPr>
                    <a:spLocks/>
                  </p:cNvSpPr>
                  <p:nvPr/>
                </p:nvSpPr>
                <p:spPr bwMode="auto">
                  <a:xfrm>
                    <a:off x="4244" y="2210"/>
                    <a:ext cx="105" cy="42"/>
                  </a:xfrm>
                  <a:custGeom>
                    <a:avLst/>
                    <a:gdLst>
                      <a:gd name="T0" fmla="*/ 192 w 209"/>
                      <a:gd name="T1" fmla="*/ 84 h 84"/>
                      <a:gd name="T2" fmla="*/ 0 w 209"/>
                      <a:gd name="T3" fmla="*/ 17 h 84"/>
                      <a:gd name="T4" fmla="*/ 18 w 209"/>
                      <a:gd name="T5" fmla="*/ 0 h 84"/>
                      <a:gd name="T6" fmla="*/ 209 w 209"/>
                      <a:gd name="T7" fmla="*/ 67 h 84"/>
                      <a:gd name="T8" fmla="*/ 192 w 209"/>
                      <a:gd name="T9" fmla="*/ 84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84"/>
                      <a:gd name="T17" fmla="*/ 209 w 209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84">
                        <a:moveTo>
                          <a:pt x="192" y="84"/>
                        </a:moveTo>
                        <a:lnTo>
                          <a:pt x="0" y="17"/>
                        </a:lnTo>
                        <a:lnTo>
                          <a:pt x="18" y="0"/>
                        </a:lnTo>
                        <a:lnTo>
                          <a:pt x="209" y="67"/>
                        </a:lnTo>
                        <a:lnTo>
                          <a:pt x="192" y="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08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4237" y="2156"/>
                    <a:ext cx="164" cy="102"/>
                    <a:chOff x="4237" y="2156"/>
                    <a:chExt cx="164" cy="102"/>
                  </a:xfrm>
                </p:grpSpPr>
                <p:sp>
                  <p:nvSpPr>
                    <p:cNvPr id="11309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275" y="2179"/>
                      <a:ext cx="105" cy="42"/>
                    </a:xfrm>
                    <a:custGeom>
                      <a:avLst/>
                      <a:gdLst>
                        <a:gd name="T0" fmla="*/ 192 w 209"/>
                        <a:gd name="T1" fmla="*/ 84 h 84"/>
                        <a:gd name="T2" fmla="*/ 0 w 209"/>
                        <a:gd name="T3" fmla="*/ 17 h 84"/>
                        <a:gd name="T4" fmla="*/ 19 w 209"/>
                        <a:gd name="T5" fmla="*/ 0 h 84"/>
                        <a:gd name="T6" fmla="*/ 209 w 209"/>
                        <a:gd name="T7" fmla="*/ 67 h 84"/>
                        <a:gd name="T8" fmla="*/ 192 w 209"/>
                        <a:gd name="T9" fmla="*/ 84 h 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9"/>
                        <a:gd name="T16" fmla="*/ 0 h 84"/>
                        <a:gd name="T17" fmla="*/ 209 w 209"/>
                        <a:gd name="T18" fmla="*/ 84 h 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9" h="84">
                          <a:moveTo>
                            <a:pt x="192" y="84"/>
                          </a:moveTo>
                          <a:lnTo>
                            <a:pt x="0" y="17"/>
                          </a:lnTo>
                          <a:lnTo>
                            <a:pt x="19" y="0"/>
                          </a:lnTo>
                          <a:lnTo>
                            <a:pt x="209" y="67"/>
                          </a:lnTo>
                          <a:lnTo>
                            <a:pt x="192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1310" name="Group 1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59" y="2163"/>
                      <a:ext cx="136" cy="73"/>
                      <a:chOff x="4259" y="2163"/>
                      <a:chExt cx="136" cy="73"/>
                    </a:xfrm>
                  </p:grpSpPr>
                  <p:sp>
                    <p:nvSpPr>
                      <p:cNvPr id="11314" name="Freeform 1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1" y="2163"/>
                        <a:ext cx="104" cy="42"/>
                      </a:xfrm>
                      <a:custGeom>
                        <a:avLst/>
                        <a:gdLst>
                          <a:gd name="T0" fmla="*/ 193 w 209"/>
                          <a:gd name="T1" fmla="*/ 84 h 84"/>
                          <a:gd name="T2" fmla="*/ 0 w 209"/>
                          <a:gd name="T3" fmla="*/ 18 h 84"/>
                          <a:gd name="T4" fmla="*/ 19 w 209"/>
                          <a:gd name="T5" fmla="*/ 0 h 84"/>
                          <a:gd name="T6" fmla="*/ 209 w 209"/>
                          <a:gd name="T7" fmla="*/ 67 h 84"/>
                          <a:gd name="T8" fmla="*/ 193 w 209"/>
                          <a:gd name="T9" fmla="*/ 84 h 8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9"/>
                          <a:gd name="T16" fmla="*/ 0 h 84"/>
                          <a:gd name="T17" fmla="*/ 209 w 209"/>
                          <a:gd name="T18" fmla="*/ 84 h 8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9" h="84">
                            <a:moveTo>
                              <a:pt x="193" y="84"/>
                            </a:moveTo>
                            <a:lnTo>
                              <a:pt x="0" y="18"/>
                            </a:lnTo>
                            <a:lnTo>
                              <a:pt x="19" y="0"/>
                            </a:lnTo>
                            <a:lnTo>
                              <a:pt x="209" y="67"/>
                            </a:lnTo>
                            <a:lnTo>
                              <a:pt x="193" y="8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315" name="Freeform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9" y="2194"/>
                        <a:ext cx="105" cy="42"/>
                      </a:xfrm>
                      <a:custGeom>
                        <a:avLst/>
                        <a:gdLst>
                          <a:gd name="T0" fmla="*/ 191 w 208"/>
                          <a:gd name="T1" fmla="*/ 85 h 85"/>
                          <a:gd name="T2" fmla="*/ 0 w 208"/>
                          <a:gd name="T3" fmla="*/ 19 h 85"/>
                          <a:gd name="T4" fmla="*/ 18 w 208"/>
                          <a:gd name="T5" fmla="*/ 0 h 85"/>
                          <a:gd name="T6" fmla="*/ 208 w 208"/>
                          <a:gd name="T7" fmla="*/ 68 h 85"/>
                          <a:gd name="T8" fmla="*/ 191 w 208"/>
                          <a:gd name="T9" fmla="*/ 85 h 8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8"/>
                          <a:gd name="T16" fmla="*/ 0 h 85"/>
                          <a:gd name="T17" fmla="*/ 208 w 208"/>
                          <a:gd name="T18" fmla="*/ 85 h 8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8" h="85">
                            <a:moveTo>
                              <a:pt x="191" y="85"/>
                            </a:moveTo>
                            <a:lnTo>
                              <a:pt x="0" y="19"/>
                            </a:lnTo>
                            <a:lnTo>
                              <a:pt x="18" y="0"/>
                            </a:lnTo>
                            <a:lnTo>
                              <a:pt x="208" y="68"/>
                            </a:lnTo>
                            <a:lnTo>
                              <a:pt x="191" y="8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1311" name="Group 1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37" y="2156"/>
                      <a:ext cx="164" cy="102"/>
                      <a:chOff x="4237" y="2156"/>
                      <a:chExt cx="164" cy="102"/>
                    </a:xfrm>
                  </p:grpSpPr>
                  <p:sp>
                    <p:nvSpPr>
                      <p:cNvPr id="11312" name="Line 15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237" y="2156"/>
                        <a:ext cx="68" cy="69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313" name="Line 15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333" y="2190"/>
                        <a:ext cx="68" cy="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1295" name="Group 153"/>
                <p:cNvGrpSpPr>
                  <a:grpSpLocks/>
                </p:cNvGrpSpPr>
                <p:nvPr/>
              </p:nvGrpSpPr>
              <p:grpSpPr bwMode="auto">
                <a:xfrm>
                  <a:off x="3712" y="2159"/>
                  <a:ext cx="160" cy="127"/>
                  <a:chOff x="3712" y="2159"/>
                  <a:chExt cx="160" cy="127"/>
                </a:xfrm>
              </p:grpSpPr>
              <p:sp>
                <p:nvSpPr>
                  <p:cNvPr id="11296" name="Freeform 154"/>
                  <p:cNvSpPr>
                    <a:spLocks/>
                  </p:cNvSpPr>
                  <p:nvPr/>
                </p:nvSpPr>
                <p:spPr bwMode="auto">
                  <a:xfrm>
                    <a:off x="3737" y="2181"/>
                    <a:ext cx="105" cy="42"/>
                  </a:xfrm>
                  <a:custGeom>
                    <a:avLst/>
                    <a:gdLst>
                      <a:gd name="T0" fmla="*/ 17 w 208"/>
                      <a:gd name="T1" fmla="*/ 84 h 84"/>
                      <a:gd name="T2" fmla="*/ 208 w 208"/>
                      <a:gd name="T3" fmla="*/ 18 h 84"/>
                      <a:gd name="T4" fmla="*/ 191 w 208"/>
                      <a:gd name="T5" fmla="*/ 0 h 84"/>
                      <a:gd name="T6" fmla="*/ 0 w 208"/>
                      <a:gd name="T7" fmla="*/ 67 h 84"/>
                      <a:gd name="T8" fmla="*/ 17 w 208"/>
                      <a:gd name="T9" fmla="*/ 84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84"/>
                      <a:gd name="T17" fmla="*/ 208 w 208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84">
                        <a:moveTo>
                          <a:pt x="17" y="84"/>
                        </a:moveTo>
                        <a:lnTo>
                          <a:pt x="208" y="18"/>
                        </a:lnTo>
                        <a:lnTo>
                          <a:pt x="191" y="0"/>
                        </a:lnTo>
                        <a:lnTo>
                          <a:pt x="0" y="67"/>
                        </a:lnTo>
                        <a:lnTo>
                          <a:pt x="17" y="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297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3712" y="2159"/>
                    <a:ext cx="160" cy="127"/>
                    <a:chOff x="3712" y="2159"/>
                    <a:chExt cx="160" cy="127"/>
                  </a:xfrm>
                </p:grpSpPr>
                <p:grpSp>
                  <p:nvGrpSpPr>
                    <p:cNvPr id="11298" name="Group 1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9" y="2165"/>
                      <a:ext cx="140" cy="76"/>
                      <a:chOff x="3719" y="2165"/>
                      <a:chExt cx="140" cy="76"/>
                    </a:xfrm>
                  </p:grpSpPr>
                  <p:sp>
                    <p:nvSpPr>
                      <p:cNvPr id="11305" name="Freeform 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9" y="2165"/>
                        <a:ext cx="107" cy="43"/>
                      </a:xfrm>
                      <a:custGeom>
                        <a:avLst/>
                        <a:gdLst>
                          <a:gd name="T0" fmla="*/ 18 w 214"/>
                          <a:gd name="T1" fmla="*/ 86 h 86"/>
                          <a:gd name="T2" fmla="*/ 214 w 214"/>
                          <a:gd name="T3" fmla="*/ 18 h 86"/>
                          <a:gd name="T4" fmla="*/ 196 w 214"/>
                          <a:gd name="T5" fmla="*/ 0 h 86"/>
                          <a:gd name="T6" fmla="*/ 0 w 214"/>
                          <a:gd name="T7" fmla="*/ 68 h 86"/>
                          <a:gd name="T8" fmla="*/ 18 w 214"/>
                          <a:gd name="T9" fmla="*/ 86 h 8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4"/>
                          <a:gd name="T16" fmla="*/ 0 h 86"/>
                          <a:gd name="T17" fmla="*/ 214 w 214"/>
                          <a:gd name="T18" fmla="*/ 86 h 8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4" h="86">
                            <a:moveTo>
                              <a:pt x="18" y="86"/>
                            </a:moveTo>
                            <a:lnTo>
                              <a:pt x="214" y="18"/>
                            </a:lnTo>
                            <a:lnTo>
                              <a:pt x="196" y="0"/>
                            </a:lnTo>
                            <a:lnTo>
                              <a:pt x="0" y="68"/>
                            </a:lnTo>
                            <a:lnTo>
                              <a:pt x="18" y="8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306" name="Freeform 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51" y="2197"/>
                        <a:ext cx="108" cy="44"/>
                      </a:xfrm>
                      <a:custGeom>
                        <a:avLst/>
                        <a:gdLst>
                          <a:gd name="T0" fmla="*/ 18 w 215"/>
                          <a:gd name="T1" fmla="*/ 87 h 87"/>
                          <a:gd name="T2" fmla="*/ 215 w 215"/>
                          <a:gd name="T3" fmla="*/ 18 h 87"/>
                          <a:gd name="T4" fmla="*/ 197 w 215"/>
                          <a:gd name="T5" fmla="*/ 0 h 87"/>
                          <a:gd name="T6" fmla="*/ 0 w 215"/>
                          <a:gd name="T7" fmla="*/ 69 h 87"/>
                          <a:gd name="T8" fmla="*/ 18 w 215"/>
                          <a:gd name="T9" fmla="*/ 87 h 8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5"/>
                          <a:gd name="T16" fmla="*/ 0 h 87"/>
                          <a:gd name="T17" fmla="*/ 215 w 215"/>
                          <a:gd name="T18" fmla="*/ 87 h 8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5" h="87">
                            <a:moveTo>
                              <a:pt x="18" y="87"/>
                            </a:moveTo>
                            <a:lnTo>
                              <a:pt x="215" y="18"/>
                            </a:lnTo>
                            <a:lnTo>
                              <a:pt x="197" y="0"/>
                            </a:lnTo>
                            <a:lnTo>
                              <a:pt x="0" y="69"/>
                            </a:lnTo>
                            <a:lnTo>
                              <a:pt x="18" y="8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299" name="Line 15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11" y="2159"/>
                      <a:ext cx="61" cy="6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00" name="Line 16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12" y="2193"/>
                      <a:ext cx="62" cy="6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1301" name="Group 1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9" y="2208"/>
                      <a:ext cx="98" cy="74"/>
                      <a:chOff x="3769" y="2208"/>
                      <a:chExt cx="98" cy="74"/>
                    </a:xfrm>
                  </p:grpSpPr>
                  <p:sp>
                    <p:nvSpPr>
                      <p:cNvPr id="11303" name="Freeform 1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94" y="2208"/>
                        <a:ext cx="73" cy="74"/>
                      </a:xfrm>
                      <a:custGeom>
                        <a:avLst/>
                        <a:gdLst>
                          <a:gd name="T0" fmla="*/ 0 w 147"/>
                          <a:gd name="T1" fmla="*/ 133 h 148"/>
                          <a:gd name="T2" fmla="*/ 134 w 147"/>
                          <a:gd name="T3" fmla="*/ 0 h 148"/>
                          <a:gd name="T4" fmla="*/ 147 w 147"/>
                          <a:gd name="T5" fmla="*/ 16 h 148"/>
                          <a:gd name="T6" fmla="*/ 15 w 147"/>
                          <a:gd name="T7" fmla="*/ 148 h 148"/>
                          <a:gd name="T8" fmla="*/ 0 w 147"/>
                          <a:gd name="T9" fmla="*/ 133 h 1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47"/>
                          <a:gd name="T16" fmla="*/ 0 h 148"/>
                          <a:gd name="T17" fmla="*/ 147 w 147"/>
                          <a:gd name="T18" fmla="*/ 148 h 14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47" h="148">
                            <a:moveTo>
                              <a:pt x="0" y="133"/>
                            </a:moveTo>
                            <a:lnTo>
                              <a:pt x="134" y="0"/>
                            </a:lnTo>
                            <a:lnTo>
                              <a:pt x="147" y="16"/>
                            </a:lnTo>
                            <a:lnTo>
                              <a:pt x="15" y="148"/>
                            </a:lnTo>
                            <a:lnTo>
                              <a:pt x="0" y="13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304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769" y="2210"/>
                        <a:ext cx="91" cy="39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302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87" y="2269"/>
                      <a:ext cx="19" cy="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1136641" name="Group 165"/>
          <p:cNvGrpSpPr>
            <a:grpSpLocks/>
          </p:cNvGrpSpPr>
          <p:nvPr/>
        </p:nvGrpSpPr>
        <p:grpSpPr bwMode="auto">
          <a:xfrm>
            <a:off x="990600" y="1676400"/>
            <a:ext cx="2743200" cy="3200400"/>
            <a:chOff x="624" y="1056"/>
            <a:chExt cx="1728" cy="2016"/>
          </a:xfrm>
        </p:grpSpPr>
        <p:sp>
          <p:nvSpPr>
            <p:cNvPr id="11276" name="Text Box 166"/>
            <p:cNvSpPr txBox="1">
              <a:spLocks noChangeArrowheads="1"/>
            </p:cNvSpPr>
            <p:nvPr/>
          </p:nvSpPr>
          <p:spPr bwMode="auto">
            <a:xfrm>
              <a:off x="624" y="1056"/>
              <a:ext cx="1728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000"/>
                <a:t>class  </a:t>
              </a:r>
              <a:r>
                <a:rPr lang="zh-CN" altLang="en-US" sz="2000">
                  <a:solidFill>
                    <a:schemeClr val="hlink"/>
                  </a:solidFill>
                </a:rPr>
                <a:t>钟</a:t>
              </a:r>
              <a:endParaRPr lang="zh-CN" altLang="en-US" sz="2000"/>
            </a:p>
            <a:p>
              <a:pPr algn="l">
                <a:lnSpc>
                  <a:spcPct val="150000"/>
                </a:lnSpc>
              </a:pPr>
              <a:r>
                <a:rPr lang="zh-CN" altLang="en-US" sz="2000"/>
                <a:t> </a:t>
              </a:r>
              <a:r>
                <a:rPr lang="en-US" altLang="zh-CN" sz="2000"/>
                <a:t>{ private :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zh-CN" sz="2000"/>
                <a:t>          </a:t>
              </a:r>
              <a:r>
                <a:rPr lang="zh-CN" altLang="en-US" sz="2000"/>
                <a:t>钟的构造</a:t>
              </a:r>
              <a:r>
                <a:rPr lang="en-US" altLang="zh-CN" sz="2000"/>
                <a:t>;</a:t>
              </a:r>
            </a:p>
          </p:txBody>
        </p:sp>
        <p:sp>
          <p:nvSpPr>
            <p:cNvPr id="11277" name="Rectangle 167"/>
            <p:cNvSpPr>
              <a:spLocks noChangeArrowheads="1"/>
            </p:cNvSpPr>
            <p:nvPr/>
          </p:nvSpPr>
          <p:spPr bwMode="auto">
            <a:xfrm>
              <a:off x="624" y="2006"/>
              <a:ext cx="1400" cy="826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000"/>
                <a:t>    </a:t>
              </a:r>
              <a:r>
                <a:rPr lang="en-US" altLang="zh-CN" sz="2000" b="1"/>
                <a:t>public :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zh-CN" sz="2000" b="1"/>
                <a:t>          </a:t>
              </a:r>
              <a:r>
                <a:rPr lang="zh-CN" altLang="en-US" sz="2000" b="1"/>
                <a:t>读取时间值 </a:t>
              </a:r>
              <a:r>
                <a:rPr lang="en-US" altLang="zh-CN" sz="2000" b="1"/>
                <a:t>;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zh-CN" sz="2000" b="1"/>
                <a:t>          </a:t>
              </a:r>
              <a:r>
                <a:rPr lang="zh-CN" altLang="en-US" sz="2000" b="1"/>
                <a:t>调整时间值 </a:t>
              </a:r>
              <a:r>
                <a:rPr lang="en-US" altLang="zh-CN" sz="2000" b="1"/>
                <a:t>;</a:t>
              </a:r>
            </a:p>
          </p:txBody>
        </p:sp>
        <p:sp>
          <p:nvSpPr>
            <p:cNvPr id="11278" name="Rectangle 168"/>
            <p:cNvSpPr>
              <a:spLocks noChangeArrowheads="1"/>
            </p:cNvSpPr>
            <p:nvPr/>
          </p:nvSpPr>
          <p:spPr bwMode="auto">
            <a:xfrm>
              <a:off x="649" y="2822"/>
              <a:ext cx="2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/>
                <a:t>};</a:t>
              </a:r>
            </a:p>
          </p:txBody>
        </p:sp>
      </p:grpSp>
      <p:sp>
        <p:nvSpPr>
          <p:cNvPr id="1136809" name="Oval 169"/>
          <p:cNvSpPr>
            <a:spLocks noChangeArrowheads="1"/>
          </p:cNvSpPr>
          <p:nvPr/>
        </p:nvSpPr>
        <p:spPr bwMode="auto">
          <a:xfrm>
            <a:off x="2590800" y="4724400"/>
            <a:ext cx="4038600" cy="1295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对象通过类接口与外部通信</a:t>
            </a:r>
          </a:p>
        </p:txBody>
      </p:sp>
      <p:grpSp>
        <p:nvGrpSpPr>
          <p:cNvPr id="1136642" name="Group 170"/>
          <p:cNvGrpSpPr>
            <a:grpSpLocks/>
          </p:cNvGrpSpPr>
          <p:nvPr/>
        </p:nvGrpSpPr>
        <p:grpSpPr bwMode="auto">
          <a:xfrm>
            <a:off x="3505200" y="3657600"/>
            <a:ext cx="1752600" cy="228600"/>
            <a:chOff x="2208" y="2304"/>
            <a:chExt cx="1104" cy="144"/>
          </a:xfrm>
        </p:grpSpPr>
        <p:sp>
          <p:nvSpPr>
            <p:cNvPr id="11274" name="AutoShape 171"/>
            <p:cNvSpPr>
              <a:spLocks noChangeArrowheads="1"/>
            </p:cNvSpPr>
            <p:nvPr/>
          </p:nvSpPr>
          <p:spPr bwMode="auto">
            <a:xfrm>
              <a:off x="2784" y="2304"/>
              <a:ext cx="528" cy="144"/>
            </a:xfrm>
            <a:custGeom>
              <a:avLst/>
              <a:gdLst>
                <a:gd name="T0" fmla="*/ 396 w 21600"/>
                <a:gd name="T1" fmla="*/ 0 h 21600"/>
                <a:gd name="T2" fmla="*/ 0 w 21600"/>
                <a:gd name="T3" fmla="*/ 72 h 21600"/>
                <a:gd name="T4" fmla="*/ 396 w 21600"/>
                <a:gd name="T5" fmla="*/ 144 h 21600"/>
                <a:gd name="T6" fmla="*/ 528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3D00"/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5" name="AutoShape 172"/>
            <p:cNvSpPr>
              <a:spLocks noChangeArrowheads="1"/>
            </p:cNvSpPr>
            <p:nvPr/>
          </p:nvSpPr>
          <p:spPr bwMode="auto">
            <a:xfrm flipH="1" flipV="1">
              <a:off x="2208" y="2304"/>
              <a:ext cx="528" cy="144"/>
            </a:xfrm>
            <a:custGeom>
              <a:avLst/>
              <a:gdLst>
                <a:gd name="T0" fmla="*/ 396 w 21600"/>
                <a:gd name="T1" fmla="*/ 0 h 21600"/>
                <a:gd name="T2" fmla="*/ 0 w 21600"/>
                <a:gd name="T3" fmla="*/ 72 h 21600"/>
                <a:gd name="T4" fmla="*/ 396 w 21600"/>
                <a:gd name="T5" fmla="*/ 144 h 21600"/>
                <a:gd name="T6" fmla="*/ 528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3D00"/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36813" name="Rectangle 173"/>
          <p:cNvSpPr>
            <a:spLocks noChangeArrowheads="1"/>
          </p:cNvSpPr>
          <p:nvPr/>
        </p:nvSpPr>
        <p:spPr bwMode="auto">
          <a:xfrm>
            <a:off x="609600" y="533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通信</a:t>
            </a:r>
          </a:p>
        </p:txBody>
      </p:sp>
      <p:sp>
        <p:nvSpPr>
          <p:cNvPr id="1136814" name="Rectangle 174"/>
          <p:cNvSpPr>
            <a:spLocks noGrp="1" noChangeArrowheads="1"/>
          </p:cNvSpPr>
          <p:nvPr>
            <p:ph type="ctrTitle" idx="4294967295"/>
          </p:nvPr>
        </p:nvSpPr>
        <p:spPr>
          <a:xfrm>
            <a:off x="3581400" y="685800"/>
            <a:ext cx="5561013" cy="3352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zh-CN" sz="200" smtClean="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6.1  </a:t>
            </a:r>
            <a:r>
              <a:rPr lang="zh-CN" altLang="en-US" sz="200" smtClean="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类与对象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3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3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09" grpId="0" animBg="1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5657850" y="1466850"/>
            <a:ext cx="2266950" cy="366713"/>
            <a:chOff x="3564" y="1080"/>
            <a:chExt cx="1428" cy="231"/>
          </a:xfrm>
        </p:grpSpPr>
        <p:sp>
          <p:nvSpPr>
            <p:cNvPr id="93193" name="Rectangle 3"/>
            <p:cNvSpPr>
              <a:spLocks noChangeArrowheads="1"/>
            </p:cNvSpPr>
            <p:nvPr/>
          </p:nvSpPr>
          <p:spPr bwMode="auto">
            <a:xfrm>
              <a:off x="4272" y="1104"/>
              <a:ext cx="72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800"/>
                <a:t>3</a:t>
              </a:r>
            </a:p>
          </p:txBody>
        </p:sp>
        <p:sp>
          <p:nvSpPr>
            <p:cNvPr id="93194" name="Text Box 4"/>
            <p:cNvSpPr txBox="1">
              <a:spLocks noChangeArrowheads="1"/>
            </p:cNvSpPr>
            <p:nvPr/>
          </p:nvSpPr>
          <p:spPr bwMode="auto">
            <a:xfrm>
              <a:off x="3564" y="1080"/>
              <a:ext cx="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800"/>
                <a:t>objB.aa.a</a:t>
              </a:r>
            </a:p>
          </p:txBody>
        </p:sp>
      </p:grpSp>
      <p:sp>
        <p:nvSpPr>
          <p:cNvPr id="93187" name="Rectangle 5"/>
          <p:cNvSpPr>
            <a:spLocks noChangeArrowheads="1"/>
          </p:cNvSpPr>
          <p:nvPr/>
        </p:nvSpPr>
        <p:spPr bwMode="auto">
          <a:xfrm>
            <a:off x="533400" y="3408363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88" name="Text Box 6"/>
          <p:cNvSpPr txBox="1">
            <a:spLocks noChangeArrowheads="1"/>
          </p:cNvSpPr>
          <p:nvPr/>
        </p:nvSpPr>
        <p:spPr bwMode="auto">
          <a:xfrm>
            <a:off x="533400" y="347663"/>
            <a:ext cx="6248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6-8  </a:t>
            </a:r>
            <a:r>
              <a:rPr lang="zh-CN" altLang="en-US" sz="2000" b="1" i="1">
                <a:solidFill>
                  <a:srgbClr val="008000"/>
                </a:solidFill>
              </a:rPr>
              <a:t>对象成员初始化 </a:t>
            </a:r>
            <a:endParaRPr lang="zh-CN" altLang="en-US" sz="200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A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A ( int x ) : a ( x ) {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int a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B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B( int x, int y ) : aa( x ),  b( y ) {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void out()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{ cout &lt;&lt; "aa = " &lt;&lt; aa.a &lt;&lt; endl &lt;&lt; "b = " &lt;&lt; b &lt;&lt; endl ;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b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A aa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 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{ B  objB ( 3, 5 )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  </a:t>
            </a:r>
            <a:r>
              <a:rPr lang="en-US" altLang="zh-CN" sz="1800"/>
              <a:t>objB . out ( 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</a:t>
            </a:r>
            <a:r>
              <a:rPr lang="en-US" altLang="zh-CN" sz="1800">
                <a:cs typeface="Times New Roman" pitchFamily="18" charset="0"/>
              </a:rPr>
              <a:t> </a:t>
            </a:r>
          </a:p>
        </p:txBody>
      </p:sp>
      <p:grpSp>
        <p:nvGrpSpPr>
          <p:cNvPr id="93189" name="Group 7"/>
          <p:cNvGrpSpPr>
            <a:grpSpLocks/>
          </p:cNvGrpSpPr>
          <p:nvPr/>
        </p:nvGrpSpPr>
        <p:grpSpPr bwMode="auto">
          <a:xfrm>
            <a:off x="5867400" y="2205038"/>
            <a:ext cx="2038350" cy="366712"/>
            <a:chOff x="3696" y="1545"/>
            <a:chExt cx="1284" cy="231"/>
          </a:xfrm>
        </p:grpSpPr>
        <p:sp>
          <p:nvSpPr>
            <p:cNvPr id="93191" name="Rectangle 8"/>
            <p:cNvSpPr>
              <a:spLocks noChangeArrowheads="1"/>
            </p:cNvSpPr>
            <p:nvPr/>
          </p:nvSpPr>
          <p:spPr bwMode="auto">
            <a:xfrm>
              <a:off x="4260" y="1569"/>
              <a:ext cx="720" cy="19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800"/>
                <a:t>5</a:t>
              </a:r>
            </a:p>
          </p:txBody>
        </p:sp>
        <p:sp>
          <p:nvSpPr>
            <p:cNvPr id="93192" name="Text Box 9"/>
            <p:cNvSpPr txBox="1">
              <a:spLocks noChangeArrowheads="1"/>
            </p:cNvSpPr>
            <p:nvPr/>
          </p:nvSpPr>
          <p:spPr bwMode="auto">
            <a:xfrm>
              <a:off x="3696" y="154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800"/>
                <a:t>objB.b</a:t>
              </a:r>
            </a:p>
          </p:txBody>
        </p:sp>
      </p:grpSp>
      <p:sp>
        <p:nvSpPr>
          <p:cNvPr id="9319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6.2.2  </a:t>
            </a:r>
            <a:r>
              <a:rPr lang="zh-CN" altLang="en-US" smtClean="0"/>
              <a:t>带参数的构造函数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5657850" y="1466850"/>
            <a:ext cx="2266950" cy="366713"/>
            <a:chOff x="3564" y="1080"/>
            <a:chExt cx="1428" cy="231"/>
          </a:xfrm>
        </p:grpSpPr>
        <p:sp>
          <p:nvSpPr>
            <p:cNvPr id="94218" name="Rectangle 3"/>
            <p:cNvSpPr>
              <a:spLocks noChangeArrowheads="1"/>
            </p:cNvSpPr>
            <p:nvPr/>
          </p:nvSpPr>
          <p:spPr bwMode="auto">
            <a:xfrm>
              <a:off x="4272" y="1104"/>
              <a:ext cx="72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800"/>
                <a:t>3</a:t>
              </a:r>
            </a:p>
          </p:txBody>
        </p:sp>
        <p:sp>
          <p:nvSpPr>
            <p:cNvPr id="94219" name="Text Box 4"/>
            <p:cNvSpPr txBox="1">
              <a:spLocks noChangeArrowheads="1"/>
            </p:cNvSpPr>
            <p:nvPr/>
          </p:nvSpPr>
          <p:spPr bwMode="auto">
            <a:xfrm>
              <a:off x="3564" y="1080"/>
              <a:ext cx="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800"/>
                <a:t>objB.aa.a</a:t>
              </a:r>
            </a:p>
          </p:txBody>
        </p:sp>
      </p:grpSp>
      <p:sp>
        <p:nvSpPr>
          <p:cNvPr id="94211" name="Rectangle 5"/>
          <p:cNvSpPr>
            <a:spLocks noChangeArrowheads="1"/>
          </p:cNvSpPr>
          <p:nvPr/>
        </p:nvSpPr>
        <p:spPr bwMode="auto">
          <a:xfrm>
            <a:off x="533400" y="3695700"/>
            <a:ext cx="6400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533400" y="347663"/>
            <a:ext cx="65532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6-8  </a:t>
            </a:r>
            <a:r>
              <a:rPr lang="zh-CN" altLang="en-US" sz="2000" b="1" i="1">
                <a:solidFill>
                  <a:srgbClr val="008000"/>
                </a:solidFill>
              </a:rPr>
              <a:t>对象成员初始化 </a:t>
            </a:r>
            <a:endParaRPr lang="zh-CN" altLang="en-US" sz="200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A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A ( int x ) : a ( x ) {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int a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B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B( int x, int y ) : aa( x ),  b( y ) {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void out()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</a:t>
            </a:r>
            <a:r>
              <a:rPr lang="en-US" altLang="zh-CN" sz="1800" b="1">
                <a:solidFill>
                  <a:srgbClr val="FFFFFF"/>
                </a:solidFill>
              </a:rPr>
              <a:t>{ cout &lt;&lt; "aa = " &lt;&lt; aa.a &lt;&lt; endl &lt;&lt; "b = " &lt;&lt; b &lt;&lt; endl ; 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b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A aa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 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{ B  objB ( 3, 5 )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  </a:t>
            </a:r>
            <a:r>
              <a:rPr lang="en-US" altLang="zh-CN" sz="1800"/>
              <a:t>objB . out ( 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</a:t>
            </a:r>
            <a:r>
              <a:rPr lang="en-US" altLang="zh-CN" sz="1800">
                <a:cs typeface="Times New Roman" pitchFamily="18" charset="0"/>
              </a:rPr>
              <a:t> </a:t>
            </a:r>
          </a:p>
        </p:txBody>
      </p:sp>
      <p:grpSp>
        <p:nvGrpSpPr>
          <p:cNvPr id="94213" name="Group 7"/>
          <p:cNvGrpSpPr>
            <a:grpSpLocks/>
          </p:cNvGrpSpPr>
          <p:nvPr/>
        </p:nvGrpSpPr>
        <p:grpSpPr bwMode="auto">
          <a:xfrm>
            <a:off x="5867400" y="2205038"/>
            <a:ext cx="2038350" cy="366712"/>
            <a:chOff x="3696" y="1545"/>
            <a:chExt cx="1284" cy="231"/>
          </a:xfrm>
        </p:grpSpPr>
        <p:sp>
          <p:nvSpPr>
            <p:cNvPr id="94216" name="Rectangle 8"/>
            <p:cNvSpPr>
              <a:spLocks noChangeArrowheads="1"/>
            </p:cNvSpPr>
            <p:nvPr/>
          </p:nvSpPr>
          <p:spPr bwMode="auto">
            <a:xfrm>
              <a:off x="4260" y="1569"/>
              <a:ext cx="720" cy="19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800"/>
                <a:t>5</a:t>
              </a:r>
            </a:p>
          </p:txBody>
        </p:sp>
        <p:sp>
          <p:nvSpPr>
            <p:cNvPr id="94217" name="Text Box 9"/>
            <p:cNvSpPr txBox="1">
              <a:spLocks noChangeArrowheads="1"/>
            </p:cNvSpPr>
            <p:nvPr/>
          </p:nvSpPr>
          <p:spPr bwMode="auto">
            <a:xfrm>
              <a:off x="3696" y="154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800"/>
                <a:t>objB.b</a:t>
              </a:r>
            </a:p>
          </p:txBody>
        </p:sp>
      </p:grpSp>
      <p:sp>
        <p:nvSpPr>
          <p:cNvPr id="9421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23813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6.2.2  </a:t>
            </a:r>
            <a:r>
              <a:rPr lang="zh-CN" altLang="en-US" smtClean="0"/>
              <a:t>带参数的构造函数</a:t>
            </a:r>
          </a:p>
        </p:txBody>
      </p:sp>
      <p:pic>
        <p:nvPicPr>
          <p:cNvPr id="122471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25" y="4365625"/>
            <a:ext cx="3433763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ChangeArrowheads="1"/>
          </p:cNvSpPr>
          <p:nvPr/>
        </p:nvSpPr>
        <p:spPr bwMode="auto">
          <a:xfrm>
            <a:off x="533400" y="2857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重载构造函数</a:t>
            </a:r>
          </a:p>
        </p:txBody>
      </p:sp>
      <p:sp>
        <p:nvSpPr>
          <p:cNvPr id="1225731" name="Text Box 3"/>
          <p:cNvSpPr txBox="1">
            <a:spLocks noChangeArrowheads="1"/>
          </p:cNvSpPr>
          <p:nvPr/>
        </p:nvSpPr>
        <p:spPr bwMode="auto">
          <a:xfrm>
            <a:off x="1236663" y="2335213"/>
            <a:ext cx="70802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2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与一般函数一样，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允许重载构造函数</a:t>
            </a:r>
          </a:p>
          <a:p>
            <a:pPr algn="l">
              <a:lnSpc>
                <a:spcPct val="2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若类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X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具有一个或多个构造函数，创建类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X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的对象时，</a:t>
            </a:r>
          </a:p>
          <a:p>
            <a:pPr algn="l">
              <a:lnSpc>
                <a:spcPct val="2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 根据参数的类型和个数进行匹配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6.2.3  </a:t>
            </a:r>
            <a:r>
              <a:rPr lang="zh-CN" altLang="en-US" smtClean="0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122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25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122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25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122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30" grpId="0" autoUpdateAnimBg="0"/>
      <p:bldP spid="1225731" grpId="0" build="p" autoUpdateAnimBg="0" advAuto="200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533400" y="2857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重载构造函数</a:t>
            </a:r>
          </a:p>
        </p:txBody>
      </p:sp>
      <p:sp>
        <p:nvSpPr>
          <p:cNvPr id="1226755" name="Text Box 3"/>
          <p:cNvSpPr txBox="1">
            <a:spLocks noChangeArrowheads="1"/>
          </p:cNvSpPr>
          <p:nvPr/>
        </p:nvSpPr>
        <p:spPr bwMode="auto">
          <a:xfrm>
            <a:off x="1465263" y="1146175"/>
            <a:ext cx="2573337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000" b="1" i="1">
                <a:solidFill>
                  <a:schemeClr val="folHlink"/>
                </a:solidFill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class  X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X (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X( int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X ( int,  char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X ( double,  char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void f ( )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{ X  a ;	</a:t>
            </a:r>
            <a:endParaRPr lang="en-US" altLang="zh-CN" sz="1800">
              <a:solidFill>
                <a:schemeClr val="hlink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X  b ( 1 ) ;</a:t>
            </a:r>
            <a:endParaRPr lang="en-US" altLang="zh-CN" sz="1800">
              <a:solidFill>
                <a:schemeClr val="hlink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X  c ( 1 ,  'c'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X  d ( 2.3 ,  'd'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}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6.2.3  </a:t>
            </a:r>
            <a:r>
              <a:rPr lang="zh-CN" altLang="en-US" smtClean="0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2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55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33400" y="2857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重载构造函数</a:t>
            </a:r>
          </a:p>
        </p:txBody>
      </p:sp>
      <p:sp>
        <p:nvSpPr>
          <p:cNvPr id="1227779" name="Text Box 3"/>
          <p:cNvSpPr txBox="1">
            <a:spLocks noChangeArrowheads="1"/>
          </p:cNvSpPr>
          <p:nvPr/>
        </p:nvSpPr>
        <p:spPr bwMode="auto">
          <a:xfrm>
            <a:off x="1465263" y="1146175"/>
            <a:ext cx="2573337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</a:rPr>
              <a:t>例：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class  X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(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X( int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int,  char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double,  char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…...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}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void f ( )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{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 a ;</a:t>
            </a:r>
            <a:r>
              <a:rPr lang="en-US" altLang="zh-CN" sz="1800"/>
              <a:t>	</a:t>
            </a:r>
            <a:endParaRPr lang="en-US" altLang="zh-CN" sz="1800">
              <a:solidFill>
                <a:schemeClr val="hlink"/>
              </a:solidFill>
            </a:endParaRP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b ( 1 ) ;</a:t>
            </a:r>
            <a:endParaRPr lang="en-US" altLang="zh-CN" sz="1800">
              <a:solidFill>
                <a:schemeClr val="hlink"/>
              </a:solidFill>
            </a:endParaRP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c ( 1 ,  'c'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d ( 2.3 ,  'd'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…...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}</a:t>
            </a:r>
          </a:p>
        </p:txBody>
      </p:sp>
      <p:sp>
        <p:nvSpPr>
          <p:cNvPr id="1227780" name="Rectangle 4"/>
          <p:cNvSpPr>
            <a:spLocks noChangeArrowheads="1"/>
          </p:cNvSpPr>
          <p:nvPr/>
        </p:nvSpPr>
        <p:spPr bwMode="auto">
          <a:xfrm>
            <a:off x="3771900" y="4235450"/>
            <a:ext cx="21018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调用构造函数 </a:t>
            </a:r>
            <a:r>
              <a:rPr lang="en-US" altLang="zh-CN" sz="1800" b="1" i="1">
                <a:solidFill>
                  <a:srgbClr val="008000"/>
                </a:solidFill>
              </a:rPr>
              <a:t>X()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6.2.3  </a:t>
            </a:r>
            <a:r>
              <a:rPr lang="zh-CN" altLang="en-US" smtClean="0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80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533400" y="2857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重载构造函数</a:t>
            </a:r>
          </a:p>
        </p:txBody>
      </p:sp>
      <p:sp>
        <p:nvSpPr>
          <p:cNvPr id="1228803" name="Text Box 3"/>
          <p:cNvSpPr txBox="1">
            <a:spLocks noChangeArrowheads="1"/>
          </p:cNvSpPr>
          <p:nvPr/>
        </p:nvSpPr>
        <p:spPr bwMode="auto">
          <a:xfrm>
            <a:off x="1465263" y="1146175"/>
            <a:ext cx="2573337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</a:rPr>
              <a:t>例：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class  X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X( int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int,  char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double,  char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…...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}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void f ( )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{ X  a ;	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 b ( 1 )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c ( 1 ,  'c'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d ( 2.3 ,  'd'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…...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}</a:t>
            </a:r>
          </a:p>
        </p:txBody>
      </p:sp>
      <p:sp>
        <p:nvSpPr>
          <p:cNvPr id="1228804" name="Rectangle 4"/>
          <p:cNvSpPr>
            <a:spLocks noChangeArrowheads="1"/>
          </p:cNvSpPr>
          <p:nvPr/>
        </p:nvSpPr>
        <p:spPr bwMode="auto">
          <a:xfrm>
            <a:off x="3841750" y="4540250"/>
            <a:ext cx="23558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调用构造函数 </a:t>
            </a:r>
            <a:r>
              <a:rPr lang="en-US" altLang="zh-CN" sz="1800" b="1" i="1">
                <a:solidFill>
                  <a:srgbClr val="008000"/>
                </a:solidFill>
              </a:rPr>
              <a:t>X(int)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6.2.3  </a:t>
            </a:r>
            <a:r>
              <a:rPr lang="zh-CN" altLang="en-US" smtClean="0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04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533400" y="2857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重载构造函数</a:t>
            </a:r>
          </a:p>
        </p:txBody>
      </p:sp>
      <p:sp>
        <p:nvSpPr>
          <p:cNvPr id="1229827" name="Text Box 3"/>
          <p:cNvSpPr txBox="1">
            <a:spLocks noChangeArrowheads="1"/>
          </p:cNvSpPr>
          <p:nvPr/>
        </p:nvSpPr>
        <p:spPr bwMode="auto">
          <a:xfrm>
            <a:off x="1465263" y="1146175"/>
            <a:ext cx="2573337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</a:rPr>
              <a:t>例：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class  X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X( int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( int,  char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double,  char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…...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}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void f ( )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{ X  a ;	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b ( 1 )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 c ( 1 ,  'c'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d ( 2.3 ,  'd'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…...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}</a:t>
            </a:r>
          </a:p>
        </p:txBody>
      </p:sp>
      <p:sp>
        <p:nvSpPr>
          <p:cNvPr id="1229828" name="Rectangle 4"/>
          <p:cNvSpPr>
            <a:spLocks noChangeArrowheads="1"/>
          </p:cNvSpPr>
          <p:nvPr/>
        </p:nvSpPr>
        <p:spPr bwMode="auto">
          <a:xfrm>
            <a:off x="4222750" y="4845050"/>
            <a:ext cx="29019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调用构造函数 </a:t>
            </a:r>
            <a:r>
              <a:rPr lang="en-US" altLang="zh-CN" sz="1800" b="1" i="1">
                <a:solidFill>
                  <a:srgbClr val="008000"/>
                </a:solidFill>
              </a:rPr>
              <a:t>X(int, char)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6.2.3  </a:t>
            </a:r>
            <a:r>
              <a:rPr lang="zh-CN" altLang="en-US" smtClean="0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28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533400" y="2857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重载构造函数</a:t>
            </a:r>
          </a:p>
        </p:txBody>
      </p:sp>
      <p:sp>
        <p:nvSpPr>
          <p:cNvPr id="1230851" name="Text Box 3"/>
          <p:cNvSpPr txBox="1">
            <a:spLocks noChangeArrowheads="1"/>
          </p:cNvSpPr>
          <p:nvPr/>
        </p:nvSpPr>
        <p:spPr bwMode="auto">
          <a:xfrm>
            <a:off x="1465263" y="1146175"/>
            <a:ext cx="2573337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</a:rPr>
              <a:t>例：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class  X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X( int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int,  char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( double,  char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…...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}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void f ( )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{ X  a ;	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b ( 1 )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c ( 1 ,  'c'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 d ( 2.3 ,  'd'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…...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}</a:t>
            </a:r>
          </a:p>
        </p:txBody>
      </p:sp>
      <p:sp>
        <p:nvSpPr>
          <p:cNvPr id="1230852" name="Rectangle 4"/>
          <p:cNvSpPr>
            <a:spLocks noChangeArrowheads="1"/>
          </p:cNvSpPr>
          <p:nvPr/>
        </p:nvSpPr>
        <p:spPr bwMode="auto">
          <a:xfrm>
            <a:off x="4222750" y="5085184"/>
            <a:ext cx="32829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zh-CN" sz="1800" b="1" i="1" dirty="0">
                <a:solidFill>
                  <a:srgbClr val="008000"/>
                </a:solidFill>
              </a:rPr>
              <a:t>调用构造函数 </a:t>
            </a:r>
            <a:r>
              <a:rPr lang="en-US" altLang="zh-CN" sz="1800" b="1" i="1" dirty="0">
                <a:solidFill>
                  <a:srgbClr val="008000"/>
                </a:solidFill>
              </a:rPr>
              <a:t>X(double, char)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6.2.3  </a:t>
            </a:r>
            <a:r>
              <a:rPr lang="zh-CN" altLang="en-US" smtClean="0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2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533400" y="2857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重载构造函数</a:t>
            </a:r>
          </a:p>
        </p:txBody>
      </p:sp>
      <p:sp>
        <p:nvSpPr>
          <p:cNvPr id="1231875" name="Text Box 3"/>
          <p:cNvSpPr txBox="1">
            <a:spLocks noChangeArrowheads="1"/>
          </p:cNvSpPr>
          <p:nvPr/>
        </p:nvSpPr>
        <p:spPr bwMode="auto">
          <a:xfrm>
            <a:off x="1447800" y="1292225"/>
            <a:ext cx="54864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构造函数可以使用缺省参数，但谨防二义性</a:t>
            </a:r>
          </a:p>
          <a:p>
            <a:pPr algn="l">
              <a:lnSpc>
                <a:spcPct val="110000"/>
              </a:lnSpc>
              <a:buFontTx/>
              <a:buChar char="•"/>
            </a:pPr>
            <a:endParaRPr lang="zh-CN" altLang="en-US" sz="2000"/>
          </a:p>
          <a:p>
            <a:pPr algn="l">
              <a:lnSpc>
                <a:spcPct val="110000"/>
              </a:lnSpc>
            </a:pPr>
            <a:r>
              <a:rPr lang="zh-CN" altLang="en-US" sz="2000" b="1" i="1">
                <a:solidFill>
                  <a:srgbClr val="009900"/>
                </a:solidFill>
              </a:rPr>
              <a:t>例：</a:t>
            </a:r>
          </a:p>
          <a:p>
            <a:pPr algn="l">
              <a:lnSpc>
                <a:spcPct val="200000"/>
              </a:lnSpc>
            </a:pPr>
            <a:r>
              <a:rPr lang="en-US" altLang="zh-CN" sz="1800"/>
              <a:t>class  X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X (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X( int  i = 0 )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int main ()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X  one(10) ;        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正确</a:t>
            </a:r>
          </a:p>
          <a:p>
            <a:pPr algn="l">
              <a:lnSpc>
                <a:spcPct val="110000"/>
              </a:lnSpc>
            </a:pPr>
            <a:r>
              <a:rPr lang="zh-CN" altLang="en-US" sz="1800"/>
              <a:t>		</a:t>
            </a:r>
          </a:p>
          <a:p>
            <a:pPr algn="l">
              <a:lnSpc>
                <a:spcPct val="110000"/>
              </a:lnSpc>
            </a:pPr>
            <a:r>
              <a:rPr lang="zh-CN" altLang="en-US" sz="1800"/>
              <a:t>   </a:t>
            </a:r>
            <a:r>
              <a:rPr lang="en-US" altLang="zh-CN" sz="1800"/>
              <a:t>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231876" name="Rectangle 4"/>
          <p:cNvSpPr>
            <a:spLocks noChangeArrowheads="1"/>
          </p:cNvSpPr>
          <p:nvPr/>
        </p:nvSpPr>
        <p:spPr bwMode="auto">
          <a:xfrm>
            <a:off x="1638300" y="5033963"/>
            <a:ext cx="9525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 two ;</a:t>
            </a:r>
          </a:p>
        </p:txBody>
      </p:sp>
      <p:sp>
        <p:nvSpPr>
          <p:cNvPr id="1231877" name="Rectangle 5"/>
          <p:cNvSpPr>
            <a:spLocks noChangeArrowheads="1"/>
          </p:cNvSpPr>
          <p:nvPr/>
        </p:nvSpPr>
        <p:spPr bwMode="auto">
          <a:xfrm>
            <a:off x="3173413" y="5033963"/>
            <a:ext cx="5057775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二义性。</a:t>
            </a:r>
            <a:r>
              <a:rPr lang="zh-CN" altLang="zh-CN" sz="1800" b="1" i="1">
                <a:solidFill>
                  <a:srgbClr val="008000"/>
                </a:solidFill>
              </a:rPr>
              <a:t>调用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r>
              <a:rPr lang="en-US" altLang="zh-CN" sz="1800" b="1" i="1">
                <a:solidFill>
                  <a:srgbClr val="008000"/>
                </a:solidFill>
              </a:rPr>
              <a:t>X::X()</a:t>
            </a:r>
            <a:r>
              <a:rPr lang="zh-CN" altLang="en-US" sz="1800" b="1" i="1">
                <a:solidFill>
                  <a:srgbClr val="008000"/>
                </a:solidFill>
              </a:rPr>
              <a:t>，还是</a:t>
            </a:r>
            <a:r>
              <a:rPr lang="zh-CN" altLang="zh-CN" sz="1800" b="1" i="1">
                <a:solidFill>
                  <a:srgbClr val="008000"/>
                </a:solidFill>
              </a:rPr>
              <a:t>调用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r>
              <a:rPr lang="en-US" altLang="zh-CN" sz="1800" b="1" i="1">
                <a:solidFill>
                  <a:srgbClr val="008000"/>
                </a:solidFill>
              </a:rPr>
              <a:t>X::X(int  = 0) ?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6.2.3  </a:t>
            </a:r>
            <a:r>
              <a:rPr lang="zh-CN" altLang="en-US" smtClean="0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23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autoUpdateAnimBg="0"/>
      <p:bldP spid="1231876" grpId="0" autoUpdateAnimBg="0"/>
      <p:bldP spid="1231877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Text Box 2"/>
          <p:cNvSpPr txBox="1">
            <a:spLocks noChangeArrowheads="1"/>
          </p:cNvSpPr>
          <p:nvPr/>
        </p:nvSpPr>
        <p:spPr bwMode="auto">
          <a:xfrm>
            <a:off x="914400" y="323850"/>
            <a:ext cx="7620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rgbClr val="009900"/>
                </a:solidFill>
              </a:rPr>
              <a:t>//</a:t>
            </a:r>
            <a:r>
              <a:rPr lang="zh-CN" altLang="en-US" sz="1800" b="1" i="1">
                <a:solidFill>
                  <a:srgbClr val="009900"/>
                </a:solidFill>
              </a:rPr>
              <a:t>例</a:t>
            </a:r>
            <a:r>
              <a:rPr lang="en-US" altLang="zh-CN" sz="1800" b="1" i="1">
                <a:solidFill>
                  <a:srgbClr val="009900"/>
                </a:solidFill>
              </a:rPr>
              <a:t>6-9  </a:t>
            </a:r>
            <a:r>
              <a:rPr lang="zh-CN" altLang="en-US" sz="1800" b="1" i="1">
                <a:solidFill>
                  <a:srgbClr val="009900"/>
                </a:solidFill>
              </a:rPr>
              <a:t>不同构造函数的匹配</a:t>
            </a:r>
            <a:endParaRPr lang="zh-CN" altLang="en-US" sz="2000" b="1" i="1">
              <a:solidFill>
                <a:srgbClr val="0099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Tdate()  { month = 10 ;  day = 1;  year = 2000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Tdate ( int  d )  { month = 10 ;  day = d ;  year = 2000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Tdate ( int  m,  int  d )  { month = m ;  day = d;  year = 2000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Tdate ( int  m,  int  d,  int  y )  { month = m ;  day = d ;  year = y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void printDate() {cout &lt;&lt;month &lt;&lt; "/" &lt;&lt; day &lt;&lt; "/" &lt;&lt; year &lt;&lt; endl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protected :   int  month ;   int day ;   int  year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 ( 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Tdate  aday ;  aday.printDate()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Tdate  bday ( 5 ) ;    bday.printDate()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Tdate  cday ( 2, 12 ) ;    cday.printDate()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Tdate  dday ( 1, 2, 1998 ) ;    dday.printDate()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mtClean="0"/>
              <a:t>6.2.3  </a:t>
            </a:r>
            <a:r>
              <a:rPr lang="zh-CN" altLang="en-US" smtClean="0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898" grpId="0" autoUpdateAnimBg="0"/>
    </p:bldLst>
  </p:timing>
</p:sld>
</file>

<file path=ppt/theme/theme1.xml><?xml version="1.0" encoding="utf-8"?>
<a:theme xmlns:a="http://schemas.openxmlformats.org/drawingml/2006/main" name="Strategic">
  <a:themeElements>
    <a:clrScheme name="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0000"/>
      </a:hlink>
      <a:folHlink>
        <a:srgbClr val="008000"/>
      </a:folHlink>
    </a:clrScheme>
    <a:fontScheme name="Strategic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7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ategic 7">
    <a:dk1>
      <a:srgbClr val="000000"/>
    </a:dk1>
    <a:lt1>
      <a:srgbClr val="E9E2B6"/>
    </a:lt1>
    <a:dk2>
      <a:srgbClr val="996600"/>
    </a:dk2>
    <a:lt2>
      <a:srgbClr val="786950"/>
    </a:lt2>
    <a:accent1>
      <a:srgbClr val="727DE0"/>
    </a:accent1>
    <a:accent2>
      <a:srgbClr val="D54F41"/>
    </a:accent2>
    <a:accent3>
      <a:srgbClr val="F2EED7"/>
    </a:accent3>
    <a:accent4>
      <a:srgbClr val="000000"/>
    </a:accent4>
    <a:accent5>
      <a:srgbClr val="BCBFED"/>
    </a:accent5>
    <a:accent6>
      <a:srgbClr val="C1473A"/>
    </a:accent6>
    <a:hlink>
      <a:srgbClr val="FFFFFF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8095</TotalTime>
  <Words>23280</Words>
  <Application>Microsoft Office PowerPoint</Application>
  <PresentationFormat>全屏显示(4:3)</PresentationFormat>
  <Paragraphs>6246</Paragraphs>
  <Slides>258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258</vt:i4>
      </vt:variant>
    </vt:vector>
  </HeadingPairs>
  <TitlesOfParts>
    <vt:vector size="260" baseType="lpstr">
      <vt:lpstr>Strategic</vt:lpstr>
      <vt:lpstr>BMP 图象</vt:lpstr>
      <vt:lpstr>第6章 类与对象 </vt:lpstr>
      <vt:lpstr>第6章 类与对象 </vt:lpstr>
      <vt:lpstr>6.1  类与对象 </vt:lpstr>
      <vt:lpstr>6.1  类与对象</vt:lpstr>
      <vt:lpstr>6.1  类与对象</vt:lpstr>
      <vt:lpstr>6.1 类与对象</vt:lpstr>
      <vt:lpstr>6.1  类与对象</vt:lpstr>
      <vt:lpstr>6.1  类与对象</vt:lpstr>
      <vt:lpstr>6.1  类与对象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6.2  构造函数和析构函数</vt:lpstr>
      <vt:lpstr>6.2  构造函数和析构函数</vt:lpstr>
      <vt:lpstr>6.2  构造函数和析构函数</vt:lpstr>
      <vt:lpstr>6.2  构造函数和析构函数</vt:lpstr>
      <vt:lpstr>6.2  构造函数和析构函数</vt:lpstr>
      <vt:lpstr>6.2  构造函数和析构函数</vt:lpstr>
      <vt:lpstr>6.2  构造函数和析构函数</vt:lpstr>
      <vt:lpstr>6.2  构造函数和析构函数</vt:lpstr>
      <vt:lpstr>6.2  构造函数和析构函数</vt:lpstr>
      <vt:lpstr>6.2  构造函数和析构函数</vt:lpstr>
      <vt:lpstr>6.2  构造函数和析构函数</vt:lpstr>
      <vt:lpstr>6.2.1  简单构造函数和析构函数</vt:lpstr>
      <vt:lpstr>6.2.1  简单构造函数和析构函数</vt:lpstr>
      <vt:lpstr>6.2.1  简单构造函数和析构函数</vt:lpstr>
      <vt:lpstr>6.2.1  简单构造函数和析构函数</vt:lpstr>
      <vt:lpstr>6.2.1  简单构造函数和析构函数</vt:lpstr>
      <vt:lpstr>6.2.1  简单构造函数和析构函数</vt:lpstr>
      <vt:lpstr>6.2.1  简单构造函数和析构函数</vt:lpstr>
      <vt:lpstr>6.2.1  简单构造函数和析构函数</vt:lpstr>
      <vt:lpstr>6.2.2  带参数的构造函数</vt:lpstr>
      <vt:lpstr>6.2.2  带参数的构造函数</vt:lpstr>
      <vt:lpstr>6.2.2  带参数的构造函数</vt:lpstr>
      <vt:lpstr>6.2.2  带参数的构造函数</vt:lpstr>
      <vt:lpstr>6.2.2  带参数的构造函数</vt:lpstr>
      <vt:lpstr>6.2.2  带参数的构造函数</vt:lpstr>
      <vt:lpstr>6.2.2  带参数的构造函数</vt:lpstr>
      <vt:lpstr>6.2.2  带参数的构造函数</vt:lpstr>
      <vt:lpstr>6.2.2  带参数的构造函数</vt:lpstr>
      <vt:lpstr>6.2.2  带参数的构造函数</vt:lpstr>
      <vt:lpstr>6.2.2  带参数的构造函数</vt:lpstr>
      <vt:lpstr>6.2.2  带参数的构造函数</vt:lpstr>
      <vt:lpstr>6.2.2  带参数的构造函数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幻灯片 157</vt:lpstr>
      <vt:lpstr>6.3  类的其他成员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幻灯片 245</vt:lpstr>
      <vt:lpstr>6.3  类的包含</vt:lpstr>
      <vt:lpstr>6.3  类的包含</vt:lpstr>
      <vt:lpstr>6.3  类的包含</vt:lpstr>
      <vt:lpstr>6.3  类的包含</vt:lpstr>
      <vt:lpstr>6.3  类的包含</vt:lpstr>
      <vt:lpstr>6.3  类的包含</vt:lpstr>
      <vt:lpstr>6.3  类的包含</vt:lpstr>
      <vt:lpstr>6.3  类的包含</vt:lpstr>
      <vt:lpstr>6.3  类的包含</vt:lpstr>
      <vt:lpstr>6.3  类的包含</vt:lpstr>
      <vt:lpstr>幻灯片 256</vt:lpstr>
      <vt:lpstr>小结</vt:lpstr>
      <vt:lpstr>幻灯片 258</vt:lpstr>
    </vt:vector>
  </TitlesOfParts>
  <Company>zhou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zhouairu</dc:creator>
  <cp:lastModifiedBy>wwuhnwu01</cp:lastModifiedBy>
  <cp:revision>245</cp:revision>
  <dcterms:created xsi:type="dcterms:W3CDTF">2002-08-30T17:00:15Z</dcterms:created>
  <dcterms:modified xsi:type="dcterms:W3CDTF">2020-11-01T04:03:48Z</dcterms:modified>
</cp:coreProperties>
</file>